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74" r:id="rId4"/>
    <p:sldId id="275" r:id="rId5"/>
    <p:sldId id="276" r:id="rId6"/>
    <p:sldId id="277" r:id="rId7"/>
    <p:sldId id="350" r:id="rId8"/>
    <p:sldId id="278" r:id="rId9"/>
    <p:sldId id="409" r:id="rId10"/>
    <p:sldId id="261" r:id="rId11"/>
    <p:sldId id="381" r:id="rId12"/>
    <p:sldId id="262" r:id="rId13"/>
    <p:sldId id="341" r:id="rId14"/>
    <p:sldId id="422" r:id="rId15"/>
    <p:sldId id="342" r:id="rId16"/>
    <p:sldId id="344" r:id="rId17"/>
    <p:sldId id="382" r:id="rId18"/>
    <p:sldId id="348" r:id="rId19"/>
    <p:sldId id="419" r:id="rId20"/>
    <p:sldId id="347" r:id="rId21"/>
    <p:sldId id="349" r:id="rId22"/>
    <p:sldId id="424" r:id="rId23"/>
    <p:sldId id="352" r:id="rId24"/>
    <p:sldId id="393" r:id="rId25"/>
    <p:sldId id="383" r:id="rId26"/>
    <p:sldId id="264" r:id="rId27"/>
    <p:sldId id="289" r:id="rId28"/>
    <p:sldId id="384" r:id="rId29"/>
    <p:sldId id="404" r:id="rId30"/>
    <p:sldId id="411" r:id="rId31"/>
    <p:sldId id="414" r:id="rId32"/>
    <p:sldId id="412" r:id="rId33"/>
    <p:sldId id="291" r:id="rId34"/>
    <p:sldId id="292" r:id="rId35"/>
    <p:sldId id="425" r:id="rId36"/>
    <p:sldId id="426" r:id="rId37"/>
    <p:sldId id="427" r:id="rId38"/>
    <p:sldId id="295" r:id="rId39"/>
    <p:sldId id="296" r:id="rId40"/>
    <p:sldId id="297" r:id="rId41"/>
    <p:sldId id="368" r:id="rId42"/>
    <p:sldId id="266" r:id="rId43"/>
    <p:sldId id="428" r:id="rId44"/>
    <p:sldId id="370" r:id="rId45"/>
    <p:sldId id="385" r:id="rId46"/>
    <p:sldId id="267" r:id="rId47"/>
    <p:sldId id="371" r:id="rId48"/>
    <p:sldId id="408" r:id="rId49"/>
    <p:sldId id="429" r:id="rId50"/>
    <p:sldId id="372" r:id="rId51"/>
    <p:sldId id="406" r:id="rId52"/>
    <p:sldId id="387" r:id="rId53"/>
    <p:sldId id="417" r:id="rId54"/>
    <p:sldId id="418" r:id="rId55"/>
    <p:sldId id="305" r:id="rId56"/>
    <p:sldId id="407" r:id="rId57"/>
    <p:sldId id="386" r:id="rId58"/>
    <p:sldId id="271" r:id="rId59"/>
    <p:sldId id="375" r:id="rId60"/>
    <p:sldId id="416" r:id="rId61"/>
    <p:sldId id="420" r:id="rId62"/>
    <p:sldId id="415" r:id="rId63"/>
    <p:sldId id="430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3" Type="http://schemas.openxmlformats.org/officeDocument/2006/relationships/slide" Target="slides/slide20.xml"/><Relationship Id="rId7" Type="http://schemas.openxmlformats.org/officeDocument/2006/relationships/slide" Target="slides/slide38.xml"/><Relationship Id="rId2" Type="http://schemas.openxmlformats.org/officeDocument/2006/relationships/slide" Target="slides/slide19.xml"/><Relationship Id="rId1" Type="http://schemas.openxmlformats.org/officeDocument/2006/relationships/slide" Target="slides/slide13.xml"/><Relationship Id="rId6" Type="http://schemas.openxmlformats.org/officeDocument/2006/relationships/slide" Target="slides/slide32.xml"/><Relationship Id="rId5" Type="http://schemas.openxmlformats.org/officeDocument/2006/relationships/slide" Target="slides/slide31.xml"/><Relationship Id="rId4" Type="http://schemas.openxmlformats.org/officeDocument/2006/relationships/slide" Target="slides/slide30.xml"/><Relationship Id="rId9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6D8DDD5-5E54-445F-83FC-CFF9CA3DA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9E7B06F-6F8E-46AD-B36E-A49F2E9F0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A01CF-E08B-4C2A-985F-AB48F22D8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F8149-10F7-4648-B6F4-01F1331C1D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77813"/>
            <a:ext cx="2108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77813"/>
            <a:ext cx="6175375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BE0A-B028-4411-9C0D-71BC68F9B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7813"/>
            <a:ext cx="843597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600200"/>
            <a:ext cx="4141788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5013" y="1600200"/>
            <a:ext cx="4141787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5013" y="3941763"/>
            <a:ext cx="4141787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76AA8-77F1-49F1-B905-296EF7157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7813"/>
            <a:ext cx="843597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600200"/>
            <a:ext cx="4141788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013" y="1600200"/>
            <a:ext cx="4141787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DA57-BE92-40F0-8B0E-BE8895D93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CCDD9-8701-4B4B-BD58-F7A52434D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61B1B-06D5-4237-97EE-7DD3A6AED9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600200"/>
            <a:ext cx="4141788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013" y="1600200"/>
            <a:ext cx="4141787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06203-5E07-4390-A16B-671584A0F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FB84C-883C-45DF-8C8B-4545E0D97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1333-BC7E-4C9B-B19F-B1FEAA890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1E962-37AB-4B0A-AC72-51726458A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D571B-57E3-44CC-8423-985AE598A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B84CE-0DEB-4BB6-B795-62ACD61C36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77813"/>
            <a:ext cx="84359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00200"/>
            <a:ext cx="843597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64071568-B370-4B85-8E5F-59C978F7B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8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C69336C-A6FB-492C-9C71-9120033CDA8C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endParaRPr lang="en-US" sz="3800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524000" y="27432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400" b="0">
                <a:latin typeface="Comic Sans MS" pitchFamily="66" charset="0"/>
              </a:rPr>
              <a:t>Collocations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FA7799F-3406-4E1D-8BD1-F8DE60EFAD45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10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85225" cy="1139825"/>
          </a:xfrm>
        </p:spPr>
        <p:txBody>
          <a:bodyPr/>
          <a:lstStyle/>
          <a:p>
            <a:pPr eaLnBrk="1" hangingPunct="1"/>
            <a:r>
              <a:rPr lang="en-US" sz="4000"/>
              <a:t>Approaches to finding collocations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/>
              <a:t>Frequency</a:t>
            </a:r>
          </a:p>
          <a:p>
            <a:pPr marL="571500" indent="-571500" eaLnBrk="1" hangingPunct="1"/>
            <a:r>
              <a:rPr lang="en-US"/>
              <a:t>Mean and Variance</a:t>
            </a:r>
          </a:p>
          <a:p>
            <a:pPr marL="571500" indent="-571500" eaLnBrk="1" hangingPunct="1"/>
            <a:r>
              <a:rPr lang="en-US"/>
              <a:t>Hypothesis Testing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/>
              <a:t>t-test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/>
              <a:t>-test</a:t>
            </a:r>
          </a:p>
          <a:p>
            <a:pPr marL="571500" indent="-571500" eaLnBrk="1" hangingPunct="1"/>
            <a:r>
              <a:rPr lang="en-US"/>
              <a:t>Mutual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E43EF1-8680-48B0-9A18-E545F751A47C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11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85225" cy="1139825"/>
          </a:xfrm>
        </p:spPr>
        <p:txBody>
          <a:bodyPr/>
          <a:lstStyle/>
          <a:p>
            <a:pPr eaLnBrk="1" hangingPunct="1"/>
            <a:r>
              <a:rPr lang="en-US" sz="4000"/>
              <a:t>Approaches to finding collocations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>
                <a:solidFill>
                  <a:schemeClr val="hlink"/>
                </a:solidFill>
              </a:rPr>
              <a:t>--&gt; Frequency</a:t>
            </a:r>
          </a:p>
          <a:p>
            <a:pPr marL="571500" indent="-571500" eaLnBrk="1" hangingPunct="1"/>
            <a:r>
              <a:rPr lang="en-US"/>
              <a:t>Mean and Variance</a:t>
            </a:r>
          </a:p>
          <a:p>
            <a:pPr marL="571500" indent="-571500" eaLnBrk="1" hangingPunct="1"/>
            <a:r>
              <a:rPr lang="en-US"/>
              <a:t>Hypothesis Testing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/>
              <a:t>t-test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/>
              <a:t>-test</a:t>
            </a:r>
          </a:p>
          <a:p>
            <a:pPr marL="571500" indent="-571500" eaLnBrk="1" hangingPunct="1"/>
            <a:r>
              <a:rPr lang="en-US"/>
              <a:t>Mutual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18754BE-2036-43A7-A6BF-A1E8423E5E67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12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35975" cy="1139825"/>
          </a:xfrm>
        </p:spPr>
        <p:txBody>
          <a:bodyPr/>
          <a:lstStyle/>
          <a:p>
            <a:pPr eaLnBrk="1" hangingPunct="1"/>
            <a:r>
              <a:rPr lang="en-US"/>
              <a:t>Frequency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69325" cy="4530725"/>
          </a:xfrm>
        </p:spPr>
        <p:txBody>
          <a:bodyPr/>
          <a:lstStyle/>
          <a:p>
            <a:pPr marL="571500" indent="-571500" eaLnBrk="1" hangingPunct="1"/>
            <a:r>
              <a:rPr lang="en-US"/>
              <a:t>(Justeson &amp; Katz, 1995)</a:t>
            </a:r>
          </a:p>
          <a:p>
            <a:pPr marL="571500" indent="-571500" eaLnBrk="1" hangingPunct="1"/>
            <a:endParaRPr lang="en-US" sz="1800"/>
          </a:p>
          <a:p>
            <a:pPr marL="571500" indent="-571500" eaLnBrk="1" hangingPunct="1"/>
            <a:r>
              <a:rPr lang="en-US"/>
              <a:t>Hypothesis: </a:t>
            </a:r>
          </a:p>
          <a:p>
            <a:pPr marL="952500" lvl="1" indent="-495300" eaLnBrk="1" hangingPunct="1"/>
            <a:r>
              <a:rPr lang="en-US"/>
              <a:t>if 2 words occur together very often, they must be interesting candidates for a collocation</a:t>
            </a:r>
          </a:p>
          <a:p>
            <a:pPr marL="571500" indent="-571500" eaLnBrk="1" hangingPunct="1"/>
            <a:endParaRPr lang="en-US" sz="2000"/>
          </a:p>
          <a:p>
            <a:pPr marL="571500" indent="-571500" eaLnBrk="1" hangingPunct="1"/>
            <a:r>
              <a:rPr lang="en-US"/>
              <a:t>Method:</a:t>
            </a:r>
          </a:p>
          <a:p>
            <a:pPr marL="952500" lvl="1" indent="-495300" eaLnBrk="1" hangingPunct="1"/>
            <a:r>
              <a:rPr lang="en-US"/>
              <a:t>Select the most frequently occurring bigrams (sequence of 2 adjacent words)</a:t>
            </a:r>
          </a:p>
          <a:p>
            <a:pPr marL="571500" indent="-571500" eaLnBrk="1" hangingPunct="1">
              <a:buFontTx/>
              <a:buAutoNum type="arabicPeriod"/>
            </a:pPr>
            <a:endParaRPr lang="fr-CA"/>
          </a:p>
          <a:p>
            <a:pPr marL="571500" indent="-571500" eaLnBrk="1" hangingPunct="1">
              <a:buFontTx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5691F87-F312-49A9-8FAE-39252ABC229A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13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Results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3"/>
            <a:ext cx="5905500" cy="4646612"/>
          </a:xfrm>
        </p:spPr>
        <p:txBody>
          <a:bodyPr/>
          <a:lstStyle/>
          <a:p>
            <a:pPr marL="495300" indent="-495300" eaLnBrk="1" hangingPunct="1"/>
            <a:r>
              <a:rPr lang="en-US" sz="2200"/>
              <a:t>Not very interesting…</a:t>
            </a:r>
          </a:p>
          <a:p>
            <a:pPr marL="495300" indent="-495300" eaLnBrk="1" hangingPunct="1"/>
            <a:r>
              <a:rPr lang="en-US" sz="2200"/>
              <a:t>Except for “</a:t>
            </a:r>
            <a:r>
              <a:rPr lang="en-US" sz="2200" i="1"/>
              <a:t>New York”</a:t>
            </a:r>
            <a:r>
              <a:rPr lang="en-US" sz="2200"/>
              <a:t>, all bigrams are pairs of function words</a:t>
            </a:r>
          </a:p>
          <a:p>
            <a:pPr marL="495300" indent="-495300" eaLnBrk="1" hangingPunct="1"/>
            <a:endParaRPr lang="en-US" sz="2200"/>
          </a:p>
          <a:p>
            <a:pPr marL="495300" indent="-495300" eaLnBrk="1" hangingPunct="1"/>
            <a:endParaRPr lang="en-US" sz="2600"/>
          </a:p>
          <a:p>
            <a:pPr marL="495300" indent="-495300" eaLnBrk="1" hangingPunct="1"/>
            <a:endParaRPr lang="fr-CA" sz="2600"/>
          </a:p>
          <a:p>
            <a:pPr marL="495300" indent="-495300" eaLnBrk="1" hangingPunct="1"/>
            <a:endParaRPr lang="en-US" sz="2600"/>
          </a:p>
        </p:txBody>
      </p:sp>
      <p:pic>
        <p:nvPicPr>
          <p:cNvPr id="14341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6427788" y="1341438"/>
            <a:ext cx="1914525" cy="46799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6EF5A3F-BB06-4078-8A91-E8D7996A80B4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14</a:t>
            </a:fld>
            <a:endParaRPr lang="en-US" altLang="en-US" b="0">
              <a:latin typeface="Garamond" pitchFamily="18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07975"/>
            <a:ext cx="741680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B6E64C5-F75C-4306-8E85-D5E6836FF82F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15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 + POS filter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176713" cy="4530725"/>
          </a:xfrm>
        </p:spPr>
        <p:txBody>
          <a:bodyPr/>
          <a:lstStyle/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800" dirty="0"/>
              <a:t>A:Adjective, P:preposition, N:Noun</a:t>
            </a:r>
          </a:p>
          <a:p>
            <a:pPr marL="495300" indent="-495300" eaLnBrk="1" hangingPunct="1">
              <a:buFont typeface="Wingdings" pitchFamily="2" charset="2"/>
              <a:buNone/>
              <a:defRPr/>
            </a:pPr>
            <a:r>
              <a:rPr lang="en-US" sz="1800" dirty="0"/>
              <a:t>So, let’s pass the results  through a part-of- speech filter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Simple method that works very well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Most of them are non-compositional phrases </a:t>
            </a:r>
          </a:p>
        </p:txBody>
      </p:sp>
      <p:pic>
        <p:nvPicPr>
          <p:cNvPr id="16389" name="Picture 4" descr="mso730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7363" y="836613"/>
            <a:ext cx="45339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90" name="Group 38"/>
          <p:cNvGrpSpPr>
            <a:grpSpLocks/>
          </p:cNvGrpSpPr>
          <p:nvPr/>
        </p:nvGrpSpPr>
        <p:grpSpPr bwMode="auto">
          <a:xfrm>
            <a:off x="323850" y="3860800"/>
            <a:ext cx="4032250" cy="2089150"/>
            <a:chOff x="249" y="2432"/>
            <a:chExt cx="2540" cy="1316"/>
          </a:xfrm>
        </p:grpSpPr>
        <p:sp>
          <p:nvSpPr>
            <p:cNvPr id="16391" name="Rectangle 17"/>
            <p:cNvSpPr>
              <a:spLocks noChangeArrowheads="1"/>
            </p:cNvSpPr>
            <p:nvPr/>
          </p:nvSpPr>
          <p:spPr bwMode="auto">
            <a:xfrm>
              <a:off x="957" y="3584"/>
              <a:ext cx="142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 i="1">
                  <a:latin typeface="Comic Sans MS" pitchFamily="66" charset="0"/>
                  <a:ea typeface="굴림" pitchFamily="50" charset="-127"/>
                </a:rPr>
                <a:t>degrees of freedom</a:t>
              </a:r>
            </a:p>
          </p:txBody>
        </p:sp>
        <p:sp>
          <p:nvSpPr>
            <p:cNvPr id="16392" name="Rectangle 18"/>
            <p:cNvSpPr>
              <a:spLocks noChangeArrowheads="1"/>
            </p:cNvSpPr>
            <p:nvPr/>
          </p:nvSpPr>
          <p:spPr bwMode="auto">
            <a:xfrm>
              <a:off x="476" y="3584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>
                  <a:latin typeface="Comic Sans MS" pitchFamily="66" charset="0"/>
                  <a:ea typeface="굴림" pitchFamily="50" charset="-127"/>
                </a:rPr>
                <a:t>N P N</a:t>
              </a:r>
            </a:p>
          </p:txBody>
        </p:sp>
        <p:sp>
          <p:nvSpPr>
            <p:cNvPr id="16393" name="Rectangle 19"/>
            <p:cNvSpPr>
              <a:spLocks noChangeArrowheads="1"/>
            </p:cNvSpPr>
            <p:nvPr/>
          </p:nvSpPr>
          <p:spPr bwMode="auto">
            <a:xfrm>
              <a:off x="957" y="3419"/>
              <a:ext cx="142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 i="1">
                  <a:latin typeface="Comic Sans MS" pitchFamily="66" charset="0"/>
                  <a:ea typeface="굴림" pitchFamily="50" charset="-127"/>
                </a:rPr>
                <a:t>class probability function</a:t>
              </a:r>
            </a:p>
          </p:txBody>
        </p:sp>
        <p:sp>
          <p:nvSpPr>
            <p:cNvPr id="16394" name="Rectangle 20"/>
            <p:cNvSpPr>
              <a:spLocks noChangeArrowheads="1"/>
            </p:cNvSpPr>
            <p:nvPr/>
          </p:nvSpPr>
          <p:spPr bwMode="auto">
            <a:xfrm>
              <a:off x="476" y="3419"/>
              <a:ext cx="48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>
                  <a:latin typeface="Comic Sans MS" pitchFamily="66" charset="0"/>
                  <a:ea typeface="굴림" pitchFamily="50" charset="-127"/>
                </a:rPr>
                <a:t>N N N</a:t>
              </a:r>
            </a:p>
          </p:txBody>
        </p:sp>
        <p:sp>
          <p:nvSpPr>
            <p:cNvPr id="16395" name="Rectangle 21"/>
            <p:cNvSpPr>
              <a:spLocks noChangeArrowheads="1"/>
            </p:cNvSpPr>
            <p:nvPr/>
          </p:nvSpPr>
          <p:spPr bwMode="auto">
            <a:xfrm>
              <a:off x="957" y="3255"/>
              <a:ext cx="142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 i="1">
                  <a:latin typeface="Comic Sans MS" pitchFamily="66" charset="0"/>
                  <a:ea typeface="굴림" pitchFamily="50" charset="-127"/>
                </a:rPr>
                <a:t>mean squared error</a:t>
              </a:r>
            </a:p>
          </p:txBody>
        </p:sp>
        <p:sp>
          <p:nvSpPr>
            <p:cNvPr id="16396" name="Rectangle 22"/>
            <p:cNvSpPr>
              <a:spLocks noChangeArrowheads="1"/>
            </p:cNvSpPr>
            <p:nvPr/>
          </p:nvSpPr>
          <p:spPr bwMode="auto">
            <a:xfrm>
              <a:off x="476" y="3255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>
                  <a:latin typeface="Comic Sans MS" pitchFamily="66" charset="0"/>
                  <a:ea typeface="굴림" pitchFamily="50" charset="-127"/>
                </a:rPr>
                <a:t>N A N</a:t>
              </a:r>
            </a:p>
          </p:txBody>
        </p:sp>
        <p:sp>
          <p:nvSpPr>
            <p:cNvPr id="16397" name="Rectangle 23"/>
            <p:cNvSpPr>
              <a:spLocks noChangeArrowheads="1"/>
            </p:cNvSpPr>
            <p:nvPr/>
          </p:nvSpPr>
          <p:spPr bwMode="auto">
            <a:xfrm>
              <a:off x="957" y="3090"/>
              <a:ext cx="183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 i="1">
                  <a:latin typeface="Comic Sans MS" pitchFamily="66" charset="0"/>
                  <a:ea typeface="굴림" pitchFamily="50" charset="-127"/>
                </a:rPr>
                <a:t>cumulative distribution function</a:t>
              </a:r>
            </a:p>
          </p:txBody>
        </p:sp>
        <p:sp>
          <p:nvSpPr>
            <p:cNvPr id="16398" name="Rectangle 24"/>
            <p:cNvSpPr>
              <a:spLocks noChangeArrowheads="1"/>
            </p:cNvSpPr>
            <p:nvPr/>
          </p:nvSpPr>
          <p:spPr bwMode="auto">
            <a:xfrm>
              <a:off x="476" y="3090"/>
              <a:ext cx="48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>
                  <a:latin typeface="Comic Sans MS" pitchFamily="66" charset="0"/>
                  <a:ea typeface="굴림" pitchFamily="50" charset="-127"/>
                </a:rPr>
                <a:t>A N N</a:t>
              </a:r>
            </a:p>
          </p:txBody>
        </p:sp>
        <p:sp>
          <p:nvSpPr>
            <p:cNvPr id="16399" name="Rectangle 25"/>
            <p:cNvSpPr>
              <a:spLocks noChangeArrowheads="1"/>
            </p:cNvSpPr>
            <p:nvPr/>
          </p:nvSpPr>
          <p:spPr bwMode="auto">
            <a:xfrm>
              <a:off x="957" y="2926"/>
              <a:ext cx="142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 i="1">
                  <a:latin typeface="Comic Sans MS" pitchFamily="66" charset="0"/>
                  <a:ea typeface="굴림" pitchFamily="50" charset="-127"/>
                </a:rPr>
                <a:t>Gaussian random variable</a:t>
              </a:r>
            </a:p>
          </p:txBody>
        </p:sp>
        <p:sp>
          <p:nvSpPr>
            <p:cNvPr id="16400" name="Rectangle 26"/>
            <p:cNvSpPr>
              <a:spLocks noChangeArrowheads="1"/>
            </p:cNvSpPr>
            <p:nvPr/>
          </p:nvSpPr>
          <p:spPr bwMode="auto">
            <a:xfrm>
              <a:off x="476" y="2926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>
                  <a:latin typeface="Comic Sans MS" pitchFamily="66" charset="0"/>
                  <a:ea typeface="굴림" pitchFamily="50" charset="-127"/>
                </a:rPr>
                <a:t>A A N</a:t>
              </a:r>
            </a:p>
          </p:txBody>
        </p:sp>
        <p:sp>
          <p:nvSpPr>
            <p:cNvPr id="16401" name="Rectangle 27"/>
            <p:cNvSpPr>
              <a:spLocks noChangeArrowheads="1"/>
            </p:cNvSpPr>
            <p:nvPr/>
          </p:nvSpPr>
          <p:spPr bwMode="auto">
            <a:xfrm>
              <a:off x="957" y="2761"/>
              <a:ext cx="142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 i="1">
                  <a:latin typeface="Comic Sans MS" pitchFamily="66" charset="0"/>
                  <a:ea typeface="굴림" pitchFamily="50" charset="-127"/>
                </a:rPr>
                <a:t>regression coefficient</a:t>
              </a:r>
            </a:p>
          </p:txBody>
        </p:sp>
        <p:sp>
          <p:nvSpPr>
            <p:cNvPr id="16402" name="Rectangle 28"/>
            <p:cNvSpPr>
              <a:spLocks noChangeArrowheads="1"/>
            </p:cNvSpPr>
            <p:nvPr/>
          </p:nvSpPr>
          <p:spPr bwMode="auto">
            <a:xfrm>
              <a:off x="476" y="2761"/>
              <a:ext cx="48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>
                  <a:latin typeface="Comic Sans MS" pitchFamily="66" charset="0"/>
                  <a:ea typeface="굴림" pitchFamily="50" charset="-127"/>
                </a:rPr>
                <a:t>N N</a:t>
              </a:r>
            </a:p>
          </p:txBody>
        </p:sp>
        <p:sp>
          <p:nvSpPr>
            <p:cNvPr id="16403" name="Rectangle 29"/>
            <p:cNvSpPr>
              <a:spLocks noChangeArrowheads="1"/>
            </p:cNvSpPr>
            <p:nvPr/>
          </p:nvSpPr>
          <p:spPr bwMode="auto">
            <a:xfrm>
              <a:off x="957" y="2597"/>
              <a:ext cx="142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 i="1">
                  <a:latin typeface="Comic Sans MS" pitchFamily="66" charset="0"/>
                  <a:ea typeface="굴림" pitchFamily="50" charset="-127"/>
                </a:rPr>
                <a:t>linear function</a:t>
              </a:r>
            </a:p>
          </p:txBody>
        </p:sp>
        <p:sp>
          <p:nvSpPr>
            <p:cNvPr id="16404" name="Rectangle 30"/>
            <p:cNvSpPr>
              <a:spLocks noChangeArrowheads="1"/>
            </p:cNvSpPr>
            <p:nvPr/>
          </p:nvSpPr>
          <p:spPr bwMode="auto">
            <a:xfrm>
              <a:off x="476" y="2597"/>
              <a:ext cx="48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 b="0">
                  <a:latin typeface="Comic Sans MS" pitchFamily="66" charset="0"/>
                  <a:ea typeface="굴림" pitchFamily="50" charset="-127"/>
                </a:rPr>
                <a:t>A N</a:t>
              </a:r>
            </a:p>
          </p:txBody>
        </p:sp>
        <p:sp>
          <p:nvSpPr>
            <p:cNvPr id="16405" name="Rectangle 31"/>
            <p:cNvSpPr>
              <a:spLocks noChangeArrowheads="1"/>
            </p:cNvSpPr>
            <p:nvPr/>
          </p:nvSpPr>
          <p:spPr bwMode="auto">
            <a:xfrm>
              <a:off x="957" y="2432"/>
              <a:ext cx="142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>
                  <a:latin typeface="Comic Sans MS" pitchFamily="66" charset="0"/>
                  <a:ea typeface="굴림" pitchFamily="50" charset="-127"/>
                </a:rPr>
                <a:t>Example</a:t>
              </a:r>
            </a:p>
          </p:txBody>
        </p:sp>
        <p:sp>
          <p:nvSpPr>
            <p:cNvPr id="16406" name="Rectangle 32"/>
            <p:cNvSpPr>
              <a:spLocks noChangeArrowheads="1"/>
            </p:cNvSpPr>
            <p:nvPr/>
          </p:nvSpPr>
          <p:spPr bwMode="auto">
            <a:xfrm>
              <a:off x="249" y="2432"/>
              <a:ext cx="7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n-US" altLang="ko-KR" sz="1200">
                  <a:latin typeface="Comic Sans MS" pitchFamily="66" charset="0"/>
                  <a:ea typeface="굴림" pitchFamily="50" charset="-127"/>
                </a:rPr>
                <a:t>Tag Pattern</a:t>
              </a:r>
            </a:p>
          </p:txBody>
        </p:sp>
        <p:sp>
          <p:nvSpPr>
            <p:cNvPr id="16407" name="Line 33"/>
            <p:cNvSpPr>
              <a:spLocks noChangeShapeType="1"/>
            </p:cNvSpPr>
            <p:nvPr/>
          </p:nvSpPr>
          <p:spPr bwMode="auto">
            <a:xfrm>
              <a:off x="476" y="2432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34"/>
            <p:cNvSpPr>
              <a:spLocks noChangeShapeType="1"/>
            </p:cNvSpPr>
            <p:nvPr/>
          </p:nvSpPr>
          <p:spPr bwMode="auto">
            <a:xfrm>
              <a:off x="476" y="2597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5"/>
            <p:cNvSpPr>
              <a:spLocks noChangeShapeType="1"/>
            </p:cNvSpPr>
            <p:nvPr/>
          </p:nvSpPr>
          <p:spPr bwMode="auto">
            <a:xfrm>
              <a:off x="476" y="3748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6"/>
            <p:cNvSpPr>
              <a:spLocks noChangeShapeType="1"/>
            </p:cNvSpPr>
            <p:nvPr/>
          </p:nvSpPr>
          <p:spPr bwMode="auto">
            <a:xfrm>
              <a:off x="957" y="2432"/>
              <a:ext cx="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88B10D9-14B0-4F0F-8FF5-EBC8591EBAC2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16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435975" cy="1139825"/>
          </a:xfrm>
        </p:spPr>
        <p:txBody>
          <a:bodyPr/>
          <a:lstStyle/>
          <a:p>
            <a:pPr eaLnBrk="1" hangingPunct="1"/>
            <a:r>
              <a:rPr lang="en-US"/>
              <a:t>Frequency: Conclusion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1557338"/>
            <a:ext cx="84359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/>
              <a:t>works well for fixed phrases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100">
                <a:ea typeface="굴림" pitchFamily="50" charset="-127"/>
              </a:rPr>
              <a:t>Simple method &amp; accurate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100">
                <a:ea typeface="굴림" pitchFamily="50" charset="-127"/>
              </a:rPr>
              <a:t>Requires small linguistic knowledge</a:t>
            </a:r>
          </a:p>
          <a:p>
            <a:pPr eaLnBrk="1" hangingPunct="1">
              <a:lnSpc>
                <a:spcPct val="90000"/>
              </a:lnSpc>
            </a:pPr>
            <a:endParaRPr lang="en-US" sz="2500"/>
          </a:p>
          <a:p>
            <a:pPr eaLnBrk="1" hangingPunct="1">
              <a:lnSpc>
                <a:spcPct val="90000"/>
              </a:lnSpc>
            </a:pPr>
            <a:r>
              <a:rPr lang="en-US" sz="2500"/>
              <a:t>But: many collocations consist of two words in more flexible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solidFill>
                  <a:schemeClr val="hlink"/>
                </a:solidFill>
              </a:rPr>
              <a:t>she </a:t>
            </a:r>
            <a:r>
              <a:rPr lang="en-US" sz="2400" i="1" u="sng">
                <a:solidFill>
                  <a:schemeClr val="hlink"/>
                </a:solidFill>
              </a:rPr>
              <a:t>knocked</a:t>
            </a:r>
            <a:r>
              <a:rPr lang="en-US" sz="2400" i="1">
                <a:solidFill>
                  <a:schemeClr val="hlink"/>
                </a:solidFill>
              </a:rPr>
              <a:t> on his </a:t>
            </a:r>
            <a:r>
              <a:rPr lang="en-US" sz="2400" i="1" u="sng">
                <a:solidFill>
                  <a:schemeClr val="hlink"/>
                </a:solidFill>
              </a:rPr>
              <a:t>door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solidFill>
                  <a:schemeClr val="hlink"/>
                </a:solidFill>
              </a:rPr>
              <a:t>they </a:t>
            </a:r>
            <a:r>
              <a:rPr lang="en-US" sz="2400" i="1" u="sng">
                <a:solidFill>
                  <a:schemeClr val="hlink"/>
                </a:solidFill>
              </a:rPr>
              <a:t>knocked</a:t>
            </a:r>
            <a:r>
              <a:rPr lang="en-US" sz="2400" i="1">
                <a:solidFill>
                  <a:schemeClr val="hlink"/>
                </a:solidFill>
              </a:rPr>
              <a:t> at the </a:t>
            </a:r>
            <a:r>
              <a:rPr lang="en-US" sz="2400" i="1" u="sng">
                <a:solidFill>
                  <a:schemeClr val="hlink"/>
                </a:solidFill>
              </a:rPr>
              <a:t>door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solidFill>
                  <a:schemeClr val="hlink"/>
                </a:solidFill>
              </a:rPr>
              <a:t>100 women </a:t>
            </a:r>
            <a:r>
              <a:rPr lang="en-US" sz="2400" i="1" u="sng">
                <a:solidFill>
                  <a:schemeClr val="hlink"/>
                </a:solidFill>
              </a:rPr>
              <a:t>knocked</a:t>
            </a:r>
            <a:r>
              <a:rPr lang="en-US" sz="2400" i="1">
                <a:solidFill>
                  <a:schemeClr val="hlink"/>
                </a:solidFill>
              </a:rPr>
              <a:t> on Donaldson’s </a:t>
            </a:r>
            <a:r>
              <a:rPr lang="en-US" sz="2400" i="1" u="sng">
                <a:solidFill>
                  <a:schemeClr val="hlink"/>
                </a:solidFill>
              </a:rPr>
              <a:t>door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>
                <a:solidFill>
                  <a:schemeClr val="hlink"/>
                </a:solidFill>
              </a:rPr>
              <a:t>a man </a:t>
            </a:r>
            <a:r>
              <a:rPr lang="en-US" sz="2400" i="1" u="sng">
                <a:solidFill>
                  <a:schemeClr val="hlink"/>
                </a:solidFill>
              </a:rPr>
              <a:t>knocked</a:t>
            </a:r>
            <a:r>
              <a:rPr lang="en-US" sz="2400" i="1">
                <a:solidFill>
                  <a:schemeClr val="hlink"/>
                </a:solidFill>
              </a:rPr>
              <a:t> on the metal front </a:t>
            </a:r>
            <a:r>
              <a:rPr lang="en-US" sz="2400" i="1" u="sng">
                <a:solidFill>
                  <a:schemeClr val="hlink"/>
                </a:solidFill>
              </a:rPr>
              <a:t>door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2CA635B-E44E-488E-8F81-EF64BE3427E2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17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85225" cy="1139825"/>
          </a:xfrm>
        </p:spPr>
        <p:txBody>
          <a:bodyPr/>
          <a:lstStyle/>
          <a:p>
            <a:pPr eaLnBrk="1" hangingPunct="1"/>
            <a:r>
              <a:rPr lang="en-US" sz="4000"/>
              <a:t>Approaches to finding collocations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/>
              <a:t>Frequency</a:t>
            </a:r>
          </a:p>
          <a:p>
            <a:pPr marL="571500" indent="-571500" eaLnBrk="1" hangingPunct="1"/>
            <a:r>
              <a:rPr lang="en-US">
                <a:solidFill>
                  <a:schemeClr val="hlink"/>
                </a:solidFill>
              </a:rPr>
              <a:t>--&gt; Mean and Variance</a:t>
            </a:r>
          </a:p>
          <a:p>
            <a:pPr marL="571500" indent="-571500" eaLnBrk="1" hangingPunct="1"/>
            <a:r>
              <a:rPr lang="en-US"/>
              <a:t>Hypothesis Testing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/>
              <a:t>t-test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/>
              <a:t>-test</a:t>
            </a:r>
          </a:p>
          <a:p>
            <a:pPr marL="571500" indent="-571500" eaLnBrk="1" hangingPunct="1"/>
            <a:r>
              <a:rPr lang="en-US"/>
              <a:t>Mutual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16431-CA3D-40F0-AF15-12FAC0BC41BB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18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35975" cy="1139825"/>
          </a:xfrm>
        </p:spPr>
        <p:txBody>
          <a:bodyPr/>
          <a:lstStyle/>
          <a:p>
            <a:pPr eaLnBrk="1" hangingPunct="1"/>
            <a:r>
              <a:rPr lang="en-US"/>
              <a:t>Mean and Variance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47894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z="2200"/>
              <a:t>(Smadja et al., 1993) </a:t>
            </a:r>
          </a:p>
          <a:p>
            <a:pPr eaLnBrk="1" hangingPunct="1"/>
            <a:r>
              <a:rPr lang="en-US" sz="2200"/>
              <a:t>Looks at the distribution of distances between two words in a corpus</a:t>
            </a:r>
          </a:p>
          <a:p>
            <a:pPr eaLnBrk="1" hangingPunct="1"/>
            <a:r>
              <a:rPr lang="en-US" sz="2200"/>
              <a:t>looking for pairs of words with low variance</a:t>
            </a:r>
          </a:p>
          <a:p>
            <a:pPr marL="742950" lvl="1" indent="-285750" eaLnBrk="1" hangingPunct="1"/>
            <a:r>
              <a:rPr lang="en-US" sz="2000"/>
              <a:t>A low variance means that the two words usually occur at about the same distance</a:t>
            </a:r>
          </a:p>
          <a:p>
            <a:pPr marL="742950" lvl="1" indent="-285750" eaLnBrk="1" hangingPunct="1"/>
            <a:r>
              <a:rPr lang="en-US" altLang="ko-KR" sz="2000">
                <a:ea typeface="굴림" pitchFamily="50" charset="-127"/>
              </a:rPr>
              <a:t>A low </a:t>
            </a:r>
            <a:r>
              <a:rPr lang="en-US" sz="2000"/>
              <a:t>variance </a:t>
            </a:r>
            <a:r>
              <a:rPr lang="en-US" altLang="ko-KR" sz="2000">
                <a:ea typeface="굴림" pitchFamily="50" charset="-127"/>
              </a:rPr>
              <a:t>--&gt; good candidate for collocation</a:t>
            </a:r>
          </a:p>
          <a:p>
            <a:pPr marL="742950" lvl="1" indent="-285750" eaLnBrk="1" hangingPunct="1"/>
            <a:endParaRPr lang="en-US" sz="600"/>
          </a:p>
          <a:p>
            <a:pPr eaLnBrk="1" hangingPunct="1"/>
            <a:r>
              <a:rPr lang="en-US" sz="2200"/>
              <a:t>Need a </a:t>
            </a:r>
            <a:r>
              <a:rPr lang="en-US" sz="2200" b="1"/>
              <a:t>Collocational Window </a:t>
            </a:r>
            <a:r>
              <a:rPr lang="en-US" sz="2200"/>
              <a:t>to capture collocations of variable distances</a:t>
            </a:r>
            <a:endParaRPr lang="en-US" sz="2600"/>
          </a:p>
          <a:p>
            <a:pPr eaLnBrk="1" hangingPunct="1"/>
            <a:endParaRPr lang="en-US" sz="2600"/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1692275" y="5013325"/>
            <a:ext cx="4640263" cy="655638"/>
            <a:chOff x="864" y="3216"/>
            <a:chExt cx="4303" cy="672"/>
          </a:xfrm>
        </p:grpSpPr>
        <p:sp>
          <p:nvSpPr>
            <p:cNvPr id="19462" name="Rectangle 7"/>
            <p:cNvSpPr>
              <a:spLocks noChangeArrowheads="1"/>
            </p:cNvSpPr>
            <p:nvPr/>
          </p:nvSpPr>
          <p:spPr bwMode="auto">
            <a:xfrm>
              <a:off x="864" y="3216"/>
              <a:ext cx="6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8"/>
            <p:cNvSpPr>
              <a:spLocks noChangeArrowheads="1"/>
            </p:cNvSpPr>
            <p:nvPr/>
          </p:nvSpPr>
          <p:spPr bwMode="auto">
            <a:xfrm>
              <a:off x="1478" y="3216"/>
              <a:ext cx="61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0">
                  <a:latin typeface="Comic Sans MS" pitchFamily="66" charset="0"/>
                  <a:ea typeface="굴림" pitchFamily="50" charset="-127"/>
                </a:rPr>
                <a:t>knock</a:t>
              </a:r>
            </a:p>
          </p:txBody>
        </p:sp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2093" y="3216"/>
              <a:ext cx="6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/>
              <a:endParaRPr kumimoji="1" lang="en-US" sz="2400" b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2707" y="3216"/>
              <a:ext cx="61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3322" y="3216"/>
              <a:ext cx="6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0">
                  <a:latin typeface="Comic Sans MS" pitchFamily="66" charset="0"/>
                  <a:ea typeface="굴림" pitchFamily="50" charset="-127"/>
                </a:rPr>
                <a:t>door</a:t>
              </a:r>
            </a:p>
          </p:txBody>
        </p:sp>
        <p:sp>
          <p:nvSpPr>
            <p:cNvPr id="19467" name="Rectangle 12"/>
            <p:cNvSpPr>
              <a:spLocks noChangeArrowheads="1"/>
            </p:cNvSpPr>
            <p:nvPr/>
          </p:nvSpPr>
          <p:spPr bwMode="auto">
            <a:xfrm>
              <a:off x="864" y="3600"/>
              <a:ext cx="6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13"/>
            <p:cNvSpPr>
              <a:spLocks noChangeArrowheads="1"/>
            </p:cNvSpPr>
            <p:nvPr/>
          </p:nvSpPr>
          <p:spPr bwMode="auto">
            <a:xfrm>
              <a:off x="1478" y="3600"/>
              <a:ext cx="61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0">
                  <a:latin typeface="Comic Sans MS" pitchFamily="66" charset="0"/>
                  <a:ea typeface="굴림" pitchFamily="50" charset="-127"/>
                </a:rPr>
                <a:t>knock</a:t>
              </a:r>
            </a:p>
          </p:txBody>
        </p:sp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2093" y="3600"/>
              <a:ext cx="6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/>
              <a:endParaRPr kumimoji="1" lang="en-US" sz="2400" b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2707" y="3600"/>
              <a:ext cx="61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16"/>
            <p:cNvSpPr>
              <a:spLocks noChangeArrowheads="1"/>
            </p:cNvSpPr>
            <p:nvPr/>
          </p:nvSpPr>
          <p:spPr bwMode="auto">
            <a:xfrm>
              <a:off x="4553" y="3600"/>
              <a:ext cx="6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/>
              <a:r>
                <a:rPr kumimoji="1" lang="en-US" altLang="ko-KR" sz="1600" b="0">
                  <a:latin typeface="Comic Sans MS" pitchFamily="66" charset="0"/>
                  <a:ea typeface="굴림" pitchFamily="50" charset="-127"/>
                </a:rPr>
                <a:t>door</a:t>
              </a:r>
            </a:p>
          </p:txBody>
        </p:sp>
        <p:sp>
          <p:nvSpPr>
            <p:cNvPr id="19472" name="Rectangle 17"/>
            <p:cNvSpPr>
              <a:spLocks noChangeArrowheads="1"/>
            </p:cNvSpPr>
            <p:nvPr/>
          </p:nvSpPr>
          <p:spPr bwMode="auto">
            <a:xfrm>
              <a:off x="3326" y="3600"/>
              <a:ext cx="6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/>
              <a:endParaRPr kumimoji="1" lang="en-US" sz="2400" b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3940" y="3600"/>
              <a:ext cx="615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0E799CA-EA6C-47C5-B84C-5ACD7EA18E7D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19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42486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i="1">
                <a:solidFill>
                  <a:schemeClr val="hlink"/>
                </a:solidFill>
              </a:rPr>
              <a:t>This is an example of a three word window.</a:t>
            </a:r>
          </a:p>
          <a:p>
            <a:pPr eaLnBrk="1" hangingPunct="1">
              <a:lnSpc>
                <a:spcPct val="90000"/>
              </a:lnSpc>
            </a:pPr>
            <a:endParaRPr lang="en-US" sz="2200" i="1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/>
              <a:t>To capture 2-word collocations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this is		this an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is an		is example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an example		an if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example if		example a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of a		of three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a three		a word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three word		three window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word window</a:t>
            </a:r>
          </a:p>
          <a:p>
            <a:pPr eaLnBrk="1" hangingPunct="1">
              <a:lnSpc>
                <a:spcPct val="90000"/>
              </a:lnSpc>
            </a:pPr>
            <a:endParaRPr lang="en-US" sz="2200" i="1"/>
          </a:p>
          <a:p>
            <a:pPr eaLnBrk="1" hangingPunct="1">
              <a:lnSpc>
                <a:spcPct val="90000"/>
              </a:lnSpc>
            </a:pPr>
            <a:endParaRPr lang="en-US" sz="2200"/>
          </a:p>
        </p:txBody>
      </p:sp>
      <p:sp>
        <p:nvSpPr>
          <p:cNvPr id="20484" name="Rectangle 1029"/>
          <p:cNvSpPr>
            <a:spLocks noChangeArrowheads="1"/>
          </p:cNvSpPr>
          <p:nvPr/>
        </p:nvSpPr>
        <p:spPr bwMode="auto">
          <a:xfrm>
            <a:off x="468313" y="260350"/>
            <a:ext cx="84359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200" b="0">
                <a:solidFill>
                  <a:schemeClr val="tx2"/>
                </a:solidFill>
                <a:latin typeface="Comic Sans MS" pitchFamily="66" charset="0"/>
              </a:rPr>
              <a:t>Collocational Window</a:t>
            </a:r>
          </a:p>
        </p:txBody>
      </p:sp>
      <p:sp>
        <p:nvSpPr>
          <p:cNvPr id="20485" name="Rectangle 1032"/>
          <p:cNvSpPr>
            <a:spLocks noChangeArrowheads="1"/>
          </p:cNvSpPr>
          <p:nvPr/>
        </p:nvSpPr>
        <p:spPr bwMode="auto">
          <a:xfrm>
            <a:off x="755650" y="1268413"/>
            <a:ext cx="12954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1033"/>
          <p:cNvSpPr>
            <a:spLocks noChangeArrowheads="1"/>
          </p:cNvSpPr>
          <p:nvPr/>
        </p:nvSpPr>
        <p:spPr bwMode="auto">
          <a:xfrm>
            <a:off x="1331913" y="1196975"/>
            <a:ext cx="1800225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1034"/>
          <p:cNvSpPr>
            <a:spLocks noChangeArrowheads="1"/>
          </p:cNvSpPr>
          <p:nvPr/>
        </p:nvSpPr>
        <p:spPr bwMode="auto">
          <a:xfrm>
            <a:off x="1692275" y="1125538"/>
            <a:ext cx="18002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C1EBB1-3058-4D79-ABA7-FF339AA511D4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collocation…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078787" cy="4586287"/>
          </a:xfrm>
        </p:spPr>
        <p:txBody>
          <a:bodyPr/>
          <a:lstStyle/>
          <a:p>
            <a:pPr eaLnBrk="1" hangingPunct="1"/>
            <a:r>
              <a:rPr lang="en-US"/>
              <a:t>is an expression of 2 or more words that correspond to a conventional way of saying things.</a:t>
            </a:r>
          </a:p>
          <a:p>
            <a:pPr marL="742950" lvl="1" indent="-285750" eaLnBrk="1" hangingPunct="1"/>
            <a:r>
              <a:rPr lang="en-US" sz="2000" i="1">
                <a:solidFill>
                  <a:schemeClr val="hlink"/>
                </a:solidFill>
              </a:rPr>
              <a:t>broad daylight</a:t>
            </a:r>
            <a:r>
              <a:rPr lang="en-US" sz="2000"/>
              <a:t>  </a:t>
            </a:r>
          </a:p>
          <a:p>
            <a:pPr marL="742950" lvl="1" indent="-285750" eaLnBrk="1" hangingPunct="1"/>
            <a:r>
              <a:rPr lang="en-US" sz="2000"/>
              <a:t>Why not? ?</a:t>
            </a:r>
            <a:r>
              <a:rPr lang="en-US" sz="2000" i="1">
                <a:solidFill>
                  <a:schemeClr val="hlink"/>
                </a:solidFill>
              </a:rPr>
              <a:t>bright daylight</a:t>
            </a:r>
            <a:r>
              <a:rPr lang="en-US" sz="2000"/>
              <a:t> or ?</a:t>
            </a:r>
            <a:r>
              <a:rPr lang="en-US" sz="2000" i="1">
                <a:solidFill>
                  <a:schemeClr val="hlink"/>
                </a:solidFill>
              </a:rPr>
              <a:t>narrow darkness</a:t>
            </a:r>
            <a:r>
              <a:rPr lang="en-US" sz="2000"/>
              <a:t> </a:t>
            </a:r>
          </a:p>
          <a:p>
            <a:pPr marL="742950" lvl="1" indent="-285750" eaLnBrk="1" hangingPunct="1"/>
            <a:endParaRPr lang="en-US" sz="1400"/>
          </a:p>
          <a:p>
            <a:pPr marL="742950" lvl="1" indent="-285750" eaLnBrk="1" hangingPunct="1"/>
            <a:r>
              <a:rPr lang="en-US" sz="2000" i="1">
                <a:solidFill>
                  <a:schemeClr val="hlink"/>
                </a:solidFill>
              </a:rPr>
              <a:t>Big mistake</a:t>
            </a:r>
            <a:r>
              <a:rPr lang="en-US" sz="2000"/>
              <a:t>  but not ?</a:t>
            </a:r>
            <a:r>
              <a:rPr lang="en-US" sz="2000" i="1">
                <a:solidFill>
                  <a:schemeClr val="hlink"/>
                </a:solidFill>
              </a:rPr>
              <a:t>large mistake</a:t>
            </a:r>
          </a:p>
          <a:p>
            <a:pPr eaLnBrk="1" hangingPunct="1"/>
            <a:r>
              <a:rPr lang="en-US"/>
              <a:t>overlap with the concepts of:</a:t>
            </a:r>
          </a:p>
          <a:p>
            <a:pPr marL="742950" lvl="1" indent="-285750" eaLnBrk="1" hangingPunct="1"/>
            <a:r>
              <a:rPr lang="en-US" sz="2200" i="1"/>
              <a:t>terms</a:t>
            </a:r>
            <a:r>
              <a:rPr lang="en-US" sz="2200"/>
              <a:t>, </a:t>
            </a:r>
            <a:r>
              <a:rPr lang="en-US" sz="2200" i="1"/>
              <a:t>technical terms</a:t>
            </a:r>
            <a:r>
              <a:rPr lang="en-US" sz="2200"/>
              <a:t> &amp; </a:t>
            </a:r>
            <a:r>
              <a:rPr lang="en-US" sz="2200" i="1"/>
              <a:t>terminological phrases </a:t>
            </a:r>
          </a:p>
          <a:p>
            <a:pPr marL="1143000" lvl="2" indent="-228600" eaLnBrk="1" hangingPunct="1"/>
            <a:r>
              <a:rPr lang="en-US"/>
              <a:t>Collocations extracted form technical domains</a:t>
            </a:r>
          </a:p>
          <a:p>
            <a:pPr marL="1600200" lvl="3" indent="-228600" eaLnBrk="1" hangingPunct="1"/>
            <a:r>
              <a:rPr lang="en-US"/>
              <a:t>Ex: </a:t>
            </a:r>
            <a:r>
              <a:rPr lang="en-US" sz="1900" i="1">
                <a:solidFill>
                  <a:schemeClr val="hlink"/>
                </a:solidFill>
              </a:rPr>
              <a:t>hydraulic oil filter, file transfer protocol</a:t>
            </a:r>
            <a:endParaRPr lang="en-US" sz="2400"/>
          </a:p>
          <a:p>
            <a:pPr marL="742950" lvl="1" indent="-285750" eaLnBrk="1" hangingPunct="1"/>
            <a:endParaRPr lang="en-US" sz="2800" i="1"/>
          </a:p>
          <a:p>
            <a:pPr marL="1143000" lvl="2" indent="-228600" eaLnBrk="1" hangingPunct="1"/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51421F6-2FBD-46D7-984F-8D35ED672FF6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20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8424863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 b="1"/>
              <a:t>mean</a:t>
            </a:r>
            <a:r>
              <a:rPr lang="en-US" sz="2000"/>
              <a:t> is the average offset (signed distance) between two words in a corpus</a:t>
            </a:r>
          </a:p>
          <a:p>
            <a:pPr eaLnBrk="1" hangingPunct="1">
              <a:lnSpc>
                <a:spcPct val="80000"/>
              </a:lnSpc>
            </a:pPr>
            <a:endParaRPr lang="en-US" sz="6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 b="1"/>
              <a:t>variance</a:t>
            </a:r>
            <a:r>
              <a:rPr lang="en-US" sz="2000"/>
              <a:t> measures how much the individual offsets deviate from the mean</a:t>
            </a:r>
            <a:r>
              <a:rPr lang="en-US" sz="2000">
                <a:latin typeface="Math A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latin typeface="Math A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000">
              <a:latin typeface="Math A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000">
              <a:latin typeface="Math A" pitchFamily="18" charset="2"/>
            </a:endParaRP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/>
              <a:t>n is the number of times the two words (two candidates) co-occur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/>
              <a:t>d</a:t>
            </a:r>
            <a:r>
              <a:rPr lang="en-US" sz="1800" baseline="-25000"/>
              <a:t>i  </a:t>
            </a:r>
            <a:r>
              <a:rPr lang="en-US" sz="1800"/>
              <a:t>is the offset of the i</a:t>
            </a:r>
            <a:r>
              <a:rPr lang="en-US" sz="1800" baseline="30000"/>
              <a:t>th</a:t>
            </a:r>
            <a:r>
              <a:rPr lang="en-US" sz="1800"/>
              <a:t> pair of candidates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   </a:t>
            </a:r>
            <a:r>
              <a:rPr lang="en-US" sz="1800"/>
              <a:t>is the mean offset of all pairs of candidates</a:t>
            </a:r>
          </a:p>
          <a:p>
            <a:pPr marL="1143000" lvl="2" indent="-228600" eaLnBrk="1" hangingPunct="1">
              <a:lnSpc>
                <a:spcPct val="80000"/>
              </a:lnSpc>
            </a:pP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If offsets (d</a:t>
            </a:r>
            <a:r>
              <a:rPr lang="en-US" sz="2000" baseline="-25000"/>
              <a:t>i</a:t>
            </a:r>
            <a:r>
              <a:rPr lang="en-US" sz="2000"/>
              <a:t>)</a:t>
            </a:r>
            <a:r>
              <a:rPr lang="en-US" sz="2000" baseline="-25000"/>
              <a:t> </a:t>
            </a:r>
            <a:r>
              <a:rPr lang="en-US" sz="2000"/>
              <a:t>are the same in all co-occurrences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/>
              <a:t>--&gt; variance is zero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/>
              <a:t>--&gt; definitely a collocation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If offsets (d</a:t>
            </a:r>
            <a:r>
              <a:rPr lang="en-US" sz="2000" baseline="-25000"/>
              <a:t>i</a:t>
            </a:r>
            <a:r>
              <a:rPr lang="en-US" sz="2000"/>
              <a:t>)</a:t>
            </a:r>
            <a:r>
              <a:rPr lang="en-US" sz="2000" baseline="-25000"/>
              <a:t> </a:t>
            </a:r>
            <a:r>
              <a:rPr lang="en-US" sz="2000"/>
              <a:t>are randomly distributed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/>
              <a:t>--&gt; variance is high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/>
              <a:t>--&gt; not a collocation</a:t>
            </a:r>
          </a:p>
        </p:txBody>
      </p:sp>
      <p:graphicFrame>
        <p:nvGraphicFramePr>
          <p:cNvPr id="21508" name="Object 8"/>
          <p:cNvGraphicFramePr>
            <a:graphicFrameLocks noGrp="1" noChangeAspect="1"/>
          </p:cNvGraphicFramePr>
          <p:nvPr>
            <p:ph type="title"/>
          </p:nvPr>
        </p:nvGraphicFramePr>
        <p:xfrm>
          <a:off x="1547813" y="3805238"/>
          <a:ext cx="1793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05238"/>
                        <a:ext cx="179387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3575" y="2205038"/>
          <a:ext cx="23764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5" imgW="1269449" imgH="469696" progId="Equation.3">
                  <p:embed/>
                </p:oleObj>
              </mc:Choice>
              <mc:Fallback>
                <p:oleObj name="Equation" r:id="rId5" imgW="1269449" imgH="469696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05038"/>
                        <a:ext cx="237648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5"/>
          <p:cNvSpPr>
            <a:spLocks noChangeArrowheads="1"/>
          </p:cNvSpPr>
          <p:nvPr/>
        </p:nvSpPr>
        <p:spPr bwMode="auto">
          <a:xfrm>
            <a:off x="468313" y="260350"/>
            <a:ext cx="84359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4200" b="0">
                <a:solidFill>
                  <a:schemeClr val="tx2"/>
                </a:solidFill>
                <a:latin typeface="Comic Sans MS" pitchFamily="66" charset="0"/>
              </a:rPr>
              <a:t>Mean and Variance (con’t)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5BFA980-2732-41E6-996A-60C6F420E12F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21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8281988" cy="4718050"/>
          </a:xfrm>
        </p:spPr>
        <p:txBody>
          <a:bodyPr/>
          <a:lstStyle/>
          <a:p>
            <a:pPr eaLnBrk="1" hangingPunct="1"/>
            <a:r>
              <a:rPr lang="en-US" sz="2600"/>
              <a:t>window size = 11 around </a:t>
            </a:r>
            <a:r>
              <a:rPr lang="en-US" sz="2600" i="1"/>
              <a:t>knock </a:t>
            </a:r>
            <a:r>
              <a:rPr lang="en-US" sz="2600"/>
              <a:t>(5 left, 5 right)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she </a:t>
            </a:r>
            <a:r>
              <a:rPr lang="en-US" sz="2200" i="1" u="sng">
                <a:solidFill>
                  <a:schemeClr val="hlink"/>
                </a:solidFill>
              </a:rPr>
              <a:t>knocked</a:t>
            </a:r>
            <a:r>
              <a:rPr lang="en-US" sz="2200" i="1">
                <a:solidFill>
                  <a:schemeClr val="hlink"/>
                </a:solidFill>
              </a:rPr>
              <a:t> on his </a:t>
            </a:r>
            <a:r>
              <a:rPr lang="en-US" sz="2200" i="1" u="sng">
                <a:solidFill>
                  <a:schemeClr val="hlink"/>
                </a:solidFill>
              </a:rPr>
              <a:t>door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they </a:t>
            </a:r>
            <a:r>
              <a:rPr lang="en-US" sz="2200" i="1" u="sng">
                <a:solidFill>
                  <a:schemeClr val="hlink"/>
                </a:solidFill>
              </a:rPr>
              <a:t>knocked</a:t>
            </a:r>
            <a:r>
              <a:rPr lang="en-US" sz="2200" i="1">
                <a:solidFill>
                  <a:schemeClr val="hlink"/>
                </a:solidFill>
              </a:rPr>
              <a:t> at the </a:t>
            </a:r>
            <a:r>
              <a:rPr lang="en-US" sz="2200" i="1" u="sng">
                <a:solidFill>
                  <a:schemeClr val="hlink"/>
                </a:solidFill>
              </a:rPr>
              <a:t>door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100 women </a:t>
            </a:r>
            <a:r>
              <a:rPr lang="en-US" sz="2200" i="1" u="sng">
                <a:solidFill>
                  <a:schemeClr val="hlink"/>
                </a:solidFill>
              </a:rPr>
              <a:t>knocked</a:t>
            </a:r>
            <a:r>
              <a:rPr lang="en-US" sz="2200" i="1">
                <a:solidFill>
                  <a:schemeClr val="hlink"/>
                </a:solidFill>
              </a:rPr>
              <a:t> on Donaldson’s </a:t>
            </a:r>
            <a:r>
              <a:rPr lang="en-US" sz="2200" i="1" u="sng">
                <a:solidFill>
                  <a:schemeClr val="hlink"/>
                </a:solidFill>
              </a:rPr>
              <a:t>door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a man </a:t>
            </a:r>
            <a:r>
              <a:rPr lang="en-US" sz="2200" i="1" u="sng">
                <a:solidFill>
                  <a:schemeClr val="hlink"/>
                </a:solidFill>
              </a:rPr>
              <a:t>knocked</a:t>
            </a:r>
            <a:r>
              <a:rPr lang="en-US" sz="2200" i="1">
                <a:solidFill>
                  <a:schemeClr val="hlink"/>
                </a:solidFill>
              </a:rPr>
              <a:t> on the metal front </a:t>
            </a:r>
            <a:r>
              <a:rPr lang="en-US" sz="2200" i="1" u="sng">
                <a:solidFill>
                  <a:schemeClr val="hlink"/>
                </a:solidFill>
              </a:rPr>
              <a:t>door</a:t>
            </a:r>
          </a:p>
          <a:p>
            <a:pPr eaLnBrk="1" hangingPunct="1">
              <a:buFont typeface="Wingdings" pitchFamily="2" charset="2"/>
              <a:buNone/>
            </a:pPr>
            <a:endParaRPr lang="en-US" sz="2600">
              <a:solidFill>
                <a:schemeClr val="hlink"/>
              </a:solidFill>
            </a:endParaRPr>
          </a:p>
          <a:p>
            <a:pPr eaLnBrk="1" hangingPunct="1"/>
            <a:r>
              <a:rPr lang="en-US" sz="2600"/>
              <a:t>Mean d = </a:t>
            </a:r>
          </a:p>
          <a:p>
            <a:pPr eaLnBrk="1" hangingPunct="1"/>
            <a:endParaRPr lang="en-US" sz="2600"/>
          </a:p>
          <a:p>
            <a:pPr eaLnBrk="1" hangingPunct="1"/>
            <a:r>
              <a:rPr lang="en-US" sz="2600"/>
              <a:t>Std. deviation s =</a:t>
            </a:r>
          </a:p>
        </p:txBody>
      </p:sp>
      <p:graphicFrame>
        <p:nvGraphicFramePr>
          <p:cNvPr id="2253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1050" y="3883025"/>
          <a:ext cx="27368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1294838" imgH="406224" progId="Equation.3">
                  <p:embed/>
                </p:oleObj>
              </mc:Choice>
              <mc:Fallback>
                <p:oleObj name="Equation" r:id="rId3" imgW="1294838" imgH="406224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83025"/>
                        <a:ext cx="273685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48038" y="4941888"/>
          <a:ext cx="52562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3492500" imgH="457200" progId="Equation.3">
                  <p:embed/>
                </p:oleObj>
              </mc:Choice>
              <mc:Fallback>
                <p:oleObj name="Equation" r:id="rId5" imgW="3492500" imgH="4572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1888"/>
                        <a:ext cx="5256212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600200"/>
            <a:ext cx="8066088" cy="4530725"/>
          </a:xfrm>
        </p:spPr>
        <p:txBody>
          <a:bodyPr/>
          <a:lstStyle/>
          <a:p>
            <a:r>
              <a:rPr lang="en-US"/>
              <a:t>word 1 is </a:t>
            </a:r>
            <a:r>
              <a:rPr lang="en-US">
                <a:solidFill>
                  <a:srgbClr val="FF0000"/>
                </a:solidFill>
              </a:rPr>
              <a:t>played</a:t>
            </a:r>
            <a:r>
              <a:rPr lang="en-US"/>
              <a:t>, word 2 is </a:t>
            </a:r>
            <a:r>
              <a:rPr lang="en-US">
                <a:solidFill>
                  <a:srgbClr val="FF0000"/>
                </a:solidFill>
              </a:rPr>
              <a:t>ball</a:t>
            </a:r>
            <a:r>
              <a:rPr lang="en-US"/>
              <a:t> </a:t>
            </a:r>
          </a:p>
          <a:p>
            <a:pPr lvl="1"/>
            <a:r>
              <a:rPr lang="en-US"/>
              <a:t>he played ball </a:t>
            </a:r>
          </a:p>
          <a:p>
            <a:pPr lvl="1"/>
            <a:r>
              <a:rPr lang="en-US"/>
              <a:t>they played with the ball</a:t>
            </a:r>
          </a:p>
          <a:p>
            <a:pPr lvl="1"/>
            <a:r>
              <a:rPr lang="en-US"/>
              <a:t>many children had played by bouncing the ball up and down</a:t>
            </a:r>
          </a:p>
          <a:p>
            <a:pPr lvl="1"/>
            <a:r>
              <a:rPr lang="en-US"/>
              <a:t>the ball was played twice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107ABF4-CFEF-468B-BFFD-7BE1E16C4308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22</a:t>
            </a:fld>
            <a:endParaRPr lang="en-US" altLang="en-US" b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2590AF-41BD-4C1B-8844-FFB03A03ACC3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23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Mean and variance versus Frequency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3673475" cy="4530725"/>
          </a:xfrm>
        </p:spPr>
        <p:txBody>
          <a:bodyPr/>
          <a:lstStyle/>
          <a:p>
            <a:pPr eaLnBrk="1" hangingPunct="1"/>
            <a:endParaRPr lang="en-US" sz="2200" i="1"/>
          </a:p>
          <a:p>
            <a:pPr eaLnBrk="1" hangingPunct="1"/>
            <a:endParaRPr lang="en-US" sz="2200" i="1"/>
          </a:p>
          <a:p>
            <a:pPr eaLnBrk="1" hangingPunct="1"/>
            <a:endParaRPr lang="en-US"/>
          </a:p>
        </p:txBody>
      </p:sp>
      <p:pic>
        <p:nvPicPr>
          <p:cNvPr id="26629" name="Picture 4" descr="mso100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1844675"/>
            <a:ext cx="5435600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250825" y="1125538"/>
            <a:ext cx="4033838" cy="790575"/>
          </a:xfrm>
          <a:prstGeom prst="wedgeRoundRectCallout">
            <a:avLst>
              <a:gd name="adj1" fmla="val 43347"/>
              <a:gd name="adj2" fmla="val 113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b="0">
                <a:latin typeface="Comic Sans MS" pitchFamily="66" charset="0"/>
              </a:rPr>
              <a:t>std. dev. ~0 &amp; mean offset ~1</a:t>
            </a:r>
            <a:r>
              <a:rPr lang="en-US" b="0"/>
              <a:t> </a:t>
            </a:r>
            <a:r>
              <a:rPr lang="en-US" sz="1600" b="0">
                <a:latin typeface="Comic Sans MS" pitchFamily="66" charset="0"/>
              </a:rPr>
              <a:t>--&gt;</a:t>
            </a:r>
            <a:r>
              <a:rPr lang="en-US" sz="1600" b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600" b="0">
                <a:latin typeface="Comic Sans MS" pitchFamily="66" charset="0"/>
              </a:rPr>
              <a:t>would be found by frequency method</a:t>
            </a:r>
          </a:p>
        </p:txBody>
      </p:sp>
      <p:sp>
        <p:nvSpPr>
          <p:cNvPr id="26631" name="AutoShape 6"/>
          <p:cNvSpPr>
            <a:spLocks noChangeArrowheads="1"/>
          </p:cNvSpPr>
          <p:nvPr/>
        </p:nvSpPr>
        <p:spPr bwMode="auto">
          <a:xfrm>
            <a:off x="250825" y="2924175"/>
            <a:ext cx="3314700" cy="1081088"/>
          </a:xfrm>
          <a:prstGeom prst="wedgeRoundRectCallout">
            <a:avLst>
              <a:gd name="adj1" fmla="val 62310"/>
              <a:gd name="adj2" fmla="val -388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b="0">
                <a:latin typeface="Comic Sans MS" pitchFamily="66" charset="0"/>
              </a:rPr>
              <a:t>std. dev. ~0 &amp; high mean offset </a:t>
            </a:r>
            <a:r>
              <a:rPr lang="en-US" sz="1600" b="0">
                <a:latin typeface="Comic Sans MS" pitchFamily="66" charset="0"/>
                <a:sym typeface="Wingdings" pitchFamily="2" charset="2"/>
              </a:rPr>
              <a:t>--&gt;</a:t>
            </a:r>
            <a:r>
              <a:rPr lang="en-US" sz="1600" b="0">
                <a:latin typeface="Comic Sans MS" pitchFamily="66" charset="0"/>
              </a:rPr>
              <a:t> </a:t>
            </a:r>
            <a:r>
              <a:rPr lang="en-US" sz="1600" b="0">
                <a:solidFill>
                  <a:srgbClr val="FF0000"/>
                </a:solidFill>
                <a:latin typeface="Comic Sans MS" pitchFamily="66" charset="0"/>
              </a:rPr>
              <a:t>very interesting</a:t>
            </a:r>
            <a:r>
              <a:rPr lang="en-US" sz="1600" b="0">
                <a:latin typeface="Comic Sans MS" pitchFamily="66" charset="0"/>
              </a:rPr>
              <a:t>, but would not be found by frequency method</a:t>
            </a:r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323850" y="5084763"/>
            <a:ext cx="3241675" cy="649287"/>
          </a:xfrm>
          <a:prstGeom prst="wedgeRoundRectCallout">
            <a:avLst>
              <a:gd name="adj1" fmla="val 57296"/>
              <a:gd name="adj2" fmla="val -236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</a:rPr>
              <a:t>high deviation </a:t>
            </a:r>
            <a:r>
              <a:rPr lang="en-US" sz="1600" b="0">
                <a:latin typeface="Comic Sans MS" pitchFamily="66" charset="0"/>
                <a:sym typeface="Wingdings" pitchFamily="2" charset="2"/>
              </a:rPr>
              <a:t>--&gt; </a:t>
            </a:r>
            <a:r>
              <a:rPr lang="en-US" sz="1600" b="0">
                <a:latin typeface="Comic Sans MS" pitchFamily="66" charset="0"/>
              </a:rPr>
              <a:t>not interesting</a:t>
            </a:r>
          </a:p>
        </p:txBody>
      </p:sp>
      <p:sp>
        <p:nvSpPr>
          <p:cNvPr id="26633" name="AutoShape 8"/>
          <p:cNvSpPr>
            <a:spLocks/>
          </p:cNvSpPr>
          <p:nvPr/>
        </p:nvSpPr>
        <p:spPr bwMode="auto">
          <a:xfrm>
            <a:off x="3851275" y="3500438"/>
            <a:ext cx="144463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635375" y="4437063"/>
            <a:ext cx="5329238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E523554-426B-4448-976A-A71B2994BBB3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24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Mean &amp; Variance: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good for finding collocations that have:</a:t>
            </a:r>
          </a:p>
          <a:p>
            <a:pPr marL="742950" lvl="1" indent="-285750" eaLnBrk="1" hangingPunct="1"/>
            <a:r>
              <a:rPr lang="en-US" altLang="ko-KR">
                <a:ea typeface="굴림" pitchFamily="50" charset="-127"/>
              </a:rPr>
              <a:t>looser relationship between words</a:t>
            </a:r>
          </a:p>
          <a:p>
            <a:pPr marL="742950" lvl="1" indent="-285750" eaLnBrk="1" hangingPunct="1"/>
            <a:r>
              <a:rPr lang="en-US" altLang="ko-KR">
                <a:ea typeface="굴림" pitchFamily="50" charset="-127"/>
              </a:rPr>
              <a:t>intervening material and relative position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FBF184-C487-483B-ADB9-3B3E1B1AC9EA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25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85225" cy="1139825"/>
          </a:xfrm>
        </p:spPr>
        <p:txBody>
          <a:bodyPr/>
          <a:lstStyle/>
          <a:p>
            <a:pPr eaLnBrk="1" hangingPunct="1"/>
            <a:r>
              <a:rPr lang="en-US" sz="4000"/>
              <a:t>Approaches to finding collocations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/>
              <a:t>Frequency</a:t>
            </a:r>
          </a:p>
          <a:p>
            <a:pPr marL="571500" indent="-571500" eaLnBrk="1" hangingPunct="1"/>
            <a:r>
              <a:rPr lang="en-US"/>
              <a:t>Mean and Variance</a:t>
            </a:r>
          </a:p>
          <a:p>
            <a:pPr marL="571500" indent="-571500" eaLnBrk="1" hangingPunct="1"/>
            <a:r>
              <a:rPr lang="en-US">
                <a:solidFill>
                  <a:schemeClr val="hlink"/>
                </a:solidFill>
              </a:rPr>
              <a:t>--&gt; Hypothesis Testing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/>
              <a:t>t-test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/>
              <a:t>-test</a:t>
            </a:r>
          </a:p>
          <a:p>
            <a:pPr marL="571500" indent="-571500" eaLnBrk="1" hangingPunct="1"/>
            <a:r>
              <a:rPr lang="en-US"/>
              <a:t>Mutual Information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D1BADE-1AB7-4C85-9C4C-382F5ED20E1B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26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Hypothesis Testing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772400" cy="4608512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200"/>
              <a:t>If 2 words are frequent… they will frequently occur together…</a:t>
            </a:r>
          </a:p>
          <a:p>
            <a:pPr eaLnBrk="1" hangingPunct="1">
              <a:spcBef>
                <a:spcPct val="10000"/>
              </a:spcBef>
            </a:pPr>
            <a:r>
              <a:rPr lang="en-US" sz="2200"/>
              <a:t>Frequent bigrams and low variance can be accidental (two words can co-occur by chance)</a:t>
            </a:r>
          </a:p>
          <a:p>
            <a:pPr eaLnBrk="1" hangingPunct="1">
              <a:spcBef>
                <a:spcPct val="10000"/>
              </a:spcBef>
            </a:pPr>
            <a:r>
              <a:rPr lang="en-US" sz="2200"/>
              <a:t>We want to determine whether the co-occurrence is random or whether it occurs more often than chance</a:t>
            </a:r>
          </a:p>
          <a:p>
            <a:pPr eaLnBrk="1" hangingPunct="1">
              <a:spcBef>
                <a:spcPct val="10000"/>
              </a:spcBef>
            </a:pPr>
            <a:endParaRPr lang="en-US" sz="900"/>
          </a:p>
          <a:p>
            <a:pPr eaLnBrk="1" hangingPunct="1">
              <a:spcBef>
                <a:spcPct val="10000"/>
              </a:spcBef>
            </a:pPr>
            <a:r>
              <a:rPr lang="en-US" sz="2200"/>
              <a:t>This is a classical problem in statistics called </a:t>
            </a:r>
            <a:r>
              <a:rPr lang="en-US" sz="2200" i="1"/>
              <a:t>Hypothesis Testing</a:t>
            </a:r>
            <a:endParaRPr lang="en-US" sz="2200"/>
          </a:p>
          <a:p>
            <a:pPr marL="742950" lvl="1" indent="-285750" eaLnBrk="1" hangingPunct="1"/>
            <a:r>
              <a:rPr lang="en-US" sz="2000"/>
              <a:t>When two words co-occur, Hypothesis Testing measures how confident we have that this was due to chance or not</a:t>
            </a:r>
          </a:p>
          <a:p>
            <a:pPr marL="742950" lvl="1" indent="-285750" eaLnBrk="1" hangingPunct="1"/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177F470-FBB2-4447-A285-2D2906FB850D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27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Hypothesis Testing (con’t)</a:t>
            </a:r>
            <a:br>
              <a:rPr lang="en-US" sz="3800"/>
            </a:b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450215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sz="2100"/>
              <a:t>We formulate a </a:t>
            </a:r>
            <a:r>
              <a:rPr lang="en-US" sz="2100" i="1"/>
              <a:t>null hypothesis </a:t>
            </a:r>
            <a:r>
              <a:rPr lang="en-US" sz="2100"/>
              <a:t>H</a:t>
            </a:r>
            <a:r>
              <a:rPr lang="en-US" sz="2100" baseline="-25000"/>
              <a:t>0</a:t>
            </a:r>
            <a:r>
              <a:rPr lang="en-US" sz="2100"/>
              <a:t> 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z="2100"/>
              <a:t>H</a:t>
            </a:r>
            <a:r>
              <a:rPr lang="en-US" sz="2100" baseline="-25000"/>
              <a:t>0</a:t>
            </a:r>
            <a:r>
              <a:rPr lang="en-US" sz="2100"/>
              <a:t> : </a:t>
            </a:r>
            <a:r>
              <a:rPr lang="en-US" sz="2100" u="sng">
                <a:solidFill>
                  <a:srgbClr val="FF0000"/>
                </a:solidFill>
              </a:rPr>
              <a:t>no</a:t>
            </a:r>
            <a:r>
              <a:rPr lang="en-US" sz="2100">
                <a:solidFill>
                  <a:srgbClr val="FF0000"/>
                </a:solidFill>
              </a:rPr>
              <a:t> real association (just chance…)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z="2100"/>
              <a:t>H</a:t>
            </a:r>
            <a:r>
              <a:rPr lang="en-US" sz="2100" baseline="-25000"/>
              <a:t>0</a:t>
            </a:r>
            <a:r>
              <a:rPr lang="en-US" sz="2100"/>
              <a:t> states what should be true if two words </a:t>
            </a:r>
            <a:r>
              <a:rPr lang="en-US" sz="2100" u="sng"/>
              <a:t>do not</a:t>
            </a:r>
            <a:r>
              <a:rPr lang="en-US" sz="2100"/>
              <a:t> form a collocation</a:t>
            </a:r>
            <a:r>
              <a:rPr lang="en-US" sz="2000"/>
              <a:t> </a:t>
            </a:r>
            <a:endParaRPr lang="en-US" sz="1200"/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z="2100"/>
              <a:t>if 2 words w</a:t>
            </a:r>
            <a:r>
              <a:rPr lang="en-US" sz="2100" baseline="-25000"/>
              <a:t>1</a:t>
            </a:r>
            <a:r>
              <a:rPr lang="en-US" sz="2100"/>
              <a:t> and w</a:t>
            </a:r>
            <a:r>
              <a:rPr lang="en-US" sz="2100" baseline="-25000"/>
              <a:t>2</a:t>
            </a:r>
            <a:r>
              <a:rPr lang="en-US" sz="2100"/>
              <a:t>  do not form a collocation, then w</a:t>
            </a:r>
            <a:r>
              <a:rPr lang="en-US" sz="2100" baseline="-25000"/>
              <a:t>1</a:t>
            </a:r>
            <a:r>
              <a:rPr lang="en-US" sz="2100"/>
              <a:t> and w</a:t>
            </a:r>
            <a:r>
              <a:rPr lang="en-US" sz="2100" baseline="-25000"/>
              <a:t>2</a:t>
            </a:r>
            <a:r>
              <a:rPr lang="en-US" sz="2100"/>
              <a:t> are independently of each other:</a:t>
            </a:r>
          </a:p>
          <a:p>
            <a:pPr marL="952500" lvl="1" indent="-495300" eaLnBrk="1" hangingPunct="1">
              <a:lnSpc>
                <a:spcPct val="90000"/>
              </a:lnSpc>
            </a:pPr>
            <a:endParaRPr lang="en-US" sz="2100"/>
          </a:p>
          <a:p>
            <a:pPr marL="952500" lvl="1" indent="-495300" eaLnBrk="1" hangingPunct="1">
              <a:lnSpc>
                <a:spcPct val="90000"/>
              </a:lnSpc>
            </a:pPr>
            <a:endParaRPr lang="en-US" sz="1000"/>
          </a:p>
          <a:p>
            <a:pPr marL="571500" indent="-571500" eaLnBrk="1" hangingPunct="1">
              <a:lnSpc>
                <a:spcPct val="90000"/>
              </a:lnSpc>
            </a:pPr>
            <a:endParaRPr lang="en-US" sz="2100"/>
          </a:p>
          <a:p>
            <a:pPr marL="571500" indent="-571500" eaLnBrk="1" hangingPunct="1">
              <a:lnSpc>
                <a:spcPct val="90000"/>
              </a:lnSpc>
            </a:pPr>
            <a:r>
              <a:rPr lang="en-US" sz="2100"/>
              <a:t>We need a statistical test that tells us how probable or improbable it is that a certain combination occurs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en-US" sz="2100"/>
              <a:t>Statistical tests: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GB" sz="1900" i="1"/>
              <a:t>t</a:t>
            </a:r>
            <a:r>
              <a:rPr lang="en-GB" sz="1900"/>
              <a:t> test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sz="1900">
                <a:sym typeface="Symbol" pitchFamily="18" charset="2"/>
              </a:rPr>
              <a:t></a:t>
            </a:r>
            <a:r>
              <a:rPr lang="en-US" sz="1900" baseline="30000">
                <a:sym typeface="Symbol" pitchFamily="18" charset="2"/>
              </a:rPr>
              <a:t>2</a:t>
            </a:r>
            <a:r>
              <a:rPr lang="en-US" sz="1900">
                <a:sym typeface="Symbol" pitchFamily="18" charset="2"/>
              </a:rPr>
              <a:t> test</a:t>
            </a:r>
            <a:endParaRPr lang="en-GB" sz="1900">
              <a:sym typeface="Symbol" pitchFamily="18" charset="2"/>
            </a:endParaRP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2555875" y="3429000"/>
          <a:ext cx="30972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1523339" imgH="266584" progId="Equation.3">
                  <p:embed/>
                </p:oleObj>
              </mc:Choice>
              <mc:Fallback>
                <p:oleObj name="Equation" r:id="rId3" imgW="1523339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309721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0F5256F-7B90-477C-876D-5CADC1AC8D40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28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85225" cy="1139825"/>
          </a:xfrm>
        </p:spPr>
        <p:txBody>
          <a:bodyPr/>
          <a:lstStyle/>
          <a:p>
            <a:pPr eaLnBrk="1" hangingPunct="1"/>
            <a:r>
              <a:rPr lang="en-US" sz="4000"/>
              <a:t>Approaches to finding collocations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/>
              <a:t>Frequency</a:t>
            </a:r>
          </a:p>
          <a:p>
            <a:pPr marL="571500" indent="-571500" eaLnBrk="1" hangingPunct="1"/>
            <a:r>
              <a:rPr lang="en-US"/>
              <a:t>Mean and Variance</a:t>
            </a:r>
          </a:p>
          <a:p>
            <a:pPr marL="571500" indent="-571500" eaLnBrk="1" hangingPunct="1"/>
            <a:r>
              <a:rPr lang="en-US">
                <a:solidFill>
                  <a:schemeClr val="hlink"/>
                </a:solidFill>
              </a:rPr>
              <a:t>Hypothesis Testing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>
                <a:solidFill>
                  <a:schemeClr val="hlink"/>
                </a:solidFill>
              </a:rPr>
              <a:t>--&gt; t-test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-</a:t>
            </a:r>
            <a:r>
              <a:rPr lang="en-US"/>
              <a:t>test</a:t>
            </a:r>
          </a:p>
          <a:p>
            <a:pPr marL="571500" indent="-571500" eaLnBrk="1" hangingPunct="1"/>
            <a:r>
              <a:rPr lang="en-US"/>
              <a:t>Mutual Information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82F1ED-D53A-4FE9-93FC-E96D68B6CFE2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29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Hypothesis Testing: the t-test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435975" cy="4430712"/>
          </a:xfrm>
        </p:spPr>
        <p:txBody>
          <a:bodyPr/>
          <a:lstStyle/>
          <a:p>
            <a:pPr marL="571500" indent="-571500" eaLnBrk="1" hangingPunct="1"/>
            <a:r>
              <a:rPr lang="en-US"/>
              <a:t>(or Student's t-test)</a:t>
            </a:r>
            <a:endParaRPr lang="en-US" sz="2900"/>
          </a:p>
          <a:p>
            <a:pPr marL="571500" indent="-571500" eaLnBrk="1" hangingPunct="1"/>
            <a:endParaRPr lang="en-US" sz="1500"/>
          </a:p>
          <a:p>
            <a:pPr marL="571500" indent="-571500" eaLnBrk="1" hangingPunct="1"/>
            <a:r>
              <a:rPr lang="en-US" sz="2900"/>
              <a:t>H</a:t>
            </a:r>
            <a:r>
              <a:rPr lang="en-US" sz="2900" baseline="-25000"/>
              <a:t>0 </a:t>
            </a:r>
            <a:r>
              <a:rPr lang="en-US" sz="2900"/>
              <a:t>states that:</a:t>
            </a:r>
          </a:p>
          <a:p>
            <a:pPr marL="571500" indent="-571500" eaLnBrk="1" hangingPunct="1"/>
            <a:r>
              <a:rPr lang="en-US" sz="2900"/>
              <a:t>We calculate the probability p-value that a collocation would occur if H</a:t>
            </a:r>
            <a:r>
              <a:rPr lang="en-US" sz="2900" baseline="-25000"/>
              <a:t>0</a:t>
            </a:r>
            <a:r>
              <a:rPr lang="en-US" sz="2900"/>
              <a:t> was true</a:t>
            </a:r>
          </a:p>
          <a:p>
            <a:pPr marL="571500" indent="-571500" eaLnBrk="1" hangingPunct="1">
              <a:spcBef>
                <a:spcPct val="10000"/>
              </a:spcBef>
            </a:pPr>
            <a:r>
              <a:rPr lang="en-US" sz="2900"/>
              <a:t>If p-value is too low, we </a:t>
            </a:r>
            <a:r>
              <a:rPr lang="en-US" sz="2900">
                <a:solidFill>
                  <a:srgbClr val="FF0000"/>
                </a:solidFill>
              </a:rPr>
              <a:t>reject</a:t>
            </a:r>
            <a:r>
              <a:rPr lang="en-US" sz="2900"/>
              <a:t> H</a:t>
            </a:r>
            <a:r>
              <a:rPr lang="en-US" sz="2900" baseline="-25000"/>
              <a:t>0</a:t>
            </a:r>
            <a:r>
              <a:rPr lang="en-US" sz="2900"/>
              <a:t> </a:t>
            </a:r>
          </a:p>
          <a:p>
            <a:pPr marL="952500" lvl="1" indent="-495300" eaLnBrk="1" hangingPunct="1">
              <a:spcBef>
                <a:spcPct val="10000"/>
              </a:spcBef>
              <a:buFont typeface="Wingdings" pitchFamily="2" charset="2"/>
              <a:buChar char="n"/>
            </a:pPr>
            <a:r>
              <a:rPr lang="en-US" sz="2200"/>
              <a:t>Typically if under a </a:t>
            </a:r>
            <a:r>
              <a:rPr lang="en-US" sz="2200" i="1"/>
              <a:t>significant level </a:t>
            </a:r>
            <a:r>
              <a:rPr lang="en-US" sz="2200"/>
              <a:t>of </a:t>
            </a:r>
            <a:r>
              <a:rPr lang="en-US" sz="2200" i="1"/>
              <a:t>p &lt; 0.05, 0.01, </a:t>
            </a:r>
            <a:r>
              <a:rPr lang="en-US" sz="2200"/>
              <a:t>or 0.001</a:t>
            </a:r>
          </a:p>
          <a:p>
            <a:pPr marL="571500" indent="-571500" eaLnBrk="1" hangingPunct="1">
              <a:spcBef>
                <a:spcPct val="10000"/>
              </a:spcBef>
            </a:pPr>
            <a:r>
              <a:rPr lang="en-US" sz="2900"/>
              <a:t>Otherwise, retain H</a:t>
            </a:r>
            <a:r>
              <a:rPr lang="en-US" sz="2900" baseline="-25000"/>
              <a:t>0</a:t>
            </a:r>
            <a:r>
              <a:rPr lang="en-US" sz="2900"/>
              <a:t> as possible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3708400" y="2492375"/>
          <a:ext cx="36004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1523339" imgH="266584" progId="Equation.3">
                  <p:embed/>
                </p:oleObj>
              </mc:Choice>
              <mc:Fallback>
                <p:oleObj name="Equation" r:id="rId3" imgW="1523339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92375"/>
                        <a:ext cx="36004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E78384F-584D-4D65-8BCC-0D6A87B0A0D2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Collocations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i="1">
                <a:solidFill>
                  <a:schemeClr val="hlink"/>
                </a:solidFill>
              </a:rPr>
              <a:t>strong tea </a:t>
            </a:r>
          </a:p>
          <a:p>
            <a:pPr marL="742950" lvl="1" indent="-285750" eaLnBrk="1" hangingPunct="1"/>
            <a:r>
              <a:rPr lang="en-US" i="1">
                <a:solidFill>
                  <a:schemeClr val="hlink"/>
                </a:solidFill>
              </a:rPr>
              <a:t>weapons of mass destruction</a:t>
            </a:r>
            <a:endParaRPr lang="en-US"/>
          </a:p>
          <a:p>
            <a:pPr marL="742950" lvl="1" indent="-285750" eaLnBrk="1" hangingPunct="1"/>
            <a:r>
              <a:rPr lang="en-US" i="1">
                <a:solidFill>
                  <a:schemeClr val="hlink"/>
                </a:solidFill>
              </a:rPr>
              <a:t>to make up</a:t>
            </a:r>
            <a:endParaRPr lang="en-US">
              <a:solidFill>
                <a:schemeClr val="hlink"/>
              </a:solidFill>
            </a:endParaRPr>
          </a:p>
          <a:p>
            <a:pPr marL="742950" lvl="1" indent="-285750" eaLnBrk="1" hangingPunct="1"/>
            <a:r>
              <a:rPr lang="en-US" i="1">
                <a:solidFill>
                  <a:schemeClr val="hlink"/>
                </a:solidFill>
              </a:rPr>
              <a:t>he </a:t>
            </a:r>
            <a:r>
              <a:rPr lang="en-US" i="1" u="sng">
                <a:solidFill>
                  <a:schemeClr val="hlink"/>
                </a:solidFill>
              </a:rPr>
              <a:t>knocked</a:t>
            </a:r>
            <a:r>
              <a:rPr lang="en-US" i="1">
                <a:solidFill>
                  <a:schemeClr val="hlink"/>
                </a:solidFill>
              </a:rPr>
              <a:t> at the </a:t>
            </a:r>
            <a:r>
              <a:rPr lang="en-US" i="1" u="sng">
                <a:solidFill>
                  <a:schemeClr val="hlink"/>
                </a:solidFill>
              </a:rPr>
              <a:t>door</a:t>
            </a:r>
          </a:p>
          <a:p>
            <a:pPr marL="742950" lvl="1" indent="-285750" eaLnBrk="1" hangingPunct="1"/>
            <a:r>
              <a:rPr lang="en-US" i="1">
                <a:solidFill>
                  <a:schemeClr val="hlink"/>
                </a:solidFill>
              </a:rPr>
              <a:t>I </a:t>
            </a:r>
            <a:r>
              <a:rPr lang="en-US" i="1" u="sng">
                <a:solidFill>
                  <a:schemeClr val="hlink"/>
                </a:solidFill>
              </a:rPr>
              <a:t>made</a:t>
            </a:r>
            <a:r>
              <a:rPr lang="en-US" i="1">
                <a:solidFill>
                  <a:schemeClr val="hlink"/>
                </a:solidFill>
              </a:rPr>
              <a:t> it all </a:t>
            </a:r>
            <a:r>
              <a:rPr lang="en-US" i="1" u="sng">
                <a:solidFill>
                  <a:schemeClr val="hlink"/>
                </a:solidFill>
              </a:rPr>
              <a:t>up</a:t>
            </a:r>
          </a:p>
          <a:p>
            <a:pPr marL="742950" lvl="1" indent="-285750" eaLnBrk="1" hangingPunct="1"/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B79181C-58DC-4CCF-999A-58772AE6080C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30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intuition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5903912" cy="4897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/>
            <a:r>
              <a:rPr lang="en-US" sz="2100"/>
              <a:t>H</a:t>
            </a:r>
            <a:r>
              <a:rPr lang="en-US" sz="2100" baseline="-25000"/>
              <a:t>o</a:t>
            </a:r>
            <a:r>
              <a:rPr lang="en-US" sz="2100"/>
              <a:t>: women and men are equally tall, on average</a:t>
            </a:r>
          </a:p>
          <a:p>
            <a:pPr eaLnBrk="1" hangingPunct="1"/>
            <a:r>
              <a:rPr lang="en-US" sz="2100"/>
              <a:t>We gather data from 10 men and 10 women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/>
          </a:p>
        </p:txBody>
      </p:sp>
      <p:pic>
        <p:nvPicPr>
          <p:cNvPr id="33797" name="Picture 4" descr="he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0788" y="3716338"/>
            <a:ext cx="251936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539750" y="1412875"/>
            <a:ext cx="80645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b="0">
                <a:latin typeface="Comic Sans MS" pitchFamily="66" charset="0"/>
              </a:rPr>
              <a:t>Assume we want to compare the heights of men and women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b="0">
                <a:latin typeface="Comic Sans MS" pitchFamily="66" charset="0"/>
              </a:rPr>
              <a:t>we cannot measure the height of every adult…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b="0">
                <a:latin typeface="Comic Sans MS" pitchFamily="66" charset="0"/>
              </a:rPr>
              <a:t>so we take a sample of the population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b="0">
                <a:latin typeface="Comic Sans MS" pitchFamily="66" charset="0"/>
              </a:rPr>
              <a:t>and make inferences about the whole population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b="0">
                <a:latin typeface="Comic Sans MS" pitchFamily="66" charset="0"/>
              </a:rPr>
              <a:t>by comparing the sample means and the variation of each mean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100" b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100" b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500" b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500" b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500" b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500" b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500" b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500" b="0">
                <a:latin typeface="Comic Sans MS" pitchFamily="66" charset="0"/>
              </a:rPr>
              <a:t> 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AFA346C-858C-473B-807E-40190957149B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31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intuition (con’t)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991475" cy="4608512"/>
          </a:xfrm>
        </p:spPr>
        <p:txBody>
          <a:bodyPr/>
          <a:lstStyle/>
          <a:p>
            <a:pPr eaLnBrk="1" hangingPunct="1"/>
            <a:r>
              <a:rPr lang="en-US" sz="2100"/>
              <a:t>t-test assigns a probability to describe the likelihood that the null hypothesis is true </a:t>
            </a:r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endParaRPr lang="en-US" sz="2100"/>
          </a:p>
          <a:p>
            <a:pPr lvl="1" eaLnBrk="1" hangingPunct="1">
              <a:lnSpc>
                <a:spcPct val="80000"/>
              </a:lnSpc>
            </a:pPr>
            <a:endParaRPr lang="en-US" sz="1400"/>
          </a:p>
          <a:p>
            <a:pPr lvl="1" eaLnBrk="1" hangingPunct="1">
              <a:lnSpc>
                <a:spcPct val="80000"/>
              </a:lnSpc>
            </a:pPr>
            <a:endParaRPr lang="en-US" sz="1400"/>
          </a:p>
          <a:p>
            <a:pPr lvl="1" eaLnBrk="1" hangingPunct="1">
              <a:lnSpc>
                <a:spcPct val="80000"/>
              </a:lnSpc>
            </a:pPr>
            <a:endParaRPr lang="en-US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  </a:t>
            </a:r>
          </a:p>
        </p:txBody>
      </p:sp>
      <p:sp>
        <p:nvSpPr>
          <p:cNvPr id="34821" name="Rectangle 23"/>
          <p:cNvSpPr>
            <a:spLocks noChangeArrowheads="1"/>
          </p:cNvSpPr>
          <p:nvPr/>
        </p:nvSpPr>
        <p:spPr bwMode="auto">
          <a:xfrm>
            <a:off x="3203575" y="4724400"/>
            <a:ext cx="3154363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0">
                <a:latin typeface="Comic Sans MS" pitchFamily="66" charset="0"/>
              </a:rPr>
              <a:t>Confidence level</a:t>
            </a:r>
            <a:r>
              <a:rPr lang="en-US" sz="1400" b="0">
                <a:latin typeface="Math A" pitchFamily="18" charset="2"/>
              </a:rPr>
              <a:t> a</a:t>
            </a:r>
            <a:r>
              <a:rPr lang="en-AU" sz="1400" b="0">
                <a:latin typeface="Comic Sans MS" pitchFamily="66" charset="0"/>
              </a:rPr>
              <a:t> = probability that t-score &gt; critical value c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1930400" y="3854450"/>
            <a:ext cx="169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AU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2700338" y="2492375"/>
            <a:ext cx="22526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low p-value --&gt; Reject Ho</a:t>
            </a:r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>
            <a:off x="1141413" y="2441575"/>
            <a:ext cx="0" cy="148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Freeform 11"/>
          <p:cNvSpPr>
            <a:spLocks/>
          </p:cNvSpPr>
          <p:nvPr/>
        </p:nvSpPr>
        <p:spPr bwMode="auto">
          <a:xfrm>
            <a:off x="3060700" y="3606800"/>
            <a:ext cx="328613" cy="328613"/>
          </a:xfrm>
          <a:custGeom>
            <a:avLst/>
            <a:gdLst>
              <a:gd name="T0" fmla="*/ 2147483647 w 368"/>
              <a:gd name="T1" fmla="*/ 0 h 338"/>
              <a:gd name="T2" fmla="*/ 0 w 368"/>
              <a:gd name="T3" fmla="*/ 2147483647 h 338"/>
              <a:gd name="T4" fmla="*/ 2147483647 w 368"/>
              <a:gd name="T5" fmla="*/ 2147483647 h 338"/>
              <a:gd name="T6" fmla="*/ 2147483647 w 368"/>
              <a:gd name="T7" fmla="*/ 2147483647 h 338"/>
              <a:gd name="T8" fmla="*/ 2147483647 w 368"/>
              <a:gd name="T9" fmla="*/ 2147483647 h 338"/>
              <a:gd name="T10" fmla="*/ 2147483647 w 368"/>
              <a:gd name="T11" fmla="*/ 2147483647 h 338"/>
              <a:gd name="T12" fmla="*/ 2147483647 w 368"/>
              <a:gd name="T13" fmla="*/ 2147483647 h 338"/>
              <a:gd name="T14" fmla="*/ 2147483647 w 368"/>
              <a:gd name="T15" fmla="*/ 2147483647 h 338"/>
              <a:gd name="T16" fmla="*/ 2147483647 w 368"/>
              <a:gd name="T17" fmla="*/ 0 h 3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8" h="338">
                <a:moveTo>
                  <a:pt x="3" y="0"/>
                </a:moveTo>
                <a:lnTo>
                  <a:pt x="0" y="338"/>
                </a:lnTo>
                <a:lnTo>
                  <a:pt x="368" y="338"/>
                </a:lnTo>
                <a:lnTo>
                  <a:pt x="368" y="266"/>
                </a:lnTo>
                <a:lnTo>
                  <a:pt x="298" y="256"/>
                </a:lnTo>
                <a:lnTo>
                  <a:pt x="219" y="226"/>
                </a:lnTo>
                <a:lnTo>
                  <a:pt x="152" y="176"/>
                </a:lnTo>
                <a:lnTo>
                  <a:pt x="75" y="93"/>
                </a:lnTo>
                <a:lnTo>
                  <a:pt x="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>
            <a:off x="1127125" y="3935413"/>
            <a:ext cx="2508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3063875" y="3586163"/>
            <a:ext cx="0" cy="344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Freeform 14"/>
          <p:cNvSpPr>
            <a:spLocks/>
          </p:cNvSpPr>
          <p:nvPr/>
        </p:nvSpPr>
        <p:spPr bwMode="auto">
          <a:xfrm>
            <a:off x="1338263" y="2439988"/>
            <a:ext cx="2052637" cy="1433512"/>
          </a:xfrm>
          <a:custGeom>
            <a:avLst/>
            <a:gdLst>
              <a:gd name="T0" fmla="*/ 0 w 2112"/>
              <a:gd name="T1" fmla="*/ 2147483647 h 1481"/>
              <a:gd name="T2" fmla="*/ 2147483647 w 2112"/>
              <a:gd name="T3" fmla="*/ 2147483647 h 1481"/>
              <a:gd name="T4" fmla="*/ 2147483647 w 2112"/>
              <a:gd name="T5" fmla="*/ 2147483647 h 1481"/>
              <a:gd name="T6" fmla="*/ 2147483647 w 2112"/>
              <a:gd name="T7" fmla="*/ 2147483647 h 1481"/>
              <a:gd name="T8" fmla="*/ 2147483647 w 2112"/>
              <a:gd name="T9" fmla="*/ 2147483647 h 1481"/>
              <a:gd name="T10" fmla="*/ 2147483647 w 2112"/>
              <a:gd name="T11" fmla="*/ 2147483647 h 1481"/>
              <a:gd name="T12" fmla="*/ 2147483647 w 2112"/>
              <a:gd name="T13" fmla="*/ 2147483647 h 1481"/>
              <a:gd name="T14" fmla="*/ 2147483647 w 2112"/>
              <a:gd name="T15" fmla="*/ 2147483647 h 1481"/>
              <a:gd name="T16" fmla="*/ 2147483647 w 2112"/>
              <a:gd name="T17" fmla="*/ 2147483647 h 1481"/>
              <a:gd name="T18" fmla="*/ 2147483647 w 2112"/>
              <a:gd name="T19" fmla="*/ 2147483647 h 1481"/>
              <a:gd name="T20" fmla="*/ 2147483647 w 2112"/>
              <a:gd name="T21" fmla="*/ 2147483647 h 1481"/>
              <a:gd name="T22" fmla="*/ 2147483647 w 2112"/>
              <a:gd name="T23" fmla="*/ 2147483647 h 1481"/>
              <a:gd name="T24" fmla="*/ 2147483647 w 2112"/>
              <a:gd name="T25" fmla="*/ 2147483647 h 1481"/>
              <a:gd name="T26" fmla="*/ 2147483647 w 2112"/>
              <a:gd name="T27" fmla="*/ 2147483647 h 1481"/>
              <a:gd name="T28" fmla="*/ 2147483647 w 2112"/>
              <a:gd name="T29" fmla="*/ 2147483647 h 1481"/>
              <a:gd name="T30" fmla="*/ 2147483647 w 2112"/>
              <a:gd name="T31" fmla="*/ 2147483647 h 1481"/>
              <a:gd name="T32" fmla="*/ 2147483647 w 2112"/>
              <a:gd name="T33" fmla="*/ 2147483647 h 1481"/>
              <a:gd name="T34" fmla="*/ 2147483647 w 2112"/>
              <a:gd name="T35" fmla="*/ 2147483647 h 1481"/>
              <a:gd name="T36" fmla="*/ 2147483647 w 2112"/>
              <a:gd name="T37" fmla="*/ 2147483647 h 1481"/>
              <a:gd name="T38" fmla="*/ 2147483647 w 2112"/>
              <a:gd name="T39" fmla="*/ 2147483647 h 1481"/>
              <a:gd name="T40" fmla="*/ 2147483647 w 2112"/>
              <a:gd name="T41" fmla="*/ 2147483647 h 1481"/>
              <a:gd name="T42" fmla="*/ 2147483647 w 2112"/>
              <a:gd name="T43" fmla="*/ 2147483647 h 1481"/>
              <a:gd name="T44" fmla="*/ 2147483647 w 2112"/>
              <a:gd name="T45" fmla="*/ 2147483647 h 1481"/>
              <a:gd name="T46" fmla="*/ 2147483647 w 2112"/>
              <a:gd name="T47" fmla="*/ 2147483647 h 1481"/>
              <a:gd name="T48" fmla="*/ 2147483647 w 2112"/>
              <a:gd name="T49" fmla="*/ 2147483647 h 1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12" h="1481">
                <a:moveTo>
                  <a:pt x="0" y="1481"/>
                </a:moveTo>
                <a:cubicBezTo>
                  <a:pt x="25" y="1475"/>
                  <a:pt x="50" y="1469"/>
                  <a:pt x="72" y="1461"/>
                </a:cubicBezTo>
                <a:cubicBezTo>
                  <a:pt x="94" y="1453"/>
                  <a:pt x="109" y="1448"/>
                  <a:pt x="132" y="1433"/>
                </a:cubicBezTo>
                <a:cubicBezTo>
                  <a:pt x="155" y="1418"/>
                  <a:pt x="184" y="1394"/>
                  <a:pt x="208" y="1369"/>
                </a:cubicBezTo>
                <a:cubicBezTo>
                  <a:pt x="232" y="1344"/>
                  <a:pt x="251" y="1318"/>
                  <a:pt x="276" y="1281"/>
                </a:cubicBezTo>
                <a:cubicBezTo>
                  <a:pt x="301" y="1244"/>
                  <a:pt x="321" y="1211"/>
                  <a:pt x="356" y="1145"/>
                </a:cubicBezTo>
                <a:cubicBezTo>
                  <a:pt x="391" y="1079"/>
                  <a:pt x="442" y="979"/>
                  <a:pt x="484" y="885"/>
                </a:cubicBezTo>
                <a:cubicBezTo>
                  <a:pt x="526" y="791"/>
                  <a:pt x="573" y="666"/>
                  <a:pt x="608" y="581"/>
                </a:cubicBezTo>
                <a:cubicBezTo>
                  <a:pt x="643" y="496"/>
                  <a:pt x="669" y="435"/>
                  <a:pt x="696" y="377"/>
                </a:cubicBezTo>
                <a:cubicBezTo>
                  <a:pt x="723" y="319"/>
                  <a:pt x="746" y="278"/>
                  <a:pt x="772" y="233"/>
                </a:cubicBezTo>
                <a:cubicBezTo>
                  <a:pt x="798" y="188"/>
                  <a:pt x="823" y="143"/>
                  <a:pt x="852" y="109"/>
                </a:cubicBezTo>
                <a:cubicBezTo>
                  <a:pt x="881" y="75"/>
                  <a:pt x="911" y="47"/>
                  <a:pt x="944" y="29"/>
                </a:cubicBezTo>
                <a:cubicBezTo>
                  <a:pt x="977" y="11"/>
                  <a:pt x="1017" y="2"/>
                  <a:pt x="1052" y="1"/>
                </a:cubicBezTo>
                <a:cubicBezTo>
                  <a:pt x="1087" y="0"/>
                  <a:pt x="1126" y="11"/>
                  <a:pt x="1156" y="25"/>
                </a:cubicBezTo>
                <a:cubicBezTo>
                  <a:pt x="1186" y="39"/>
                  <a:pt x="1213" y="60"/>
                  <a:pt x="1236" y="85"/>
                </a:cubicBezTo>
                <a:cubicBezTo>
                  <a:pt x="1259" y="110"/>
                  <a:pt x="1275" y="141"/>
                  <a:pt x="1296" y="173"/>
                </a:cubicBezTo>
                <a:cubicBezTo>
                  <a:pt x="1317" y="205"/>
                  <a:pt x="1331" y="221"/>
                  <a:pt x="1360" y="277"/>
                </a:cubicBezTo>
                <a:cubicBezTo>
                  <a:pt x="1389" y="333"/>
                  <a:pt x="1430" y="422"/>
                  <a:pt x="1468" y="509"/>
                </a:cubicBezTo>
                <a:cubicBezTo>
                  <a:pt x="1506" y="596"/>
                  <a:pt x="1548" y="708"/>
                  <a:pt x="1588" y="801"/>
                </a:cubicBezTo>
                <a:cubicBezTo>
                  <a:pt x="1628" y="894"/>
                  <a:pt x="1676" y="1002"/>
                  <a:pt x="1708" y="1069"/>
                </a:cubicBezTo>
                <a:cubicBezTo>
                  <a:pt x="1740" y="1136"/>
                  <a:pt x="1757" y="1161"/>
                  <a:pt x="1780" y="1201"/>
                </a:cubicBezTo>
                <a:cubicBezTo>
                  <a:pt x="1803" y="1241"/>
                  <a:pt x="1824" y="1276"/>
                  <a:pt x="1848" y="1309"/>
                </a:cubicBezTo>
                <a:cubicBezTo>
                  <a:pt x="1872" y="1342"/>
                  <a:pt x="1895" y="1372"/>
                  <a:pt x="1924" y="1397"/>
                </a:cubicBezTo>
                <a:cubicBezTo>
                  <a:pt x="1953" y="1422"/>
                  <a:pt x="1989" y="1448"/>
                  <a:pt x="2020" y="1461"/>
                </a:cubicBezTo>
                <a:cubicBezTo>
                  <a:pt x="2051" y="1474"/>
                  <a:pt x="2093" y="1474"/>
                  <a:pt x="2112" y="1477"/>
                </a:cubicBezTo>
              </a:path>
            </a:pathLst>
          </a:cu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 flipH="1">
            <a:off x="3122613" y="2900363"/>
            <a:ext cx="176212" cy="950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3621088" y="3830638"/>
            <a:ext cx="1698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AU" i="1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4831" name="Rectangle 17"/>
          <p:cNvSpPr>
            <a:spLocks noChangeArrowheads="1"/>
          </p:cNvSpPr>
          <p:nvPr/>
        </p:nvSpPr>
        <p:spPr bwMode="auto">
          <a:xfrm>
            <a:off x="1331913" y="2133600"/>
            <a:ext cx="2374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high p-value --&gt; Accept Ho</a:t>
            </a:r>
          </a:p>
        </p:txBody>
      </p:sp>
      <p:sp>
        <p:nvSpPr>
          <p:cNvPr id="34832" name="Line 18"/>
          <p:cNvSpPr>
            <a:spLocks noChangeShapeType="1"/>
          </p:cNvSpPr>
          <p:nvPr/>
        </p:nvSpPr>
        <p:spPr bwMode="auto">
          <a:xfrm>
            <a:off x="1835150" y="2492375"/>
            <a:ext cx="433388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9"/>
          <p:cNvSpPr>
            <a:spLocks noChangeArrowheads="1"/>
          </p:cNvSpPr>
          <p:nvPr/>
        </p:nvSpPr>
        <p:spPr bwMode="auto">
          <a:xfrm rot="-5400000">
            <a:off x="312738" y="3313113"/>
            <a:ext cx="101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frequency</a:t>
            </a:r>
          </a:p>
        </p:txBody>
      </p:sp>
      <p:sp>
        <p:nvSpPr>
          <p:cNvPr id="34834" name="Line 20"/>
          <p:cNvSpPr>
            <a:spLocks noChangeShapeType="1"/>
          </p:cNvSpPr>
          <p:nvPr/>
        </p:nvSpPr>
        <p:spPr bwMode="auto">
          <a:xfrm flipH="1">
            <a:off x="2484438" y="3994150"/>
            <a:ext cx="573087" cy="371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21"/>
          <p:cNvSpPr>
            <a:spLocks noChangeArrowheads="1"/>
          </p:cNvSpPr>
          <p:nvPr/>
        </p:nvSpPr>
        <p:spPr bwMode="auto">
          <a:xfrm>
            <a:off x="1042988" y="4365625"/>
            <a:ext cx="180022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Critical value c (value of t where we decide to reject Ho)</a:t>
            </a:r>
          </a:p>
        </p:txBody>
      </p:sp>
      <p:sp>
        <p:nvSpPr>
          <p:cNvPr id="34836" name="Line 22"/>
          <p:cNvSpPr>
            <a:spLocks noChangeShapeType="1"/>
          </p:cNvSpPr>
          <p:nvPr/>
        </p:nvSpPr>
        <p:spPr bwMode="auto">
          <a:xfrm>
            <a:off x="3203575" y="3789363"/>
            <a:ext cx="360363" cy="935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4"/>
          <p:cNvSpPr>
            <a:spLocks noChangeArrowheads="1"/>
          </p:cNvSpPr>
          <p:nvPr/>
        </p:nvSpPr>
        <p:spPr bwMode="auto">
          <a:xfrm>
            <a:off x="1187450" y="5589588"/>
            <a:ext cx="273685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AU" sz="1600">
                <a:latin typeface="Comic Sans MS" pitchFamily="66" charset="0"/>
              </a:rPr>
              <a:t>t distribution (1-tailed)</a:t>
            </a:r>
          </a:p>
        </p:txBody>
      </p:sp>
      <p:sp>
        <p:nvSpPr>
          <p:cNvPr id="34838" name="Line 26"/>
          <p:cNvSpPr>
            <a:spLocks noChangeShapeType="1"/>
          </p:cNvSpPr>
          <p:nvPr/>
        </p:nvSpPr>
        <p:spPr bwMode="auto">
          <a:xfrm>
            <a:off x="2338388" y="2278063"/>
            <a:ext cx="0" cy="177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7"/>
          <p:cNvSpPr>
            <a:spLocks noChangeArrowheads="1"/>
          </p:cNvSpPr>
          <p:nvPr/>
        </p:nvSpPr>
        <p:spPr bwMode="auto">
          <a:xfrm>
            <a:off x="2270125" y="4006850"/>
            <a:ext cx="25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900" b="0">
                <a:latin typeface="Comic Sans MS" pitchFamily="66" charset="0"/>
              </a:rPr>
              <a:t>0</a:t>
            </a:r>
          </a:p>
        </p:txBody>
      </p:sp>
      <p:sp>
        <p:nvSpPr>
          <p:cNvPr id="34840" name="Rectangle 47"/>
          <p:cNvSpPr>
            <a:spLocks noChangeArrowheads="1"/>
          </p:cNvSpPr>
          <p:nvPr/>
        </p:nvSpPr>
        <p:spPr bwMode="auto">
          <a:xfrm>
            <a:off x="5219700" y="5589588"/>
            <a:ext cx="288131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AU" sz="1600">
                <a:latin typeface="Comic Sans MS" pitchFamily="66" charset="0"/>
              </a:rPr>
              <a:t>t distribution (2-tailed)</a:t>
            </a:r>
          </a:p>
        </p:txBody>
      </p: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5853113" y="39163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AU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4842" name="Rectangle 33"/>
          <p:cNvSpPr>
            <a:spLocks noChangeArrowheads="1"/>
          </p:cNvSpPr>
          <p:nvPr/>
        </p:nvSpPr>
        <p:spPr bwMode="auto">
          <a:xfrm>
            <a:off x="7296150" y="2809875"/>
            <a:ext cx="10287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Reject Ho</a:t>
            </a:r>
          </a:p>
        </p:txBody>
      </p:sp>
      <p:sp>
        <p:nvSpPr>
          <p:cNvPr id="34843" name="Line 34"/>
          <p:cNvSpPr>
            <a:spLocks noChangeShapeType="1"/>
          </p:cNvSpPr>
          <p:nvPr/>
        </p:nvSpPr>
        <p:spPr bwMode="auto">
          <a:xfrm>
            <a:off x="5094288" y="2547938"/>
            <a:ext cx="0" cy="1438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Freeform 35"/>
          <p:cNvSpPr>
            <a:spLocks/>
          </p:cNvSpPr>
          <p:nvPr/>
        </p:nvSpPr>
        <p:spPr bwMode="auto">
          <a:xfrm>
            <a:off x="7031038" y="3675063"/>
            <a:ext cx="331787" cy="317500"/>
          </a:xfrm>
          <a:custGeom>
            <a:avLst/>
            <a:gdLst>
              <a:gd name="T0" fmla="*/ 2147483647 w 368"/>
              <a:gd name="T1" fmla="*/ 0 h 338"/>
              <a:gd name="T2" fmla="*/ 0 w 368"/>
              <a:gd name="T3" fmla="*/ 2147483647 h 338"/>
              <a:gd name="T4" fmla="*/ 2147483647 w 368"/>
              <a:gd name="T5" fmla="*/ 2147483647 h 338"/>
              <a:gd name="T6" fmla="*/ 2147483647 w 368"/>
              <a:gd name="T7" fmla="*/ 2147483647 h 338"/>
              <a:gd name="T8" fmla="*/ 2147483647 w 368"/>
              <a:gd name="T9" fmla="*/ 2147483647 h 338"/>
              <a:gd name="T10" fmla="*/ 2147483647 w 368"/>
              <a:gd name="T11" fmla="*/ 2147483647 h 338"/>
              <a:gd name="T12" fmla="*/ 2147483647 w 368"/>
              <a:gd name="T13" fmla="*/ 2147483647 h 338"/>
              <a:gd name="T14" fmla="*/ 2147483647 w 368"/>
              <a:gd name="T15" fmla="*/ 2147483647 h 338"/>
              <a:gd name="T16" fmla="*/ 2147483647 w 368"/>
              <a:gd name="T17" fmla="*/ 0 h 3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8" h="338">
                <a:moveTo>
                  <a:pt x="3" y="0"/>
                </a:moveTo>
                <a:lnTo>
                  <a:pt x="0" y="338"/>
                </a:lnTo>
                <a:lnTo>
                  <a:pt x="368" y="338"/>
                </a:lnTo>
                <a:lnTo>
                  <a:pt x="368" y="266"/>
                </a:lnTo>
                <a:lnTo>
                  <a:pt x="298" y="256"/>
                </a:lnTo>
                <a:lnTo>
                  <a:pt x="219" y="226"/>
                </a:lnTo>
                <a:lnTo>
                  <a:pt x="152" y="176"/>
                </a:lnTo>
                <a:lnTo>
                  <a:pt x="75" y="93"/>
                </a:lnTo>
                <a:lnTo>
                  <a:pt x="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Line 37"/>
          <p:cNvSpPr>
            <a:spLocks noChangeShapeType="1"/>
          </p:cNvSpPr>
          <p:nvPr/>
        </p:nvSpPr>
        <p:spPr bwMode="auto">
          <a:xfrm>
            <a:off x="7034213" y="3656013"/>
            <a:ext cx="0" cy="331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92" name="Rectangle 40"/>
          <p:cNvSpPr>
            <a:spLocks noChangeArrowheads="1"/>
          </p:cNvSpPr>
          <p:nvPr/>
        </p:nvSpPr>
        <p:spPr bwMode="auto">
          <a:xfrm>
            <a:off x="7559675" y="38909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AU" i="1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34847" name="Rectangle 41"/>
          <p:cNvSpPr>
            <a:spLocks noChangeArrowheads="1"/>
          </p:cNvSpPr>
          <p:nvPr/>
        </p:nvSpPr>
        <p:spPr bwMode="auto">
          <a:xfrm>
            <a:off x="6632575" y="2320925"/>
            <a:ext cx="1066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Accept Ho</a:t>
            </a:r>
          </a:p>
        </p:txBody>
      </p:sp>
      <p:sp>
        <p:nvSpPr>
          <p:cNvPr id="34848" name="Rectangle 43"/>
          <p:cNvSpPr>
            <a:spLocks noChangeArrowheads="1"/>
          </p:cNvSpPr>
          <p:nvPr/>
        </p:nvSpPr>
        <p:spPr bwMode="auto">
          <a:xfrm rot="-5400000">
            <a:off x="4265613" y="3365500"/>
            <a:ext cx="101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frequency</a:t>
            </a:r>
          </a:p>
        </p:txBody>
      </p:sp>
      <p:sp>
        <p:nvSpPr>
          <p:cNvPr id="34849" name="Line 48"/>
          <p:cNvSpPr>
            <a:spLocks noChangeShapeType="1"/>
          </p:cNvSpPr>
          <p:nvPr/>
        </p:nvSpPr>
        <p:spPr bwMode="auto">
          <a:xfrm>
            <a:off x="6302375" y="2390775"/>
            <a:ext cx="0" cy="171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Rectangle 49"/>
          <p:cNvSpPr>
            <a:spLocks noChangeArrowheads="1"/>
          </p:cNvSpPr>
          <p:nvPr/>
        </p:nvSpPr>
        <p:spPr bwMode="auto">
          <a:xfrm>
            <a:off x="6230938" y="4062413"/>
            <a:ext cx="25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900" b="0">
                <a:latin typeface="Comic Sans MS" pitchFamily="66" charset="0"/>
              </a:rPr>
              <a:t>0</a:t>
            </a:r>
          </a:p>
        </p:txBody>
      </p:sp>
      <p:sp>
        <p:nvSpPr>
          <p:cNvPr id="34851" name="Freeform 51"/>
          <p:cNvSpPr>
            <a:spLocks/>
          </p:cNvSpPr>
          <p:nvPr/>
        </p:nvSpPr>
        <p:spPr bwMode="auto">
          <a:xfrm flipH="1">
            <a:off x="5292725" y="3687763"/>
            <a:ext cx="330200" cy="317500"/>
          </a:xfrm>
          <a:custGeom>
            <a:avLst/>
            <a:gdLst>
              <a:gd name="T0" fmla="*/ 2147483647 w 368"/>
              <a:gd name="T1" fmla="*/ 0 h 338"/>
              <a:gd name="T2" fmla="*/ 0 w 368"/>
              <a:gd name="T3" fmla="*/ 2147483647 h 338"/>
              <a:gd name="T4" fmla="*/ 2147483647 w 368"/>
              <a:gd name="T5" fmla="*/ 2147483647 h 338"/>
              <a:gd name="T6" fmla="*/ 2147483647 w 368"/>
              <a:gd name="T7" fmla="*/ 2147483647 h 338"/>
              <a:gd name="T8" fmla="*/ 2147483647 w 368"/>
              <a:gd name="T9" fmla="*/ 2147483647 h 338"/>
              <a:gd name="T10" fmla="*/ 2147483647 w 368"/>
              <a:gd name="T11" fmla="*/ 2147483647 h 338"/>
              <a:gd name="T12" fmla="*/ 2147483647 w 368"/>
              <a:gd name="T13" fmla="*/ 2147483647 h 338"/>
              <a:gd name="T14" fmla="*/ 2147483647 w 368"/>
              <a:gd name="T15" fmla="*/ 2147483647 h 338"/>
              <a:gd name="T16" fmla="*/ 2147483647 w 368"/>
              <a:gd name="T17" fmla="*/ 0 h 3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8" h="338">
                <a:moveTo>
                  <a:pt x="3" y="0"/>
                </a:moveTo>
                <a:lnTo>
                  <a:pt x="0" y="338"/>
                </a:lnTo>
                <a:lnTo>
                  <a:pt x="368" y="338"/>
                </a:lnTo>
                <a:lnTo>
                  <a:pt x="368" y="266"/>
                </a:lnTo>
                <a:lnTo>
                  <a:pt x="298" y="256"/>
                </a:lnTo>
                <a:lnTo>
                  <a:pt x="219" y="226"/>
                </a:lnTo>
                <a:lnTo>
                  <a:pt x="152" y="176"/>
                </a:lnTo>
                <a:lnTo>
                  <a:pt x="75" y="93"/>
                </a:lnTo>
                <a:lnTo>
                  <a:pt x="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Rectangle 52"/>
          <p:cNvSpPr>
            <a:spLocks noChangeArrowheads="1"/>
          </p:cNvSpPr>
          <p:nvPr/>
        </p:nvSpPr>
        <p:spPr bwMode="auto">
          <a:xfrm>
            <a:off x="5022850" y="2740025"/>
            <a:ext cx="10287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Reject Ho</a:t>
            </a:r>
          </a:p>
        </p:txBody>
      </p:sp>
      <p:sp>
        <p:nvSpPr>
          <p:cNvPr id="34853" name="Line 36"/>
          <p:cNvSpPr>
            <a:spLocks noChangeShapeType="1"/>
          </p:cNvSpPr>
          <p:nvPr/>
        </p:nvSpPr>
        <p:spPr bwMode="auto">
          <a:xfrm>
            <a:off x="5080000" y="3992563"/>
            <a:ext cx="2532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50"/>
          <p:cNvSpPr>
            <a:spLocks noChangeShapeType="1"/>
          </p:cNvSpPr>
          <p:nvPr/>
        </p:nvSpPr>
        <p:spPr bwMode="auto">
          <a:xfrm>
            <a:off x="5627688" y="3644900"/>
            <a:ext cx="0" cy="33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38"/>
          <p:cNvSpPr>
            <a:spLocks/>
          </p:cNvSpPr>
          <p:nvPr/>
        </p:nvSpPr>
        <p:spPr bwMode="auto">
          <a:xfrm>
            <a:off x="5292725" y="2546350"/>
            <a:ext cx="2071688" cy="1387475"/>
          </a:xfrm>
          <a:custGeom>
            <a:avLst/>
            <a:gdLst>
              <a:gd name="T0" fmla="*/ 0 w 2112"/>
              <a:gd name="T1" fmla="*/ 2147483647 h 1481"/>
              <a:gd name="T2" fmla="*/ 2147483647 w 2112"/>
              <a:gd name="T3" fmla="*/ 2147483647 h 1481"/>
              <a:gd name="T4" fmla="*/ 2147483647 w 2112"/>
              <a:gd name="T5" fmla="*/ 2147483647 h 1481"/>
              <a:gd name="T6" fmla="*/ 2147483647 w 2112"/>
              <a:gd name="T7" fmla="*/ 2147483647 h 1481"/>
              <a:gd name="T8" fmla="*/ 2147483647 w 2112"/>
              <a:gd name="T9" fmla="*/ 2147483647 h 1481"/>
              <a:gd name="T10" fmla="*/ 2147483647 w 2112"/>
              <a:gd name="T11" fmla="*/ 2147483647 h 1481"/>
              <a:gd name="T12" fmla="*/ 2147483647 w 2112"/>
              <a:gd name="T13" fmla="*/ 2147483647 h 1481"/>
              <a:gd name="T14" fmla="*/ 2147483647 w 2112"/>
              <a:gd name="T15" fmla="*/ 2147483647 h 1481"/>
              <a:gd name="T16" fmla="*/ 2147483647 w 2112"/>
              <a:gd name="T17" fmla="*/ 2147483647 h 1481"/>
              <a:gd name="T18" fmla="*/ 2147483647 w 2112"/>
              <a:gd name="T19" fmla="*/ 2147483647 h 1481"/>
              <a:gd name="T20" fmla="*/ 2147483647 w 2112"/>
              <a:gd name="T21" fmla="*/ 2147483647 h 1481"/>
              <a:gd name="T22" fmla="*/ 2147483647 w 2112"/>
              <a:gd name="T23" fmla="*/ 2147483647 h 1481"/>
              <a:gd name="T24" fmla="*/ 2147483647 w 2112"/>
              <a:gd name="T25" fmla="*/ 2147483647 h 1481"/>
              <a:gd name="T26" fmla="*/ 2147483647 w 2112"/>
              <a:gd name="T27" fmla="*/ 2147483647 h 1481"/>
              <a:gd name="T28" fmla="*/ 2147483647 w 2112"/>
              <a:gd name="T29" fmla="*/ 2147483647 h 1481"/>
              <a:gd name="T30" fmla="*/ 2147483647 w 2112"/>
              <a:gd name="T31" fmla="*/ 2147483647 h 1481"/>
              <a:gd name="T32" fmla="*/ 2147483647 w 2112"/>
              <a:gd name="T33" fmla="*/ 2147483647 h 1481"/>
              <a:gd name="T34" fmla="*/ 2147483647 w 2112"/>
              <a:gd name="T35" fmla="*/ 2147483647 h 1481"/>
              <a:gd name="T36" fmla="*/ 2147483647 w 2112"/>
              <a:gd name="T37" fmla="*/ 2147483647 h 1481"/>
              <a:gd name="T38" fmla="*/ 2147483647 w 2112"/>
              <a:gd name="T39" fmla="*/ 2147483647 h 1481"/>
              <a:gd name="T40" fmla="*/ 2147483647 w 2112"/>
              <a:gd name="T41" fmla="*/ 2147483647 h 1481"/>
              <a:gd name="T42" fmla="*/ 2147483647 w 2112"/>
              <a:gd name="T43" fmla="*/ 2147483647 h 1481"/>
              <a:gd name="T44" fmla="*/ 2147483647 w 2112"/>
              <a:gd name="T45" fmla="*/ 2147483647 h 1481"/>
              <a:gd name="T46" fmla="*/ 2147483647 w 2112"/>
              <a:gd name="T47" fmla="*/ 2147483647 h 1481"/>
              <a:gd name="T48" fmla="*/ 2147483647 w 2112"/>
              <a:gd name="T49" fmla="*/ 2147483647 h 14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12" h="1481">
                <a:moveTo>
                  <a:pt x="0" y="1481"/>
                </a:moveTo>
                <a:cubicBezTo>
                  <a:pt x="25" y="1475"/>
                  <a:pt x="50" y="1469"/>
                  <a:pt x="72" y="1461"/>
                </a:cubicBezTo>
                <a:cubicBezTo>
                  <a:pt x="94" y="1453"/>
                  <a:pt x="109" y="1448"/>
                  <a:pt x="132" y="1433"/>
                </a:cubicBezTo>
                <a:cubicBezTo>
                  <a:pt x="155" y="1418"/>
                  <a:pt x="184" y="1394"/>
                  <a:pt x="208" y="1369"/>
                </a:cubicBezTo>
                <a:cubicBezTo>
                  <a:pt x="232" y="1344"/>
                  <a:pt x="251" y="1318"/>
                  <a:pt x="276" y="1281"/>
                </a:cubicBezTo>
                <a:cubicBezTo>
                  <a:pt x="301" y="1244"/>
                  <a:pt x="321" y="1211"/>
                  <a:pt x="356" y="1145"/>
                </a:cubicBezTo>
                <a:cubicBezTo>
                  <a:pt x="391" y="1079"/>
                  <a:pt x="442" y="979"/>
                  <a:pt x="484" y="885"/>
                </a:cubicBezTo>
                <a:cubicBezTo>
                  <a:pt x="526" y="791"/>
                  <a:pt x="573" y="666"/>
                  <a:pt x="608" y="581"/>
                </a:cubicBezTo>
                <a:cubicBezTo>
                  <a:pt x="643" y="496"/>
                  <a:pt x="669" y="435"/>
                  <a:pt x="696" y="377"/>
                </a:cubicBezTo>
                <a:cubicBezTo>
                  <a:pt x="723" y="319"/>
                  <a:pt x="746" y="278"/>
                  <a:pt x="772" y="233"/>
                </a:cubicBezTo>
                <a:cubicBezTo>
                  <a:pt x="798" y="188"/>
                  <a:pt x="823" y="143"/>
                  <a:pt x="852" y="109"/>
                </a:cubicBezTo>
                <a:cubicBezTo>
                  <a:pt x="881" y="75"/>
                  <a:pt x="911" y="47"/>
                  <a:pt x="944" y="29"/>
                </a:cubicBezTo>
                <a:cubicBezTo>
                  <a:pt x="977" y="11"/>
                  <a:pt x="1017" y="2"/>
                  <a:pt x="1052" y="1"/>
                </a:cubicBezTo>
                <a:cubicBezTo>
                  <a:pt x="1087" y="0"/>
                  <a:pt x="1126" y="11"/>
                  <a:pt x="1156" y="25"/>
                </a:cubicBezTo>
                <a:cubicBezTo>
                  <a:pt x="1186" y="39"/>
                  <a:pt x="1213" y="60"/>
                  <a:pt x="1236" y="85"/>
                </a:cubicBezTo>
                <a:cubicBezTo>
                  <a:pt x="1259" y="110"/>
                  <a:pt x="1275" y="141"/>
                  <a:pt x="1296" y="173"/>
                </a:cubicBezTo>
                <a:cubicBezTo>
                  <a:pt x="1317" y="205"/>
                  <a:pt x="1331" y="221"/>
                  <a:pt x="1360" y="277"/>
                </a:cubicBezTo>
                <a:cubicBezTo>
                  <a:pt x="1389" y="333"/>
                  <a:pt x="1430" y="422"/>
                  <a:pt x="1468" y="509"/>
                </a:cubicBezTo>
                <a:cubicBezTo>
                  <a:pt x="1506" y="596"/>
                  <a:pt x="1548" y="708"/>
                  <a:pt x="1588" y="801"/>
                </a:cubicBezTo>
                <a:cubicBezTo>
                  <a:pt x="1628" y="894"/>
                  <a:pt x="1676" y="1002"/>
                  <a:pt x="1708" y="1069"/>
                </a:cubicBezTo>
                <a:cubicBezTo>
                  <a:pt x="1740" y="1136"/>
                  <a:pt x="1757" y="1161"/>
                  <a:pt x="1780" y="1201"/>
                </a:cubicBezTo>
                <a:cubicBezTo>
                  <a:pt x="1803" y="1241"/>
                  <a:pt x="1824" y="1276"/>
                  <a:pt x="1848" y="1309"/>
                </a:cubicBezTo>
                <a:cubicBezTo>
                  <a:pt x="1872" y="1342"/>
                  <a:pt x="1895" y="1372"/>
                  <a:pt x="1924" y="1397"/>
                </a:cubicBezTo>
                <a:cubicBezTo>
                  <a:pt x="1953" y="1422"/>
                  <a:pt x="1989" y="1448"/>
                  <a:pt x="2020" y="1461"/>
                </a:cubicBezTo>
                <a:cubicBezTo>
                  <a:pt x="2051" y="1474"/>
                  <a:pt x="2093" y="1474"/>
                  <a:pt x="2112" y="1477"/>
                </a:cubicBezTo>
              </a:path>
            </a:pathLst>
          </a:cu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39"/>
          <p:cNvSpPr>
            <a:spLocks noChangeShapeType="1"/>
          </p:cNvSpPr>
          <p:nvPr/>
        </p:nvSpPr>
        <p:spPr bwMode="auto">
          <a:xfrm flipH="1">
            <a:off x="7092950" y="2992438"/>
            <a:ext cx="179388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2"/>
          <p:cNvSpPr>
            <a:spLocks noChangeShapeType="1"/>
          </p:cNvSpPr>
          <p:nvPr/>
        </p:nvSpPr>
        <p:spPr bwMode="auto">
          <a:xfrm flipH="1">
            <a:off x="6503988" y="2632075"/>
            <a:ext cx="315912" cy="593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53"/>
          <p:cNvSpPr>
            <a:spLocks noChangeShapeType="1"/>
          </p:cNvSpPr>
          <p:nvPr/>
        </p:nvSpPr>
        <p:spPr bwMode="auto">
          <a:xfrm flipH="1">
            <a:off x="5426075" y="3017838"/>
            <a:ext cx="177800" cy="920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Rectangle 55"/>
          <p:cNvSpPr>
            <a:spLocks noChangeArrowheads="1"/>
          </p:cNvSpPr>
          <p:nvPr/>
        </p:nvSpPr>
        <p:spPr bwMode="auto">
          <a:xfrm>
            <a:off x="3419475" y="4005263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value of t</a:t>
            </a:r>
          </a:p>
        </p:txBody>
      </p:sp>
      <p:sp>
        <p:nvSpPr>
          <p:cNvPr id="34860" name="Rectangle 56"/>
          <p:cNvSpPr>
            <a:spLocks noChangeArrowheads="1"/>
          </p:cNvSpPr>
          <p:nvPr/>
        </p:nvSpPr>
        <p:spPr bwMode="auto">
          <a:xfrm>
            <a:off x="7019925" y="4076700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AU" sz="1400" b="0">
                <a:latin typeface="Comic Sans MS" pitchFamily="66" charset="0"/>
              </a:rPr>
              <a:t>value of 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9213239-27C2-4E8E-92DA-77ECC525C708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32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intuition (con’t)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4895850" cy="4968875"/>
          </a:xfrm>
        </p:spPr>
        <p:txBody>
          <a:bodyPr/>
          <a:lstStyle/>
          <a:p>
            <a:pPr marL="361950" indent="-361950" eaLnBrk="1" hangingPunct="1">
              <a:buFont typeface="Wingdings" pitchFamily="2" charset="2"/>
              <a:buAutoNum type="arabicPeriod"/>
            </a:pPr>
            <a:r>
              <a:rPr lang="en-US" sz="1800"/>
              <a:t>Compute t score</a:t>
            </a:r>
          </a:p>
          <a:p>
            <a:pPr marL="361950" indent="-361950" eaLnBrk="1" hangingPunct="1">
              <a:buFont typeface="Wingdings" pitchFamily="2" charset="2"/>
              <a:buAutoNum type="arabicPeriod"/>
            </a:pPr>
            <a:r>
              <a:rPr lang="en-US" sz="1800"/>
              <a:t>Consult the table of critical values with df = 18 (10+10-2)</a:t>
            </a:r>
          </a:p>
          <a:p>
            <a:pPr marL="361950" indent="-361950" eaLnBrk="1" hangingPunct="1">
              <a:buFont typeface="Wingdings" pitchFamily="2" charset="2"/>
              <a:buAutoNum type="arabicPeriod"/>
            </a:pPr>
            <a:r>
              <a:rPr lang="en-US" sz="1800"/>
              <a:t>If t &gt; critical value (value in table),  then the 2 samples are significantly different at the probability level that is listed </a:t>
            </a:r>
            <a:endParaRPr lang="en-US" sz="1800" b="1"/>
          </a:p>
          <a:p>
            <a:pPr marL="361950" indent="-361950" eaLnBrk="1" hangingPunct="1">
              <a:buFont typeface="Wingdings" pitchFamily="2" charset="2"/>
              <a:buNone/>
            </a:pPr>
            <a:endParaRPr lang="en-US" sz="1800"/>
          </a:p>
          <a:p>
            <a:pPr marL="361950" indent="-361950" eaLnBrk="1" hangingPunct="1"/>
            <a:r>
              <a:rPr lang="en-US" sz="1800"/>
              <a:t>Assume t=2.7 </a:t>
            </a:r>
          </a:p>
          <a:p>
            <a:pPr marL="361950" indent="-361950" eaLnBrk="1" hangingPunct="1"/>
            <a:r>
              <a:rPr lang="en-US" sz="1800"/>
              <a:t>if there is no difference in height between women and men (H</a:t>
            </a:r>
            <a:r>
              <a:rPr lang="en-US" sz="1800" baseline="-25000"/>
              <a:t>0</a:t>
            </a:r>
            <a:r>
              <a:rPr lang="en-US" sz="1800"/>
              <a:t> is true) then the probability of finding t=2.7 is between 0.025 &amp; 0.01 </a:t>
            </a:r>
          </a:p>
          <a:p>
            <a:pPr marL="361950" indent="-361950" eaLnBrk="1" hangingPunct="1"/>
            <a:r>
              <a:rPr lang="en-US" sz="1800"/>
              <a:t>… that’s not much…</a:t>
            </a:r>
          </a:p>
          <a:p>
            <a:pPr marL="361950" indent="-361950" eaLnBrk="1" hangingPunct="1"/>
            <a:r>
              <a:rPr lang="en-US" sz="1800"/>
              <a:t>so we reject the null hypothesis H</a:t>
            </a:r>
            <a:r>
              <a:rPr lang="en-US" sz="1800" baseline="-25000"/>
              <a:t>0</a:t>
            </a:r>
          </a:p>
          <a:p>
            <a:pPr marL="361950" indent="-361950" eaLnBrk="1" hangingPunct="1"/>
            <a:r>
              <a:rPr lang="en-US" sz="1800"/>
              <a:t>and conclude that there </a:t>
            </a:r>
            <a:r>
              <a:rPr lang="en-US" sz="1800" u="sng"/>
              <a:t>is</a:t>
            </a:r>
            <a:r>
              <a:rPr lang="en-US" sz="1800"/>
              <a:t> a difference in height between men and woman</a:t>
            </a:r>
          </a:p>
        </p:txBody>
      </p:sp>
      <p:pic>
        <p:nvPicPr>
          <p:cNvPr id="35845" name="Picture 5" descr="ttable"/>
          <p:cNvPicPr>
            <a:picLocks noChangeAspect="1" noChangeArrowheads="1"/>
          </p:cNvPicPr>
          <p:nvPr/>
        </p:nvPicPr>
        <p:blipFill>
          <a:blip r:embed="rId2"/>
          <a:srcRect b="40791"/>
          <a:stretch>
            <a:fillRect/>
          </a:stretch>
        </p:blipFill>
        <p:spPr bwMode="auto">
          <a:xfrm>
            <a:off x="5364163" y="1700213"/>
            <a:ext cx="40671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019925" y="4868863"/>
            <a:ext cx="1150938" cy="287337"/>
          </a:xfrm>
          <a:prstGeom prst="ellips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148263" y="5483225"/>
            <a:ext cx="49323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1400" b="0">
                <a:latin typeface="Comic Sans MS" pitchFamily="66" charset="0"/>
              </a:rPr>
              <a:t>Probability table based on the t distribution</a:t>
            </a:r>
          </a:p>
          <a:p>
            <a:pPr eaLnBrk="0" hangingPunct="0"/>
            <a:r>
              <a:rPr lang="en-US" sz="1400" b="0">
                <a:latin typeface="Comic Sans MS" pitchFamily="66" charset="0"/>
              </a:rPr>
              <a:t>(2-tailed test)</a:t>
            </a:r>
            <a:r>
              <a:rPr lang="en-US" sz="140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81ACE13-573C-4818-8B62-6BDB433F16E2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33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t-Test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looks at the mean and variance of a sample of measurements</a:t>
            </a:r>
          </a:p>
          <a:p>
            <a:pPr eaLnBrk="1" hangingPunct="1"/>
            <a:r>
              <a:rPr lang="en-US" sz="2600"/>
              <a:t>the null hypothesis is that the sample is drawn from a distribution with mean </a:t>
            </a:r>
            <a:r>
              <a:rPr lang="en-US" sz="2600">
                <a:sym typeface="Symbol" pitchFamily="18" charset="2"/>
              </a:rPr>
              <a:t></a:t>
            </a:r>
          </a:p>
          <a:p>
            <a:pPr eaLnBrk="1" hangingPunct="1"/>
            <a:r>
              <a:rPr lang="en-US" sz="2600"/>
              <a:t>The test :</a:t>
            </a:r>
          </a:p>
          <a:p>
            <a:pPr marL="742950" lvl="1" indent="-285750" eaLnBrk="1" hangingPunct="1"/>
            <a:r>
              <a:rPr lang="en-US" sz="2200"/>
              <a:t>looks at the difference between the observed and expected means, scaled by the variance of the data </a:t>
            </a:r>
          </a:p>
          <a:p>
            <a:pPr marL="742950" lvl="1" indent="-285750" eaLnBrk="1" hangingPunct="1"/>
            <a:r>
              <a:rPr lang="en-US" sz="2200"/>
              <a:t>tells us how likely one is to get a sample of that mean and variance </a:t>
            </a:r>
          </a:p>
          <a:p>
            <a:pPr marL="742950" lvl="1" indent="-285750" eaLnBrk="1" hangingPunct="1"/>
            <a:r>
              <a:rPr lang="en-US" sz="2200"/>
              <a:t>assuming that the sample is drawn from a normal distribution with mean </a:t>
            </a:r>
            <a:r>
              <a:rPr lang="en-US" sz="2200">
                <a:sym typeface="Symbol" pitchFamily="18" charset="2"/>
              </a:rPr>
              <a:t></a:t>
            </a:r>
            <a:r>
              <a:rPr lang="en-US" sz="220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B6D6DC-494A-47A7-849B-17163AD48356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34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t-Statistic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635375" y="2636838"/>
            <a:ext cx="4826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i="1">
                <a:latin typeface="Comic Sans MS" pitchFamily="66" charset="0"/>
              </a:rPr>
              <a:t>    </a:t>
            </a:r>
            <a:r>
              <a:rPr lang="en-US" b="0">
                <a:latin typeface="Comic Sans MS" pitchFamily="66" charset="0"/>
              </a:rPr>
              <a:t>is the sample mean</a:t>
            </a:r>
          </a:p>
          <a:p>
            <a:r>
              <a:rPr lang="en-US" b="0">
                <a:latin typeface="Comic Sans MS" pitchFamily="66" charset="0"/>
                <a:sym typeface="Symbol" pitchFamily="18" charset="2"/>
              </a:rPr>
              <a:t></a:t>
            </a:r>
            <a:r>
              <a:rPr lang="en-US" b="0">
                <a:latin typeface="Comic Sans MS" pitchFamily="66" charset="0"/>
              </a:rPr>
              <a:t> is the expected mean of the distribution </a:t>
            </a:r>
          </a:p>
          <a:p>
            <a:r>
              <a:rPr lang="en-US" b="0">
                <a:latin typeface="Comic Sans MS" pitchFamily="66" charset="0"/>
              </a:rPr>
              <a:t>s</a:t>
            </a:r>
            <a:r>
              <a:rPr lang="en-US" b="0" baseline="30000">
                <a:latin typeface="Comic Sans MS" pitchFamily="66" charset="0"/>
              </a:rPr>
              <a:t>2</a:t>
            </a:r>
            <a:r>
              <a:rPr lang="en-US" b="0">
                <a:latin typeface="Comic Sans MS" pitchFamily="66" charset="0"/>
              </a:rPr>
              <a:t> is the sample variance</a:t>
            </a:r>
          </a:p>
          <a:p>
            <a:r>
              <a:rPr lang="en-US" b="0">
                <a:latin typeface="Comic Sans MS" pitchFamily="66" charset="0"/>
              </a:rPr>
              <a:t>N is the sample size</a:t>
            </a:r>
          </a:p>
        </p:txBody>
      </p:sp>
      <p:graphicFrame>
        <p:nvGraphicFramePr>
          <p:cNvPr id="3789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19175" y="1393825"/>
          <a:ext cx="217646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3" imgW="583947" imgH="647419" progId="Equation.3">
                  <p:embed/>
                </p:oleObj>
              </mc:Choice>
              <mc:Fallback>
                <p:oleObj name="Equation" r:id="rId3" imgW="583947" imgH="647419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393825"/>
                        <a:ext cx="2176463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9"/>
          <p:cNvGraphicFramePr>
            <a:graphicFrameLocks noChangeAspect="1"/>
          </p:cNvGraphicFramePr>
          <p:nvPr/>
        </p:nvGraphicFramePr>
        <p:xfrm>
          <a:off x="3692525" y="2708275"/>
          <a:ext cx="247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5" imgW="152202" imgH="177569" progId="Equation.3">
                  <p:embed/>
                </p:oleObj>
              </mc:Choice>
              <mc:Fallback>
                <p:oleObj name="Equation" r:id="rId5" imgW="152202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2708275"/>
                        <a:ext cx="2476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AutoShape 11"/>
          <p:cNvSpPr>
            <a:spLocks noChangeArrowheads="1"/>
          </p:cNvSpPr>
          <p:nvPr/>
        </p:nvSpPr>
        <p:spPr bwMode="auto">
          <a:xfrm>
            <a:off x="3203575" y="1125538"/>
            <a:ext cx="4105275" cy="719137"/>
          </a:xfrm>
          <a:prstGeom prst="wedgeRoundRectCallout">
            <a:avLst>
              <a:gd name="adj1" fmla="val -46366"/>
              <a:gd name="adj2" fmla="val 7008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</a:rPr>
              <a:t>Difference between the observed mean and the expected mean</a:t>
            </a:r>
          </a:p>
        </p:txBody>
      </p:sp>
      <p:sp>
        <p:nvSpPr>
          <p:cNvPr id="37896" name="Rectangle 14"/>
          <p:cNvSpPr>
            <a:spLocks noChangeArrowheads="1"/>
          </p:cNvSpPr>
          <p:nvPr/>
        </p:nvSpPr>
        <p:spPr bwMode="auto">
          <a:xfrm>
            <a:off x="539750" y="4740275"/>
            <a:ext cx="8070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b="0">
                <a:latin typeface="Comic Sans MS" pitchFamily="66" charset="0"/>
              </a:rPr>
              <a:t>the higher the value of t, the greater the confidence that:</a:t>
            </a:r>
          </a:p>
          <a:p>
            <a:pPr lvl="1" eaLnBrk="0" hangingPunct="0">
              <a:buFontTx/>
              <a:buChar char="•"/>
            </a:pPr>
            <a:r>
              <a:rPr lang="en-US" b="0">
                <a:latin typeface="Comic Sans MS" pitchFamily="66" charset="0"/>
              </a:rPr>
              <a:t>there is a significant difference</a:t>
            </a:r>
          </a:p>
          <a:p>
            <a:pPr lvl="1" eaLnBrk="0" hangingPunct="0">
              <a:buFontTx/>
              <a:buChar char="•"/>
            </a:pPr>
            <a:r>
              <a:rPr lang="en-US" b="0">
                <a:latin typeface="Comic Sans MS" pitchFamily="66" charset="0"/>
              </a:rPr>
              <a:t>it’s not due to chance</a:t>
            </a:r>
          </a:p>
          <a:p>
            <a:pPr lvl="1" eaLnBrk="0" hangingPunct="0">
              <a:buFontTx/>
              <a:buChar char="•"/>
            </a:pPr>
            <a:r>
              <a:rPr lang="en-US" b="0">
                <a:latin typeface="Comic Sans MS" pitchFamily="66" charset="0"/>
              </a:rPr>
              <a:t>the 2 words are not independent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Here’s an example of applying the t test. Our null hypothesis is that the mean height of a population of men is 158cm. </a:t>
            </a:r>
          </a:p>
          <a:p>
            <a:r>
              <a:rPr lang="en-US" sz="2400"/>
              <a:t>We are given a sample of 200 men with x = 169 and s2 = 2600 and want to know whether this sample is from the general population (the null hypothesis) or whether it is from a different population of smaller men.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3C6CA14-8EBC-44C8-8CCC-FE199E6E82B0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35</a:t>
            </a:fld>
            <a:endParaRPr lang="en-US" altLang="en-US" b="0">
              <a:latin typeface="Garamond" pitchFamily="18" charset="0"/>
            </a:endParaRPr>
          </a:p>
        </p:txBody>
      </p:sp>
      <p:graphicFrame>
        <p:nvGraphicFramePr>
          <p:cNvPr id="38917" name="Object 1"/>
          <p:cNvGraphicFramePr>
            <a:graphicFrameLocks noChangeAspect="1"/>
          </p:cNvGraphicFramePr>
          <p:nvPr/>
        </p:nvGraphicFramePr>
        <p:xfrm>
          <a:off x="4508500" y="3352800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126835" imgH="152202" progId="Equation.3">
                  <p:embed/>
                </p:oleObj>
              </mc:Choice>
              <mc:Fallback>
                <p:oleObj name="Equation" r:id="rId3" imgW="126835" imgH="1522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52800"/>
                        <a:ext cx="1270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8229600" cy="539750"/>
          </a:xfrm>
        </p:spPr>
        <p:txBody>
          <a:bodyPr/>
          <a:lstStyle/>
          <a:p>
            <a:r>
              <a:rPr lang="en-US" sz="3600"/>
              <a:t>Example</a:t>
            </a:r>
            <a:endParaRPr lang="en-US" altLang="zh-CN" sz="3600" b="1" u="sng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1488" y="1139825"/>
            <a:ext cx="8218487" cy="4938713"/>
          </a:xfrm>
        </p:spPr>
        <p:txBody>
          <a:bodyPr/>
          <a:lstStyle/>
          <a:p>
            <a:pPr marL="0" indent="0" algn="ctr" defTabSz="363538"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ea typeface="宋体" pitchFamily="2" charset="-122"/>
            </a:endParaRPr>
          </a:p>
          <a:p>
            <a:pPr marL="0" indent="0" defTabSz="363538">
              <a:lnSpc>
                <a:spcPct val="140000"/>
              </a:lnSpc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>
                <a:ea typeface="宋体" pitchFamily="2" charset="-122"/>
              </a:rPr>
              <a:t>This gives us the following t according to the above formula:</a:t>
            </a:r>
          </a:p>
          <a:p>
            <a:pPr marL="0" indent="0" defTabSz="363538">
              <a:lnSpc>
                <a:spcPct val="14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marL="0" indent="0" defTabSz="363538">
              <a:lnSpc>
                <a:spcPct val="14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marL="0" indent="0" defTabSz="363538">
              <a:lnSpc>
                <a:spcPct val="140000"/>
              </a:lnSpc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CN" sz="2400">
                <a:ea typeface="宋体" pitchFamily="2" charset="-122"/>
              </a:rPr>
              <a:t>  We can also find out exactly how large it has to be by looking up the table of the t distribution. 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38D7349-6A21-4E62-86BF-702A2F005F5E}" type="slidenum">
              <a:rPr lang="en-US" altLang="zh-CN" b="0" smtClean="0">
                <a:latin typeface="Garamond" pitchFamily="18" charset="0"/>
                <a:ea typeface="宋体" pitchFamily="2" charset="-122"/>
              </a:rPr>
              <a:pPr eaLnBrk="1" hangingPunct="1">
                <a:defRPr/>
              </a:pPr>
              <a:t>36</a:t>
            </a:fld>
            <a:endParaRPr lang="en-US" altLang="zh-CN" b="0">
              <a:latin typeface="Garamond" pitchFamily="18" charset="0"/>
              <a:ea typeface="宋体" pitchFamily="2" charset="-122"/>
            </a:endParaRP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0" y="2636838"/>
            <a:ext cx="269081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52165E2-8F8C-426E-A038-08BE8290F8ED}" type="slidenum">
              <a:rPr lang="en-US" altLang="zh-CN" b="0" smtClean="0">
                <a:latin typeface="Garamond" pitchFamily="18" charset="0"/>
                <a:ea typeface="宋体" pitchFamily="2" charset="-122"/>
              </a:rPr>
              <a:pPr eaLnBrk="1" hangingPunct="1">
                <a:defRPr/>
              </a:pPr>
              <a:t>37</a:t>
            </a:fld>
            <a:endParaRPr lang="en-US" altLang="zh-CN" b="0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8229600" cy="539750"/>
          </a:xfrm>
        </p:spPr>
        <p:txBody>
          <a:bodyPr/>
          <a:lstStyle/>
          <a:p>
            <a:r>
              <a:rPr lang="en-US" sz="3600"/>
              <a:t>Example</a:t>
            </a:r>
            <a:endParaRPr lang="en-US" altLang="zh-CN" sz="3600" b="1" u="sng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4025" y="1125538"/>
            <a:ext cx="8218488" cy="4938712"/>
          </a:xfrm>
        </p:spPr>
        <p:txBody>
          <a:bodyPr/>
          <a:lstStyle/>
          <a:p>
            <a:pPr marL="0" indent="0" algn="ctr" defTabSz="363538">
              <a:buFont typeface="Wingdings" pitchFamily="2" charset="2"/>
              <a:buNone/>
            </a:pPr>
            <a:endParaRPr lang="en-US" altLang="zh-CN" sz="2000">
              <a:latin typeface="Times New Roman" pitchFamily="18" charset="0"/>
              <a:ea typeface="宋体" pitchFamily="2" charset="-122"/>
            </a:endParaRPr>
          </a:p>
          <a:p>
            <a:pPr marL="0" indent="0" defTabSz="363538">
              <a:lnSpc>
                <a:spcPct val="140000"/>
              </a:lnSpc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400">
                <a:ea typeface="宋体" pitchFamily="2" charset="-122"/>
              </a:rPr>
              <a:t>If we look up the value of t that corresponds to a confidence level of </a:t>
            </a:r>
            <a:r>
              <a:rPr lang="el-GR" altLang="zh-CN" sz="2400"/>
              <a:t>α</a:t>
            </a:r>
            <a:r>
              <a:rPr lang="en-US" altLang="zh-CN" sz="2400">
                <a:ea typeface="宋体" pitchFamily="2" charset="-122"/>
              </a:rPr>
              <a:t>= 0.005, we will find 2.576. Since the t we got is larger than 2.576, we can reject the null hypothesis with 99.5% confidence, our probability of error is less than 0.5%.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C210497-00A2-4B3B-978C-4AF7D8597163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38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t-Test: Example with collocations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35975" cy="4933950"/>
          </a:xfrm>
        </p:spPr>
        <p:txBody>
          <a:bodyPr/>
          <a:lstStyle/>
          <a:p>
            <a:pPr eaLnBrk="1" hangingPunct="1"/>
            <a:r>
              <a:rPr lang="en-US" sz="2500"/>
              <a:t>In a corpus:</a:t>
            </a:r>
          </a:p>
          <a:p>
            <a:pPr marL="742950" lvl="1" indent="-285750" eaLnBrk="1" hangingPunct="1"/>
            <a:r>
              <a:rPr lang="en-US" sz="2100" i="1"/>
              <a:t>new </a:t>
            </a:r>
            <a:r>
              <a:rPr lang="en-US" sz="2100"/>
              <a:t>occurs 15,828 times</a:t>
            </a:r>
          </a:p>
          <a:p>
            <a:pPr marL="742950" lvl="1" indent="-285750" eaLnBrk="1" hangingPunct="1"/>
            <a:r>
              <a:rPr lang="en-US" sz="2100" i="1"/>
              <a:t>companies </a:t>
            </a:r>
            <a:r>
              <a:rPr lang="en-US" sz="2100"/>
              <a:t>occurs</a:t>
            </a:r>
            <a:r>
              <a:rPr lang="en-US" sz="2100" i="1"/>
              <a:t> </a:t>
            </a:r>
            <a:r>
              <a:rPr lang="en-US" sz="2100"/>
              <a:t>4,675 times</a:t>
            </a:r>
          </a:p>
          <a:p>
            <a:pPr marL="742950" lvl="1" indent="-285750" eaLnBrk="1" hangingPunct="1"/>
            <a:r>
              <a:rPr lang="en-US" sz="2100" i="1"/>
              <a:t>new companies</a:t>
            </a:r>
            <a:r>
              <a:rPr lang="en-US" sz="2100"/>
              <a:t> occurs 8 times</a:t>
            </a:r>
          </a:p>
          <a:p>
            <a:pPr marL="742950" lvl="1" indent="-285750" eaLnBrk="1" hangingPunct="1"/>
            <a:r>
              <a:rPr lang="en-US" sz="2100"/>
              <a:t>there are 14,307,668 tokens overall</a:t>
            </a:r>
          </a:p>
          <a:p>
            <a:pPr marL="742950" lvl="1" indent="-285750" eaLnBrk="1" hangingPunct="1"/>
            <a:endParaRPr lang="en-US" sz="1100"/>
          </a:p>
          <a:p>
            <a:pPr eaLnBrk="1" hangingPunct="1"/>
            <a:r>
              <a:rPr lang="en-US" sz="2500"/>
              <a:t>Is </a:t>
            </a:r>
            <a:r>
              <a:rPr lang="en-US" sz="2500" i="1"/>
              <a:t>new companies</a:t>
            </a:r>
            <a:r>
              <a:rPr lang="en-US" sz="2500"/>
              <a:t> a collocation?</a:t>
            </a:r>
          </a:p>
          <a:p>
            <a:pPr marL="742950" lvl="1" indent="-285750" eaLnBrk="1" hangingPunct="1"/>
            <a:endParaRPr lang="en-US" sz="1100"/>
          </a:p>
          <a:p>
            <a:pPr eaLnBrk="1" hangingPunct="1"/>
            <a:r>
              <a:rPr lang="en-US" sz="2500">
                <a:solidFill>
                  <a:srgbClr val="C00000"/>
                </a:solidFill>
              </a:rPr>
              <a:t>Null hypothesis: </a:t>
            </a:r>
          </a:p>
          <a:p>
            <a:pPr marL="742950" lvl="1" indent="-285750" eaLnBrk="1" hangingPunct="1"/>
            <a:r>
              <a:rPr lang="en-US" sz="2100">
                <a:solidFill>
                  <a:srgbClr val="C00000"/>
                </a:solidFill>
              </a:rPr>
              <a:t>Independence assumption</a:t>
            </a:r>
          </a:p>
          <a:p>
            <a:pPr marL="742950" lvl="1" indent="-285750" eaLnBrk="1" hangingPunct="1"/>
            <a:r>
              <a:rPr lang="en-US" sz="2100">
                <a:solidFill>
                  <a:srgbClr val="C00000"/>
                </a:solidFill>
              </a:rPr>
              <a:t>P(</a:t>
            </a:r>
            <a:r>
              <a:rPr lang="en-US" sz="2100" i="1">
                <a:solidFill>
                  <a:srgbClr val="C00000"/>
                </a:solidFill>
              </a:rPr>
              <a:t>new companies</a:t>
            </a:r>
            <a:r>
              <a:rPr lang="en-US" sz="2100">
                <a:solidFill>
                  <a:srgbClr val="C00000"/>
                </a:solidFill>
              </a:rPr>
              <a:t>) = P(</a:t>
            </a:r>
            <a:r>
              <a:rPr lang="en-US" sz="2100" i="1">
                <a:solidFill>
                  <a:srgbClr val="C00000"/>
                </a:solidFill>
              </a:rPr>
              <a:t>new</a:t>
            </a:r>
            <a:r>
              <a:rPr lang="en-US" sz="2100">
                <a:solidFill>
                  <a:srgbClr val="C00000"/>
                </a:solidFill>
              </a:rPr>
              <a:t>) P(</a:t>
            </a:r>
            <a:r>
              <a:rPr lang="en-US" sz="2100" i="1">
                <a:solidFill>
                  <a:srgbClr val="C00000"/>
                </a:solidFill>
              </a:rPr>
              <a:t>companies</a:t>
            </a:r>
            <a:r>
              <a:rPr lang="en-US" sz="2100">
                <a:solidFill>
                  <a:srgbClr val="C00000"/>
                </a:solidFill>
              </a:rPr>
              <a:t>)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endParaRPr lang="en-US" sz="2100"/>
          </a:p>
          <a:p>
            <a:pPr eaLnBrk="1" hangingPunct="1"/>
            <a:endParaRPr lang="en-US" sz="2100"/>
          </a:p>
          <a:p>
            <a:pPr eaLnBrk="1" hangingPunct="1"/>
            <a:endParaRPr lang="en-US"/>
          </a:p>
        </p:txBody>
      </p:sp>
      <p:graphicFrame>
        <p:nvGraphicFramePr>
          <p:cNvPr id="41989" name="Object 7"/>
          <p:cNvGraphicFramePr>
            <a:graphicFrameLocks noChangeAspect="1"/>
          </p:cNvGraphicFramePr>
          <p:nvPr/>
        </p:nvGraphicFramePr>
        <p:xfrm>
          <a:off x="3162300" y="5373688"/>
          <a:ext cx="50546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2794000" imgH="393700" progId="Equation.3">
                  <p:embed/>
                </p:oleObj>
              </mc:Choice>
              <mc:Fallback>
                <p:oleObj name="Equation" r:id="rId3" imgW="27940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5373688"/>
                        <a:ext cx="505460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42ACF2F-A075-472E-A601-E719752BD430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39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(Cont.)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4862512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If the null hypothesis is true, then: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/>
              <a:t>if we randomly generate bigrams of words 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/>
              <a:t>assign 1 to the outcome </a:t>
            </a:r>
            <a:r>
              <a:rPr lang="en-US" i="1"/>
              <a:t>new companies 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i="1"/>
              <a:t>assign </a:t>
            </a:r>
            <a:r>
              <a:rPr lang="en-US"/>
              <a:t>0 to any other outcome 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GB"/>
              <a:t>…in effect a Bernoulli trial</a:t>
            </a:r>
            <a:endParaRPr lang="en-US"/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/>
              <a:t>then the probability of having </a:t>
            </a:r>
            <a:r>
              <a:rPr lang="en-US" i="1"/>
              <a:t>new companies</a:t>
            </a:r>
            <a:r>
              <a:rPr lang="en-US"/>
              <a:t> is expected to be 3.615 x 10</a:t>
            </a:r>
            <a:r>
              <a:rPr lang="en-US" baseline="30000"/>
              <a:t>-7 </a:t>
            </a:r>
            <a:endParaRPr lang="en-US"/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/>
              <a:t>So the </a:t>
            </a:r>
            <a:r>
              <a:rPr lang="en-US" b="1"/>
              <a:t>expected</a:t>
            </a:r>
            <a:r>
              <a:rPr lang="en-US"/>
              <a:t> mean is </a:t>
            </a:r>
            <a:r>
              <a:rPr lang="en-US">
                <a:sym typeface="Symbol" pitchFamily="18" charset="2"/>
              </a:rPr>
              <a:t></a:t>
            </a:r>
            <a:r>
              <a:rPr lang="en-US"/>
              <a:t> = 3.615 x 10</a:t>
            </a:r>
            <a:r>
              <a:rPr lang="en-US" baseline="30000"/>
              <a:t>-7 </a:t>
            </a:r>
            <a:r>
              <a:rPr lang="en-US"/>
              <a:t> 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/>
              <a:t>The variance </a:t>
            </a:r>
            <a:r>
              <a:rPr lang="en-US" sz="2400"/>
              <a:t>s</a:t>
            </a:r>
            <a:r>
              <a:rPr lang="en-US" sz="2400" baseline="30000"/>
              <a:t>2</a:t>
            </a:r>
            <a:r>
              <a:rPr lang="en-US" baseline="30000"/>
              <a:t> </a:t>
            </a:r>
            <a:r>
              <a:rPr lang="en-US"/>
              <a:t>=</a:t>
            </a:r>
            <a:r>
              <a:rPr lang="en-US">
                <a:latin typeface="Math A" pitchFamily="18" charset="2"/>
              </a:rPr>
              <a:t> </a:t>
            </a:r>
            <a:r>
              <a:rPr lang="en-US" i="1"/>
              <a:t>p(1-p) ≈ p </a:t>
            </a:r>
            <a:r>
              <a:rPr lang="en-GB">
                <a:sym typeface="Symbol" pitchFamily="18" charset="2"/>
              </a:rPr>
              <a:t>since for most bigrams p is small</a:t>
            </a:r>
          </a:p>
          <a:p>
            <a:pPr marL="1143000" lvl="2" indent="-228600" eaLnBrk="1" hangingPunct="1">
              <a:lnSpc>
                <a:spcPct val="95000"/>
              </a:lnSpc>
            </a:pPr>
            <a:r>
              <a:rPr lang="en-GB">
                <a:sym typeface="Symbol" pitchFamily="18" charset="2"/>
              </a:rPr>
              <a:t>in binomial distribution: </a:t>
            </a:r>
            <a:r>
              <a:rPr lang="en-US" sz="2000"/>
              <a:t>s</a:t>
            </a:r>
            <a:r>
              <a:rPr lang="en-US" sz="2000" baseline="30000"/>
              <a:t>2</a:t>
            </a:r>
            <a:r>
              <a:rPr lang="en-US" baseline="30000"/>
              <a:t> </a:t>
            </a:r>
            <a:r>
              <a:rPr lang="en-US"/>
              <a:t>=</a:t>
            </a:r>
            <a:r>
              <a:rPr lang="en-US" i="1">
                <a:latin typeface="Math A" pitchFamily="18" charset="2"/>
              </a:rPr>
              <a:t> </a:t>
            </a:r>
            <a:r>
              <a:rPr lang="en-US" i="1"/>
              <a:t>np(1-p) </a:t>
            </a:r>
            <a:r>
              <a:rPr lang="en-US"/>
              <a:t>… but here, n=1</a:t>
            </a:r>
            <a:endParaRPr lang="en-GB">
              <a:sym typeface="Symbol" pitchFamily="18" charset="2"/>
            </a:endParaRPr>
          </a:p>
          <a:p>
            <a:pPr marL="742950" lvl="1" indent="-285750" eaLnBrk="1" hangingPunct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A4118CB-F123-49D5-A26A-93ECB6FAF58E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 of a collocation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35975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(Choueka, 1988)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/>
              <a:t>[A collocation is defined as] “a sequence of two or more consecutive words, that has characteristics of a syntactic and semantic unit, and whose exact and unambiguous meaning or connotation cannot be derived directly from the meaning or connotation of its components."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Criteria for collocation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/>
              <a:t>non-compositionality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/>
              <a:t>non-substitutability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/>
              <a:t>non-modifiability</a:t>
            </a:r>
          </a:p>
          <a:p>
            <a:pPr eaLnBrk="1" hangingPunct="1"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6B61E7E-2EA2-40E1-800D-58677D257883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40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03325"/>
            <a:ext cx="8435975" cy="5654675"/>
          </a:xfrm>
        </p:spPr>
        <p:txBody>
          <a:bodyPr/>
          <a:lstStyle/>
          <a:p>
            <a:pPr eaLnBrk="1" hangingPunct="1"/>
            <a:r>
              <a:rPr lang="en-US" sz="1800"/>
              <a:t>But we counted 8 occurrences of the bigram </a:t>
            </a:r>
            <a:r>
              <a:rPr lang="en-US" sz="1800" i="1"/>
              <a:t>new companies</a:t>
            </a:r>
          </a:p>
          <a:p>
            <a:pPr eaLnBrk="1" hangingPunct="1"/>
            <a:r>
              <a:rPr lang="en-US" sz="1800"/>
              <a:t>So the </a:t>
            </a:r>
            <a:r>
              <a:rPr lang="en-US" sz="1800" b="1"/>
              <a:t>observed</a:t>
            </a:r>
            <a:r>
              <a:rPr lang="en-US" sz="1800"/>
              <a:t> mean is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By applying the t-test, we have: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With a confidence level </a:t>
            </a:r>
            <a:r>
              <a:rPr lang="en-US" sz="1800">
                <a:latin typeface="Math A" pitchFamily="18" charset="2"/>
              </a:rPr>
              <a:t>a</a:t>
            </a:r>
            <a:r>
              <a:rPr lang="en-US" sz="1800"/>
              <a:t>=0.005, critical value is 2.576 (t should be at least 2.576)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Since t=1 &lt; 2.576</a:t>
            </a:r>
          </a:p>
          <a:p>
            <a:pPr marL="742950" lvl="1" indent="-285750" eaLnBrk="1" hangingPunct="1"/>
            <a:r>
              <a:rPr lang="en-US" sz="1600"/>
              <a:t>we cannot reject the H</a:t>
            </a:r>
            <a:r>
              <a:rPr lang="en-US" sz="1600" baseline="-25000"/>
              <a:t>o</a:t>
            </a:r>
            <a:r>
              <a:rPr lang="en-US" sz="1600"/>
              <a:t> </a:t>
            </a:r>
          </a:p>
          <a:p>
            <a:pPr marL="742950" lvl="1" indent="-285750" eaLnBrk="1" hangingPunct="1"/>
            <a:r>
              <a:rPr lang="en-US" sz="1600"/>
              <a:t>so we cannot claim that </a:t>
            </a:r>
            <a:r>
              <a:rPr lang="en-US" sz="1600" i="1"/>
              <a:t>new </a:t>
            </a:r>
            <a:r>
              <a:rPr lang="en-US" sz="1600"/>
              <a:t>and </a:t>
            </a:r>
            <a:r>
              <a:rPr lang="en-US" sz="1600" i="1"/>
              <a:t>companies </a:t>
            </a:r>
            <a:r>
              <a:rPr lang="en-US" sz="1600"/>
              <a:t>form a collocation</a:t>
            </a:r>
          </a:p>
        </p:txBody>
      </p:sp>
      <p:graphicFrame>
        <p:nvGraphicFramePr>
          <p:cNvPr id="44036" name="Object 5"/>
          <p:cNvGraphicFramePr>
            <a:graphicFrameLocks noChangeAspect="1"/>
          </p:cNvGraphicFramePr>
          <p:nvPr/>
        </p:nvGraphicFramePr>
        <p:xfrm>
          <a:off x="3781425" y="1557338"/>
          <a:ext cx="2371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3" imgW="1739900" imgH="393700" progId="Equation.3">
                  <p:embed/>
                </p:oleObj>
              </mc:Choice>
              <mc:Fallback>
                <p:oleObj name="Equation" r:id="rId3" imgW="1739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1557338"/>
                        <a:ext cx="23717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/>
          <p:cNvGraphicFramePr>
            <a:graphicFrameLocks noChangeAspect="1"/>
          </p:cNvGraphicFramePr>
          <p:nvPr/>
        </p:nvGraphicFramePr>
        <p:xfrm>
          <a:off x="4500563" y="2205038"/>
          <a:ext cx="32416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5" imgW="2654300" imgH="673100" progId="Equation.3">
                  <p:embed/>
                </p:oleObj>
              </mc:Choice>
              <mc:Fallback>
                <p:oleObj name="Equation" r:id="rId5" imgW="26543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05038"/>
                        <a:ext cx="32416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(Cont.)</a:t>
            </a:r>
          </a:p>
        </p:txBody>
      </p:sp>
      <p:pic>
        <p:nvPicPr>
          <p:cNvPr id="4403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95513" y="3573463"/>
            <a:ext cx="6088062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40" name="Oval 9"/>
          <p:cNvSpPr>
            <a:spLocks noChangeArrowheads="1"/>
          </p:cNvSpPr>
          <p:nvPr/>
        </p:nvSpPr>
        <p:spPr bwMode="auto">
          <a:xfrm>
            <a:off x="5795963" y="4365625"/>
            <a:ext cx="6477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10"/>
          <p:cNvSpPr>
            <a:spLocks noChangeArrowheads="1"/>
          </p:cNvSpPr>
          <p:nvPr/>
        </p:nvSpPr>
        <p:spPr bwMode="auto">
          <a:xfrm>
            <a:off x="5795963" y="3500438"/>
            <a:ext cx="6477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71422CF-CCC4-4360-BE17-604B5DD9AC5D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41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t test: Some results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34377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700">
                <a:ea typeface="굴림" pitchFamily="50" charset="-127"/>
              </a:rPr>
              <a:t>t test applied to 10 bigrams that occur with frequency = 20</a:t>
            </a:r>
          </a:p>
          <a:p>
            <a:pPr eaLnBrk="1" hangingPunct="1">
              <a:lnSpc>
                <a:spcPct val="80000"/>
              </a:lnSpc>
            </a:pPr>
            <a:endParaRPr lang="en-US" altLang="ko-KR" sz="17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5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5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5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5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5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GB" sz="8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GB" sz="17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GB" sz="17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GB" sz="17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1700">
                <a:sym typeface="Symbol" pitchFamily="18" charset="2"/>
              </a:rPr>
              <a:t>Notes: </a:t>
            </a:r>
          </a:p>
          <a:p>
            <a:pPr marL="742950" lvl="1" indent="-285750" eaLnBrk="1" hangingPunct="1"/>
            <a:r>
              <a:rPr lang="en-GB" sz="1700">
                <a:solidFill>
                  <a:srgbClr val="C00000"/>
                </a:solidFill>
                <a:sym typeface="Symbol" pitchFamily="18" charset="2"/>
              </a:rPr>
              <a:t>Frequency-based method could not have seen the difference in these bigrams, because they all have the same frequency</a:t>
            </a:r>
          </a:p>
          <a:p>
            <a:pPr marL="742950" lvl="1" indent="-285750" eaLnBrk="1" hangingPunct="1"/>
            <a:r>
              <a:rPr lang="en-GB" sz="1700">
                <a:sym typeface="Symbol" pitchFamily="18" charset="2"/>
              </a:rPr>
              <a:t>the </a:t>
            </a:r>
            <a:r>
              <a:rPr lang="en-GB" sz="1700" i="1">
                <a:sym typeface="Symbol" pitchFamily="18" charset="2"/>
              </a:rPr>
              <a:t>t</a:t>
            </a:r>
            <a:r>
              <a:rPr lang="en-GB" sz="1700">
                <a:sym typeface="Symbol" pitchFamily="18" charset="2"/>
              </a:rPr>
              <a:t> test takes into account the frequency of a bigram </a:t>
            </a:r>
            <a:r>
              <a:rPr lang="en-GB" sz="1700" u="sng">
                <a:sym typeface="Symbol" pitchFamily="18" charset="2"/>
              </a:rPr>
              <a:t>relative</a:t>
            </a:r>
            <a:r>
              <a:rPr lang="en-GB" sz="1700">
                <a:sym typeface="Symbol" pitchFamily="18" charset="2"/>
              </a:rPr>
              <a:t> to the frequencies of its component words </a:t>
            </a:r>
          </a:p>
          <a:p>
            <a:pPr marL="1143000" lvl="2" indent="-228600" eaLnBrk="1" hangingPunct="1"/>
            <a:r>
              <a:rPr lang="en-GB" sz="1500">
                <a:sym typeface="Symbol" pitchFamily="18" charset="2"/>
              </a:rPr>
              <a:t>If a high proportion of the occurrences of both words occurs in the bigram, then its </a:t>
            </a:r>
            <a:r>
              <a:rPr lang="en-GB" sz="1500" i="1">
                <a:sym typeface="Symbol" pitchFamily="18" charset="2"/>
              </a:rPr>
              <a:t>t</a:t>
            </a:r>
            <a:r>
              <a:rPr lang="en-GB" sz="1500">
                <a:sym typeface="Symbol" pitchFamily="18" charset="2"/>
              </a:rPr>
              <a:t> is high.</a:t>
            </a:r>
          </a:p>
          <a:p>
            <a:pPr marL="742950" lvl="1" indent="-285750" eaLnBrk="1" hangingPunct="1"/>
            <a:r>
              <a:rPr lang="en-US" sz="1700"/>
              <a:t>The </a:t>
            </a:r>
            <a:r>
              <a:rPr lang="en-US" sz="1700" i="1"/>
              <a:t>t</a:t>
            </a:r>
            <a:r>
              <a:rPr lang="en-US" sz="1700"/>
              <a:t> test is mostly used to rank collocations</a:t>
            </a:r>
            <a:endParaRPr lang="en-GB" sz="1700"/>
          </a:p>
          <a:p>
            <a:pPr eaLnBrk="1" hangingPunct="1">
              <a:lnSpc>
                <a:spcPct val="80000"/>
              </a:lnSpc>
            </a:pPr>
            <a:endParaRPr lang="en-US" altLang="ko-KR" sz="1900">
              <a:ea typeface="굴림" pitchFamily="50" charset="-127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268538" y="1773238"/>
          <a:ext cx="5046662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3" imgW="7680600" imgH="2176384" progId="Word.Document.8">
                  <p:embed/>
                </p:oleObj>
              </mc:Choice>
              <mc:Fallback>
                <p:oleObj name="Document" r:id="rId3" imgW="7680600" imgH="21763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5046662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AutoShape 13"/>
          <p:cNvSpPr>
            <a:spLocks/>
          </p:cNvSpPr>
          <p:nvPr/>
        </p:nvSpPr>
        <p:spPr bwMode="auto">
          <a:xfrm>
            <a:off x="2268538" y="1989138"/>
            <a:ext cx="215900" cy="433387"/>
          </a:xfrm>
          <a:prstGeom prst="leftBrace">
            <a:avLst>
              <a:gd name="adj1" fmla="val 16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AutoShape 14"/>
          <p:cNvSpPr>
            <a:spLocks/>
          </p:cNvSpPr>
          <p:nvPr/>
        </p:nvSpPr>
        <p:spPr bwMode="auto">
          <a:xfrm flipH="1">
            <a:off x="6804025" y="2420938"/>
            <a:ext cx="215900" cy="433387"/>
          </a:xfrm>
          <a:prstGeom prst="leftBrace">
            <a:avLst>
              <a:gd name="adj1" fmla="val 16728"/>
              <a:gd name="adj2" fmla="val 4981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AutoShape 15"/>
          <p:cNvSpPr>
            <a:spLocks/>
          </p:cNvSpPr>
          <p:nvPr/>
        </p:nvSpPr>
        <p:spPr bwMode="auto">
          <a:xfrm>
            <a:off x="395288" y="1628775"/>
            <a:ext cx="1582737" cy="1873250"/>
          </a:xfrm>
          <a:prstGeom prst="borderCallout2">
            <a:avLst>
              <a:gd name="adj1" fmla="val 6102"/>
              <a:gd name="adj2" fmla="val 104815"/>
              <a:gd name="adj3" fmla="val 6102"/>
              <a:gd name="adj4" fmla="val 111435"/>
              <a:gd name="adj5" fmla="val 28644"/>
              <a:gd name="adj6" fmla="val 11845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sz="1400" b="0">
                <a:latin typeface="Comic Sans MS" pitchFamily="66" charset="0"/>
                <a:sym typeface="Symbol" pitchFamily="18" charset="2"/>
              </a:rPr>
              <a:t>pass the t-test (t &gt; 2.756) so: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sz="1400" b="0">
                <a:latin typeface="Comic Sans MS" pitchFamily="66" charset="0"/>
              </a:rPr>
              <a:t>we can reject the null hypothesis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sz="1400" b="0">
                <a:latin typeface="Comic Sans MS" pitchFamily="66" charset="0"/>
                <a:sym typeface="Symbol" pitchFamily="18" charset="2"/>
              </a:rPr>
              <a:t>so they form collocation</a:t>
            </a:r>
          </a:p>
          <a:p>
            <a:pPr algn="ctr"/>
            <a:endParaRPr lang="en-US" sz="1400">
              <a:latin typeface="Comic Sans MS" pitchFamily="66" charset="0"/>
            </a:endParaRPr>
          </a:p>
        </p:txBody>
      </p:sp>
      <p:sp>
        <p:nvSpPr>
          <p:cNvPr id="45065" name="AutoShape 17"/>
          <p:cNvSpPr>
            <a:spLocks/>
          </p:cNvSpPr>
          <p:nvPr/>
        </p:nvSpPr>
        <p:spPr bwMode="auto">
          <a:xfrm>
            <a:off x="7404100" y="1557338"/>
            <a:ext cx="1489075" cy="1871662"/>
          </a:xfrm>
          <a:prstGeom prst="borderCallout2">
            <a:avLst>
              <a:gd name="adj1" fmla="val 6106"/>
              <a:gd name="adj2" fmla="val -5116"/>
              <a:gd name="adj3" fmla="val 6106"/>
              <a:gd name="adj4" fmla="val -12685"/>
              <a:gd name="adj5" fmla="val 60306"/>
              <a:gd name="adj6" fmla="val -2057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sz="1400" b="0">
                <a:latin typeface="Comic Sans MS" pitchFamily="66" charset="0"/>
                <a:sym typeface="Symbol" pitchFamily="18" charset="2"/>
              </a:rPr>
              <a:t>fail the t-test (t &lt; 2.756)  so: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sz="1400" b="0">
                <a:latin typeface="Comic Sans MS" pitchFamily="66" charset="0"/>
              </a:rPr>
              <a:t>we cannot reject the null hypothesis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sz="1400" b="0">
                <a:latin typeface="Comic Sans MS" pitchFamily="66" charset="0"/>
                <a:sym typeface="Symbol" pitchFamily="18" charset="2"/>
              </a:rPr>
              <a:t>so they do not form a collocation</a:t>
            </a:r>
            <a:endParaRPr lang="en-US" sz="14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53607BD-CB3A-4945-8CA9-EACA3609B6A9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42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064500" cy="1143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3800"/>
              <a:t>Hypothesis testing of differences</a:t>
            </a:r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4862512"/>
          </a:xfrm>
        </p:spPr>
        <p:txBody>
          <a:bodyPr/>
          <a:lstStyle/>
          <a:p>
            <a:pPr eaLnBrk="1" hangingPunct="1"/>
            <a:r>
              <a:rPr lang="en-US" altLang="ko-KR" sz="2200">
                <a:ea typeface="굴림" pitchFamily="50" charset="-127"/>
              </a:rPr>
              <a:t>Used to see if 2 words (near-synonyms) are used in the same context or not</a:t>
            </a:r>
          </a:p>
          <a:p>
            <a:pPr marL="742950" lvl="1" indent="-285750" eaLnBrk="1" hangingPunct="1"/>
            <a:r>
              <a:rPr lang="en-US" altLang="ko-KR" sz="2000" i="1">
                <a:ea typeface="굴림" pitchFamily="50" charset="-127"/>
              </a:rPr>
              <a:t>“strong” v</a:t>
            </a:r>
            <a:r>
              <a:rPr lang="en-US" altLang="ko-KR" sz="2000">
                <a:ea typeface="굴림" pitchFamily="50" charset="-127"/>
              </a:rPr>
              <a:t>s </a:t>
            </a:r>
            <a:r>
              <a:rPr lang="en-US" altLang="ko-KR" sz="2000" i="1">
                <a:ea typeface="굴림" pitchFamily="50" charset="-127"/>
              </a:rPr>
              <a:t>“powerful”</a:t>
            </a:r>
            <a:endParaRPr lang="en-US" altLang="ko-KR" sz="2000">
              <a:ea typeface="굴림" pitchFamily="50" charset="-127"/>
            </a:endParaRPr>
          </a:p>
          <a:p>
            <a:pPr eaLnBrk="1" hangingPunct="1"/>
            <a:r>
              <a:rPr lang="en-US" sz="2200"/>
              <a:t>can be useful in lexicography</a:t>
            </a:r>
          </a:p>
          <a:p>
            <a:pPr eaLnBrk="1" hangingPunct="1"/>
            <a:r>
              <a:rPr lang="en-US" sz="2200"/>
              <a:t>we want to test:</a:t>
            </a:r>
          </a:p>
          <a:p>
            <a:pPr marL="742950" lvl="1" indent="-285750" eaLnBrk="1" hangingPunct="1"/>
            <a:r>
              <a:rPr lang="en-US" sz="2000"/>
              <a:t>if there is a difference in 2 populations </a:t>
            </a:r>
          </a:p>
          <a:p>
            <a:pPr marL="1143000" lvl="2" indent="-228600" eaLnBrk="1" hangingPunct="1"/>
            <a:r>
              <a:rPr lang="en-US" sz="1800"/>
              <a:t>Ex: height of woman / height of man</a:t>
            </a:r>
          </a:p>
          <a:p>
            <a:pPr marL="742950" lvl="1" indent="-285750" eaLnBrk="1" hangingPunct="1"/>
            <a:r>
              <a:rPr lang="en-US" sz="2000"/>
              <a:t>the null hypothesis is that there is no difference</a:t>
            </a:r>
          </a:p>
          <a:p>
            <a:pPr marL="742950" lvl="1" indent="-285750" eaLnBrk="1" hangingPunct="1"/>
            <a:r>
              <a:rPr lang="en-US" sz="2000"/>
              <a:t>i.e. the average difference is 0 (</a:t>
            </a:r>
            <a:r>
              <a:rPr lang="en-US" sz="2000">
                <a:sym typeface="Symbol" pitchFamily="18" charset="2"/>
              </a:rPr>
              <a:t> =0)</a:t>
            </a:r>
          </a:p>
          <a:p>
            <a:pPr eaLnBrk="1" hangingPunct="1"/>
            <a:endParaRPr lang="en-US" sz="2200">
              <a:sym typeface="Symbol" pitchFamily="18" charset="2"/>
            </a:endParaRPr>
          </a:p>
          <a:p>
            <a:pPr eaLnBrk="1" hangingPunct="1"/>
            <a:endParaRPr lang="en-US" sz="2600">
              <a:sym typeface="Symbol" pitchFamily="18" charset="2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/>
        </p:nvGraphicFramePr>
        <p:xfrm>
          <a:off x="1547813" y="4724400"/>
          <a:ext cx="19113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3" imgW="889000" imgH="685800" progId="Equation.3">
                  <p:embed/>
                </p:oleObj>
              </mc:Choice>
              <mc:Fallback>
                <p:oleObj name="Equation" r:id="rId3" imgW="8890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24400"/>
                        <a:ext cx="191135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995738" y="4652963"/>
            <a:ext cx="4826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 i="1">
                <a:latin typeface="Comic Sans MS" pitchFamily="66" charset="0"/>
              </a:rPr>
              <a:t>    </a:t>
            </a:r>
            <a:r>
              <a:rPr lang="en-US" sz="1600" b="0">
                <a:latin typeface="Comic Sans MS" pitchFamily="66" charset="0"/>
              </a:rPr>
              <a:t>is the sample mean of population 1</a:t>
            </a:r>
          </a:p>
          <a:p>
            <a:r>
              <a:rPr lang="en-US" sz="1600" b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sz="1600" b="0">
                <a:latin typeface="Comic Sans MS" pitchFamily="66" charset="0"/>
              </a:rPr>
              <a:t>is the sample mean of population 2 </a:t>
            </a:r>
          </a:p>
          <a:p>
            <a:r>
              <a:rPr lang="en-US" sz="1600" b="0">
                <a:latin typeface="Comic Sans MS" pitchFamily="66" charset="0"/>
              </a:rPr>
              <a:t>s</a:t>
            </a:r>
            <a:r>
              <a:rPr lang="en-US" sz="1600" b="0" baseline="-25000">
                <a:latin typeface="Comic Sans MS" pitchFamily="66" charset="0"/>
              </a:rPr>
              <a:t>1</a:t>
            </a:r>
            <a:r>
              <a:rPr lang="en-US" sz="1600" b="0" baseline="30000">
                <a:latin typeface="Comic Sans MS" pitchFamily="66" charset="0"/>
              </a:rPr>
              <a:t>2</a:t>
            </a:r>
            <a:r>
              <a:rPr lang="en-US" sz="1600" b="0">
                <a:latin typeface="Comic Sans MS" pitchFamily="66" charset="0"/>
              </a:rPr>
              <a:t> is the sample variance of population 1</a:t>
            </a:r>
          </a:p>
          <a:p>
            <a:r>
              <a:rPr lang="en-US" sz="1600" b="0"/>
              <a:t>s</a:t>
            </a:r>
            <a:r>
              <a:rPr lang="en-US" sz="1600" b="0" baseline="-25000">
                <a:latin typeface="Comic Sans MS" pitchFamily="66" charset="0"/>
              </a:rPr>
              <a:t>2</a:t>
            </a:r>
            <a:r>
              <a:rPr lang="en-US" sz="1600" b="0" baseline="30000">
                <a:latin typeface="Comic Sans MS" pitchFamily="66" charset="0"/>
              </a:rPr>
              <a:t>2</a:t>
            </a:r>
            <a:r>
              <a:rPr lang="en-US" sz="1600" b="0">
                <a:latin typeface="Comic Sans MS" pitchFamily="66" charset="0"/>
              </a:rPr>
              <a:t> is the sample variance of population 2</a:t>
            </a:r>
          </a:p>
          <a:p>
            <a:r>
              <a:rPr lang="en-US" sz="1600" b="0"/>
              <a:t>n</a:t>
            </a:r>
            <a:r>
              <a:rPr lang="en-US" sz="1600" b="0" baseline="-25000">
                <a:latin typeface="Comic Sans MS" pitchFamily="66" charset="0"/>
              </a:rPr>
              <a:t>1</a:t>
            </a:r>
            <a:r>
              <a:rPr lang="en-US" sz="1600" b="0">
                <a:latin typeface="Comic Sans MS" pitchFamily="66" charset="0"/>
              </a:rPr>
              <a:t> is the sample size of population 1</a:t>
            </a:r>
          </a:p>
          <a:p>
            <a:r>
              <a:rPr lang="en-US" sz="1600" b="0"/>
              <a:t>n</a:t>
            </a:r>
            <a:r>
              <a:rPr lang="en-US" sz="1600" b="0" baseline="-25000">
                <a:latin typeface="Comic Sans MS" pitchFamily="66" charset="0"/>
              </a:rPr>
              <a:t>2</a:t>
            </a:r>
            <a:r>
              <a:rPr lang="en-US" sz="1600" b="0">
                <a:latin typeface="Comic Sans MS" pitchFamily="66" charset="0"/>
              </a:rPr>
              <a:t> is the sample size of population 2</a:t>
            </a:r>
          </a:p>
          <a:p>
            <a:endParaRPr lang="en-US" sz="1600" b="0">
              <a:latin typeface="Comic Sans MS" pitchFamily="66" charset="0"/>
            </a:endParaRPr>
          </a:p>
        </p:txBody>
      </p:sp>
      <p:graphicFrame>
        <p:nvGraphicFramePr>
          <p:cNvPr id="46087" name="Object 6"/>
          <p:cNvGraphicFramePr>
            <a:graphicFrameLocks noChangeAspect="1"/>
          </p:cNvGraphicFramePr>
          <p:nvPr/>
        </p:nvGraphicFramePr>
        <p:xfrm>
          <a:off x="4067175" y="4652963"/>
          <a:ext cx="2444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5" imgW="164885" imgH="215619" progId="Equation.3">
                  <p:embed/>
                </p:oleObj>
              </mc:Choice>
              <mc:Fallback>
                <p:oleObj name="Equation" r:id="rId5" imgW="164885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52963"/>
                        <a:ext cx="24447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7"/>
          <p:cNvGraphicFramePr>
            <a:graphicFrameLocks noChangeAspect="1"/>
          </p:cNvGraphicFramePr>
          <p:nvPr/>
        </p:nvGraphicFramePr>
        <p:xfrm>
          <a:off x="4067175" y="4941888"/>
          <a:ext cx="2635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7" imgW="177569" imgH="215619" progId="Equation.3">
                  <p:embed/>
                </p:oleObj>
              </mc:Choice>
              <mc:Fallback>
                <p:oleObj name="Equation" r:id="rId7" imgW="177569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941888"/>
                        <a:ext cx="2635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Hypothesis testing of differences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 values are calculated assuming a Bernoulli distribution: </a:t>
            </a:r>
            <a:r>
              <a:rPr lang="en-US" altLang="zh-TW" i="1">
                <a:ea typeface="新細明體" pitchFamily="18" charset="-120"/>
              </a:rPr>
              <a:t>w</a:t>
            </a:r>
            <a:r>
              <a:rPr lang="en-US" altLang="zh-TW">
                <a:ea typeface="新細明體" pitchFamily="18" charset="-120"/>
              </a:rPr>
              <a:t> is the collocate of interest, </a:t>
            </a:r>
            <a:r>
              <a:rPr lang="en-US" altLang="zh-TW" i="1">
                <a:ea typeface="新細明體" pitchFamily="18" charset="-120"/>
              </a:rPr>
              <a:t>v</a:t>
            </a:r>
            <a:r>
              <a:rPr lang="en-US" altLang="zh-TW" sz="3600" i="1" baseline="-25000">
                <a:ea typeface="新細明體" pitchFamily="18" charset="-120"/>
              </a:rPr>
              <a:t>1</a:t>
            </a:r>
            <a:r>
              <a:rPr lang="en-US" altLang="zh-TW">
                <a:ea typeface="新細明體" pitchFamily="18" charset="-120"/>
              </a:rPr>
              <a:t> and </a:t>
            </a:r>
            <a:r>
              <a:rPr lang="en-US" altLang="zh-TW" i="1">
                <a:ea typeface="新細明體" pitchFamily="18" charset="-120"/>
              </a:rPr>
              <a:t>v</a:t>
            </a:r>
            <a:r>
              <a:rPr lang="en-US" altLang="zh-TW" sz="3600" i="1" baseline="-25000">
                <a:ea typeface="新細明體" pitchFamily="18" charset="-120"/>
              </a:rPr>
              <a:t>2</a:t>
            </a:r>
            <a:r>
              <a:rPr lang="en-US" altLang="zh-TW">
                <a:ea typeface="新細明體" pitchFamily="18" charset="-120"/>
              </a:rPr>
              <a:t> are the words to compare, and assume that </a:t>
            </a:r>
            <a:r>
              <a:rPr lang="en-US" altLang="zh-TW" i="1">
                <a:ea typeface="新細明體" pitchFamily="18" charset="-120"/>
              </a:rPr>
              <a:t>s</a:t>
            </a:r>
            <a:r>
              <a:rPr lang="en-US" altLang="zh-TW" sz="3600" i="1" baseline="30000">
                <a:ea typeface="新細明體" pitchFamily="18" charset="-120"/>
              </a:rPr>
              <a:t>2</a:t>
            </a:r>
            <a:r>
              <a:rPr lang="en-US" altLang="zh-TW" sz="3600" baseline="30000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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i="1"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.</a:t>
            </a: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499C323-271D-46F3-A4EA-3EEC99A8B041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43</a:t>
            </a:fld>
            <a:endParaRPr lang="en-US" altLang="en-US" b="0">
              <a:latin typeface="Garamond" pitchFamily="18" charset="0"/>
            </a:endParaRP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1803400" y="3509963"/>
          <a:ext cx="5745163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1422400" imgH="711200" progId="Equation.3">
                  <p:embed/>
                </p:oleObj>
              </mc:Choice>
              <mc:Fallback>
                <p:oleObj name="Equation" r:id="rId3" imgW="1422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509963"/>
                        <a:ext cx="5745163" cy="2506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3DB45F6-D9A0-4B87-83CE-7AEEC3DE22A3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44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Difference test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600">
                <a:ea typeface="굴림" pitchFamily="50" charset="-127"/>
              </a:rPr>
              <a:t>Is there a difference in how we use “</a:t>
            </a:r>
            <a:r>
              <a:rPr lang="en-US" altLang="ko-KR" sz="2600" i="1">
                <a:ea typeface="굴림" pitchFamily="50" charset="-127"/>
              </a:rPr>
              <a:t>powerful”</a:t>
            </a:r>
            <a:r>
              <a:rPr lang="en-US" altLang="ko-KR" sz="2600">
                <a:ea typeface="굴림" pitchFamily="50" charset="-127"/>
              </a:rPr>
              <a:t>  and how we use “</a:t>
            </a:r>
            <a:r>
              <a:rPr lang="en-US" altLang="ko-KR" sz="2600" i="1">
                <a:ea typeface="굴림" pitchFamily="50" charset="-127"/>
              </a:rPr>
              <a:t>strong</a:t>
            </a:r>
            <a:r>
              <a:rPr lang="en-US" altLang="ko-KR" sz="2600">
                <a:ea typeface="굴림" pitchFamily="50" charset="-127"/>
              </a:rPr>
              <a:t>”?</a:t>
            </a:r>
          </a:p>
          <a:p>
            <a:pPr eaLnBrk="1" hangingPunct="1"/>
            <a:endParaRPr lang="en-US" altLang="ko-KR" sz="2600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  <a:p>
            <a:pPr eaLnBrk="1" hangingPunct="1"/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74725" y="2679700"/>
          <a:ext cx="5411788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3" imgW="7108356" imgH="3536850" progId="Word.Document.8">
                  <p:embed/>
                </p:oleObj>
              </mc:Choice>
              <mc:Fallback>
                <p:oleObj name="Document" r:id="rId3" imgW="7108356" imgH="35368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679700"/>
                        <a:ext cx="5411788" cy="269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F332F58-EDEA-49D9-884C-D6DC8319D3DF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45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85225" cy="1139825"/>
          </a:xfrm>
        </p:spPr>
        <p:txBody>
          <a:bodyPr/>
          <a:lstStyle/>
          <a:p>
            <a:pPr eaLnBrk="1" hangingPunct="1"/>
            <a:r>
              <a:rPr lang="en-US" sz="4000"/>
              <a:t>Approaches to finding collocations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/>
              <a:t>Frequency</a:t>
            </a:r>
          </a:p>
          <a:p>
            <a:pPr marL="571500" indent="-571500" eaLnBrk="1" hangingPunct="1"/>
            <a:r>
              <a:rPr lang="en-US"/>
              <a:t>Mean and Variance</a:t>
            </a:r>
          </a:p>
          <a:p>
            <a:pPr marL="571500" indent="-571500" eaLnBrk="1" hangingPunct="1"/>
            <a:r>
              <a:rPr lang="en-US">
                <a:solidFill>
                  <a:schemeClr val="hlink"/>
                </a:solidFill>
              </a:rPr>
              <a:t>Hypothesis Testing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/>
              <a:t>t-test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>
                <a:solidFill>
                  <a:schemeClr val="hlink"/>
                </a:solidFill>
              </a:rPr>
              <a:t>--&gt;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</a:t>
            </a:r>
            <a:r>
              <a:rPr lang="en-US" sz="2400" baseline="30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hlink"/>
                </a:solidFill>
              </a:rPr>
              <a:t>-test</a:t>
            </a:r>
          </a:p>
          <a:p>
            <a:pPr marL="571500" indent="-571500" eaLnBrk="1" hangingPunct="1"/>
            <a:r>
              <a:rPr lang="en-US"/>
              <a:t>Mutual Information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4F25259-A348-4A13-8A68-2A02F21964C6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46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Hypothesis testing: the </a:t>
            </a:r>
            <a:r>
              <a:rPr lang="en-US" sz="3500">
                <a:sym typeface="Symbol" pitchFamily="18" charset="2"/>
              </a:rPr>
              <a:t></a:t>
            </a:r>
            <a:r>
              <a:rPr lang="en-US" sz="3500" baseline="30000">
                <a:sym typeface="Symbol" pitchFamily="18" charset="2"/>
              </a:rPr>
              <a:t>2</a:t>
            </a:r>
            <a:r>
              <a:rPr lang="en-US" sz="3400"/>
              <a:t>-test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72400" cy="4473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problem with the t test is that it assumes that probabilities are approximately normally distributed…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800"/>
              <a:t>-test does not make this assumption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essence of the </a:t>
            </a: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-</a:t>
            </a:r>
            <a:r>
              <a:rPr lang="en-US" sz="2800"/>
              <a:t>test is the same as the t-test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400"/>
              <a:t>Compare observed frequencies and expected frequencies for independence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400"/>
              <a:t>if the difference is large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400"/>
              <a:t>then we can reject the null hypothesis of independence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B355392-8098-4FC2-8390-B04FA7C6F37F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47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900">
                <a:sym typeface="Symbol" pitchFamily="18" charset="2"/>
              </a:rPr>
              <a:t></a:t>
            </a:r>
            <a:r>
              <a:rPr lang="en-US" sz="3900" baseline="30000">
                <a:sym typeface="Symbol" pitchFamily="18" charset="2"/>
              </a:rPr>
              <a:t>2</a:t>
            </a:r>
            <a:r>
              <a:rPr lang="en-US" altLang="ko-KR">
                <a:ea typeface="굴림" pitchFamily="50" charset="-127"/>
              </a:rPr>
              <a:t>-test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35975" cy="4402137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itchFamily="50" charset="-127"/>
              </a:rPr>
              <a:t>In its simplest form, it is applied to a 2x2 table of observed frequencies</a:t>
            </a:r>
          </a:p>
          <a:p>
            <a:pPr eaLnBrk="1" hangingPunct="1"/>
            <a:r>
              <a:rPr lang="en-US" sz="2800">
                <a:sym typeface="Symbol" pitchFamily="18" charset="2"/>
              </a:rPr>
              <a:t>The 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 statistic:</a:t>
            </a:r>
          </a:p>
          <a:p>
            <a:pPr marL="742950" lvl="1" indent="-285750" eaLnBrk="1" hangingPunct="1"/>
            <a:r>
              <a:rPr lang="en-US" sz="2400">
                <a:sym typeface="Symbol" pitchFamily="18" charset="2"/>
              </a:rPr>
              <a:t>sums the differences between observed frequencies (in the table)</a:t>
            </a:r>
          </a:p>
          <a:p>
            <a:pPr marL="742950" lvl="1" indent="-285750" eaLnBrk="1" hangingPunct="1"/>
            <a:r>
              <a:rPr lang="en-US" sz="2400">
                <a:sym typeface="Symbol" pitchFamily="18" charset="2"/>
              </a:rPr>
              <a:t>and expected values for independence</a:t>
            </a:r>
          </a:p>
          <a:p>
            <a:pPr marL="742950" lvl="1" indent="-285750" eaLnBrk="1" hangingPunct="1"/>
            <a:r>
              <a:rPr lang="en-US" sz="2400">
                <a:sym typeface="Symbol" pitchFamily="18" charset="2"/>
              </a:rPr>
              <a:t>scaled by the magnitude of the expected values:</a:t>
            </a:r>
          </a:p>
          <a:p>
            <a:pPr eaLnBrk="1" hangingPunct="1"/>
            <a:endParaRPr lang="en-US" altLang="ko-KR" sz="2000">
              <a:ea typeface="굴림" pitchFamily="50" charset="-127"/>
            </a:endParaRPr>
          </a:p>
          <a:p>
            <a:pPr eaLnBrk="1" hangingPunct="1"/>
            <a:endParaRPr lang="en-US" altLang="ko-KR" sz="2200">
              <a:ea typeface="굴림" pitchFamily="50" charset="-127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331913" y="4868863"/>
          <a:ext cx="30067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3" imgW="1562100" imgH="508000" progId="Equation.3">
                  <p:embed/>
                </p:oleObj>
              </mc:Choice>
              <mc:Fallback>
                <p:oleObj name="Equation" r:id="rId3" imgW="15621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3006725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219700" y="4724400"/>
          <a:ext cx="28082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5" imgW="2527300" imgH="990600" progId="Equation.3">
                  <p:embed/>
                </p:oleObj>
              </mc:Choice>
              <mc:Fallback>
                <p:oleObj name="Equation" r:id="rId5" imgW="2527300" imgH="990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724400"/>
                        <a:ext cx="28082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FC5BAF9-5A0F-4102-A0F3-9C387A576C8C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48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900">
                <a:sym typeface="Symbol" pitchFamily="18" charset="2"/>
              </a:rPr>
              <a:t></a:t>
            </a:r>
            <a:r>
              <a:rPr lang="en-US" sz="3900" baseline="30000">
                <a:sym typeface="Symbol" pitchFamily="18" charset="2"/>
              </a:rPr>
              <a:t>2</a:t>
            </a:r>
            <a:r>
              <a:rPr lang="en-US" altLang="ko-KR">
                <a:ea typeface="굴림" pitchFamily="50" charset="-127"/>
              </a:rPr>
              <a:t>-test- Example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35975" cy="41148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itchFamily="50" charset="-127"/>
              </a:rPr>
              <a:t>Observed frequencies </a:t>
            </a:r>
            <a:r>
              <a:rPr lang="en-US" sz="2100" i="1">
                <a:sym typeface="Symbol" pitchFamily="18" charset="2"/>
              </a:rPr>
              <a:t>Obs</a:t>
            </a:r>
            <a:r>
              <a:rPr lang="en-US" sz="2100" i="1" baseline="-25000">
                <a:sym typeface="Symbol" pitchFamily="18" charset="2"/>
              </a:rPr>
              <a:t>ij</a:t>
            </a:r>
            <a:r>
              <a:rPr lang="en-US" sz="2100" i="1">
                <a:sym typeface="Symbol" pitchFamily="18" charset="2"/>
              </a:rPr>
              <a:t> </a:t>
            </a:r>
          </a:p>
          <a:p>
            <a:pPr eaLnBrk="1" hangingPunct="1"/>
            <a:endParaRPr lang="en-US" altLang="ko-KR" sz="2000">
              <a:ea typeface="굴림" pitchFamily="50" charset="-127"/>
            </a:endParaRPr>
          </a:p>
          <a:p>
            <a:pPr eaLnBrk="1" hangingPunct="1"/>
            <a:endParaRPr lang="en-US" altLang="ko-KR" sz="2000">
              <a:ea typeface="굴림" pitchFamily="50" charset="-127"/>
            </a:endParaRPr>
          </a:p>
          <a:p>
            <a:pPr eaLnBrk="1" hangingPunct="1"/>
            <a:endParaRPr lang="en-US" altLang="ko-KR" sz="2000">
              <a:ea typeface="굴림" pitchFamily="50" charset="-127"/>
            </a:endParaRPr>
          </a:p>
          <a:p>
            <a:pPr eaLnBrk="1" hangingPunct="1"/>
            <a:endParaRPr lang="en-US" altLang="ko-KR" sz="2000">
              <a:ea typeface="굴림" pitchFamily="50" charset="-127"/>
            </a:endParaRPr>
          </a:p>
          <a:p>
            <a:pPr eaLnBrk="1" hangingPunct="1"/>
            <a:endParaRPr lang="en-US" altLang="ko-KR" sz="2000">
              <a:ea typeface="굴림" pitchFamily="50" charset="-127"/>
            </a:endParaRPr>
          </a:p>
          <a:p>
            <a:pPr eaLnBrk="1" hangingPunct="1"/>
            <a:endParaRPr lang="en-US" altLang="ko-KR" sz="1600">
              <a:ea typeface="굴림" pitchFamily="50" charset="-127"/>
            </a:endParaRPr>
          </a:p>
          <a:p>
            <a:pPr eaLnBrk="1" hangingPunct="1"/>
            <a:endParaRPr lang="en-US" altLang="ko-KR" sz="2200">
              <a:ea typeface="굴림" pitchFamily="50" charset="-127"/>
            </a:endParaRPr>
          </a:p>
        </p:txBody>
      </p:sp>
      <p:graphicFrame>
        <p:nvGraphicFramePr>
          <p:cNvPr id="52229" name="Object 6"/>
          <p:cNvGraphicFramePr>
            <a:graphicFrameLocks noChangeAspect="1"/>
          </p:cNvGraphicFramePr>
          <p:nvPr/>
        </p:nvGraphicFramePr>
        <p:xfrm>
          <a:off x="396875" y="2271713"/>
          <a:ext cx="8110538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Document" r:id="rId3" imgW="11678014" imgH="3657780" progId="Word.Document.8">
                  <p:embed/>
                </p:oleObj>
              </mc:Choice>
              <mc:Fallback>
                <p:oleObj name="Document" r:id="rId3" imgW="11678014" imgH="365778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271713"/>
                        <a:ext cx="8110538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7A6828B-6001-472C-BCBE-4FAD5AC1F077}" type="slidenum">
              <a:rPr lang="zh-TW" altLang="en-US" sz="1400" b="0" smtClean="0">
                <a:latin typeface="Times New Roman" pitchFamily="18" charset="0"/>
                <a:ea typeface="新細明體" pitchFamily="18" charset="-120"/>
              </a:rPr>
              <a:pPr eaLnBrk="1" hangingPunct="1">
                <a:defRPr/>
              </a:pPr>
              <a:t>49</a:t>
            </a:fld>
            <a:endParaRPr lang="en-US" altLang="zh-TW" sz="1400" b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Pearson’s Chi-Square Test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The expected frequencies are computed from the marginal probabilities: </a:t>
            </a:r>
          </a:p>
          <a:p>
            <a:pPr lvl="1"/>
            <a:r>
              <a:rPr lang="en-US" altLang="zh-TW" i="1">
                <a:ea typeface="新細明體" pitchFamily="18" charset="-120"/>
              </a:rPr>
              <a:t>E</a:t>
            </a:r>
            <a:r>
              <a:rPr lang="en-US" altLang="zh-TW" sz="2500" baseline="-25000">
                <a:ea typeface="新細明體" pitchFamily="18" charset="-120"/>
              </a:rPr>
              <a:t>11</a:t>
            </a:r>
            <a:r>
              <a:rPr lang="en-US" altLang="zh-TW">
                <a:ea typeface="新細明體" pitchFamily="18" charset="-120"/>
              </a:rPr>
              <a:t>= (O</a:t>
            </a:r>
            <a:r>
              <a:rPr lang="en-US" altLang="zh-TW" sz="2500" baseline="-25000">
                <a:ea typeface="新細明體" pitchFamily="18" charset="-120"/>
              </a:rPr>
              <a:t>11</a:t>
            </a:r>
            <a:r>
              <a:rPr lang="en-US" altLang="zh-TW">
                <a:ea typeface="新細明體" pitchFamily="18" charset="-120"/>
              </a:rPr>
              <a:t> + O</a:t>
            </a:r>
            <a:r>
              <a:rPr lang="en-US" altLang="zh-TW" sz="2500" baseline="-25000">
                <a:ea typeface="新細明體" pitchFamily="18" charset="-120"/>
              </a:rPr>
              <a:t>12</a:t>
            </a:r>
            <a:r>
              <a:rPr lang="en-US" altLang="zh-TW">
                <a:ea typeface="新細明體" pitchFamily="18" charset="-120"/>
              </a:rPr>
              <a:t>)/N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</a:t>
            </a:r>
            <a:r>
              <a:rPr lang="en-US" altLang="zh-TW">
                <a:ea typeface="新細明體" pitchFamily="18" charset="-120"/>
              </a:rPr>
              <a:t> (O</a:t>
            </a:r>
            <a:r>
              <a:rPr lang="en-US" altLang="zh-TW" sz="2500" baseline="-25000">
                <a:ea typeface="新細明體" pitchFamily="18" charset="-120"/>
              </a:rPr>
              <a:t>11</a:t>
            </a:r>
            <a:r>
              <a:rPr lang="en-US" altLang="zh-TW">
                <a:ea typeface="新細明體" pitchFamily="18" charset="-120"/>
              </a:rPr>
              <a:t> + O</a:t>
            </a:r>
            <a:r>
              <a:rPr lang="en-US" altLang="zh-TW" sz="2500" baseline="-25000">
                <a:ea typeface="新細明體" pitchFamily="18" charset="-120"/>
              </a:rPr>
              <a:t>21</a:t>
            </a:r>
            <a:r>
              <a:rPr lang="en-US" altLang="zh-TW">
                <a:ea typeface="新細明體" pitchFamily="18" charset="-120"/>
              </a:rPr>
              <a:t>)/N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</a:t>
            </a:r>
            <a:r>
              <a:rPr lang="en-US" altLang="zh-TW">
                <a:ea typeface="新細明體" pitchFamily="18" charset="-120"/>
              </a:rPr>
              <a:t> 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where N is the number of bigrams</a:t>
            </a:r>
          </a:p>
          <a:p>
            <a:pPr lvl="1"/>
            <a:endParaRPr lang="en-US" altLang="zh-TW">
              <a:ea typeface="新細明體" pitchFamily="18" charset="-120"/>
            </a:endParaRPr>
          </a:p>
          <a:p>
            <a:pPr lvl="1"/>
            <a:endParaRPr lang="en-US" altLang="zh-TW">
              <a:ea typeface="新細明體" pitchFamily="18" charset="-120"/>
            </a:endParaRPr>
          </a:p>
          <a:p>
            <a:pPr lvl="1"/>
            <a:endParaRPr lang="en-US" altLang="zh-TW">
              <a:ea typeface="新細明體" pitchFamily="18" charset="-120"/>
            </a:endParaRPr>
          </a:p>
          <a:p>
            <a:endParaRPr lang="en-US" altLang="zh-TW" sz="1800">
              <a:ea typeface="新細明體" pitchFamily="18" charset="-120"/>
            </a:endParaRPr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684213" y="4776788"/>
          <a:ext cx="81867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方程式" r:id="rId3" imgW="3594100" imgH="444500" progId="Equation.3">
                  <p:embed/>
                </p:oleObj>
              </mc:Choice>
              <mc:Fallback>
                <p:oleObj name="方程式" r:id="rId3" imgW="3594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76788"/>
                        <a:ext cx="8186737" cy="8842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5"/>
          <p:cNvSpPr>
            <a:spLocks/>
          </p:cNvSpPr>
          <p:nvPr/>
        </p:nvSpPr>
        <p:spPr bwMode="auto">
          <a:xfrm>
            <a:off x="6407150" y="1412875"/>
            <a:ext cx="2557463" cy="647700"/>
          </a:xfrm>
          <a:prstGeom prst="borderCallout1">
            <a:avLst>
              <a:gd name="adj1" fmla="val 17648"/>
              <a:gd name="adj2" fmla="val -2981"/>
              <a:gd name="adj3" fmla="val 248773"/>
              <a:gd name="adj4" fmla="val -9298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zh-TW" altLang="en-US">
              <a:ea typeface="新細明體" pitchFamily="18" charset="-12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335713" y="1484313"/>
            <a:ext cx="2808287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600" b="0" i="1"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(w</a:t>
            </a:r>
            <a:r>
              <a:rPr lang="en-US" altLang="zh-TW" sz="1600" b="0" baseline="-2500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w</a:t>
            </a:r>
            <a:r>
              <a:rPr lang="en-US" altLang="zh-TW" sz="1600" b="0" baseline="-2500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) = </a:t>
            </a:r>
            <a:r>
              <a:rPr lang="en-US" altLang="zh-TW" sz="1600" b="0" i="1"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(w</a:t>
            </a:r>
            <a:r>
              <a:rPr lang="en-US" altLang="zh-TW" sz="1600" b="0" baseline="-2500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)p(w</a:t>
            </a:r>
            <a:r>
              <a:rPr lang="en-US" altLang="zh-TW" sz="1600" b="0" baseline="-2500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) = </a:t>
            </a:r>
            <a:r>
              <a:rPr lang="en-US" altLang="zh-TW" sz="1600" b="0" i="1"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1600" b="0" baseline="-25000">
                <a:latin typeface="Times New Roman" pitchFamily="18" charset="0"/>
                <a:ea typeface="新細明體" pitchFamily="18" charset="-120"/>
              </a:rPr>
              <a:t>11</a:t>
            </a:r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/N</a:t>
            </a:r>
          </a:p>
          <a:p>
            <a:r>
              <a:rPr lang="en-US" altLang="zh-TW" sz="1600" b="0">
                <a:latin typeface="Times New Roman" pitchFamily="18" charset="0"/>
                <a:ea typeface="新細明體" pitchFamily="18" charset="-120"/>
              </a:rPr>
              <a:t>=&gt; </a:t>
            </a:r>
            <a:r>
              <a:rPr lang="en-US" altLang="zh-TW" sz="1600" i="1"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1600" baseline="-25000">
                <a:latin typeface="Times New Roman" pitchFamily="18" charset="0"/>
                <a:ea typeface="新細明體" pitchFamily="18" charset="-120"/>
              </a:rPr>
              <a:t>11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= </a:t>
            </a:r>
            <a:r>
              <a:rPr lang="en-US" altLang="zh-TW" sz="1600" i="1"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(w</a:t>
            </a:r>
            <a:r>
              <a:rPr lang="en-US" altLang="zh-TW" sz="1600" baseline="-2500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sz="1600" i="1"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(w</a:t>
            </a:r>
            <a:r>
              <a:rPr lang="en-US" altLang="zh-TW" sz="1600" baseline="-2500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1600">
                <a:latin typeface="Times New Roman" pitchFamily="18" charset="0"/>
                <a:ea typeface="新細明體" pitchFamily="18" charset="-120"/>
              </a:rPr>
              <a:t>)N</a:t>
            </a:r>
          </a:p>
        </p:txBody>
      </p:sp>
      <p:graphicFrame>
        <p:nvGraphicFramePr>
          <p:cNvPr id="519221" name="Group 53"/>
          <p:cNvGraphicFramePr>
            <a:graphicFrameLocks noGrp="1"/>
          </p:cNvGraphicFramePr>
          <p:nvPr/>
        </p:nvGraphicFramePr>
        <p:xfrm>
          <a:off x="6948488" y="3573463"/>
          <a:ext cx="1871663" cy="1079542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03"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w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03"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94"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w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  <a:endParaRPr kumimoji="0" lang="zh-TW" alt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  <a:endParaRPr kumimoji="0" lang="zh-TW" alt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E5FCADE-1505-46B8-9D11-1EB10869EB70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Non-Compositionality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435975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phrase is compositional if the meaning can predicted from the meaning of the parts. </a:t>
            </a:r>
          </a:p>
          <a:p>
            <a:pPr eaLnBrk="1" hangingPunct="1">
              <a:defRPr/>
            </a:pPr>
            <a:r>
              <a:rPr lang="en-US" dirty="0"/>
              <a:t>Collocations are not fully compositional</a:t>
            </a:r>
          </a:p>
          <a:p>
            <a:pPr marL="742950" lvl="1" indent="-285750" eaLnBrk="1" hangingPunct="1">
              <a:defRPr/>
            </a:pPr>
            <a:r>
              <a:rPr lang="en-US" dirty="0"/>
              <a:t>there is usually an element of meaning added to the combination </a:t>
            </a:r>
          </a:p>
          <a:p>
            <a:pPr marL="742950" lvl="1" indent="-285750" eaLnBrk="1" hangingPunct="1">
              <a:defRPr/>
            </a:pPr>
            <a:r>
              <a:rPr lang="en-US" dirty="0"/>
              <a:t>Ex: </a:t>
            </a:r>
            <a:r>
              <a:rPr lang="en-US" i="1" dirty="0">
                <a:solidFill>
                  <a:schemeClr val="hlink"/>
                </a:solidFill>
              </a:rPr>
              <a:t>strong tea, tight lipped</a:t>
            </a:r>
          </a:p>
          <a:p>
            <a:pPr eaLnBrk="1" hangingPunct="1">
              <a:defRPr/>
            </a:pPr>
            <a:r>
              <a:rPr lang="en-US" dirty="0"/>
              <a:t>Idioms are the most extreme examples of non-compositionality </a:t>
            </a:r>
          </a:p>
          <a:p>
            <a:pPr marL="742950" lvl="1" indent="-285750" eaLnBrk="1" hangingPunct="1">
              <a:defRPr/>
            </a:pPr>
            <a:r>
              <a:rPr lang="en-US" i="1" dirty="0"/>
              <a:t>Ex: </a:t>
            </a:r>
            <a:r>
              <a:rPr lang="en-US" i="1" dirty="0">
                <a:solidFill>
                  <a:schemeClr val="hlink"/>
                </a:solidFill>
              </a:rPr>
              <a:t>in broad daylight</a:t>
            </a:r>
          </a:p>
          <a:p>
            <a:pPr marL="415925" indent="-285750" eaLnBrk="1" hangingPunct="1">
              <a:defRPr/>
            </a:pPr>
            <a:r>
              <a:rPr lang="en-US" dirty="0"/>
              <a:t>The whole unit must be considered in NLP tasks, such as Machine Translation</a:t>
            </a:r>
            <a:endParaRPr lang="en-US" dirty="0">
              <a:solidFill>
                <a:schemeClr val="bg2"/>
              </a:solidFill>
            </a:endParaRPr>
          </a:p>
          <a:p>
            <a:pPr marL="742950" lvl="1" indent="-285750" eaLnBrk="1" hangingPunct="1">
              <a:defRPr/>
            </a:pP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954B39-555E-408D-89D7-131FFC38899A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50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sz="3500">
                <a:sym typeface="Symbol" pitchFamily="18" charset="2"/>
              </a:rPr>
              <a:t></a:t>
            </a:r>
            <a:r>
              <a:rPr lang="en-US" sz="3500" baseline="30000">
                <a:sym typeface="Symbol" pitchFamily="18" charset="2"/>
              </a:rPr>
              <a:t>2</a:t>
            </a:r>
            <a:r>
              <a:rPr lang="en-US" altLang="ko-KR" sz="3800">
                <a:ea typeface="굴림" pitchFamily="50" charset="-127"/>
              </a:rPr>
              <a:t>-test- Example (con’t)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478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700">
                <a:sym typeface="Symbol" pitchFamily="18" charset="2"/>
              </a:rPr>
              <a:t>Expected frequencies 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i="1">
                <a:sym typeface="Symbol" pitchFamily="18" charset="2"/>
              </a:rPr>
              <a:t>Exp</a:t>
            </a:r>
            <a:r>
              <a:rPr lang="en-US" sz="1700" i="1" baseline="-25000">
                <a:sym typeface="Symbol" pitchFamily="18" charset="2"/>
              </a:rPr>
              <a:t>ij</a:t>
            </a:r>
            <a:r>
              <a:rPr lang="en-US" sz="1700" i="1">
                <a:sym typeface="Symbol" pitchFamily="18" charset="2"/>
              </a:rPr>
              <a:t> =(ith row total)(jth colum total)/total number of observation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500">
                <a:sym typeface="Symbol" pitchFamily="18" charset="2"/>
              </a:rPr>
              <a:t>If independence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500">
                <a:sym typeface="Symbol" pitchFamily="18" charset="2"/>
              </a:rPr>
              <a:t>Computed from the marginal probabilities (the totals of the rows and columns converted into proportions)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US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GB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GB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GB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GB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GB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GB" sz="15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GB" sz="1500">
                <a:sym typeface="Symbol" pitchFamily="18" charset="2"/>
              </a:rPr>
              <a:t>Ex: expected frequency for cell (1,1) (</a:t>
            </a:r>
            <a:r>
              <a:rPr lang="en-GB" sz="1500" i="1">
                <a:sym typeface="Symbol" pitchFamily="18" charset="2"/>
              </a:rPr>
              <a:t>new companies</a:t>
            </a:r>
            <a:r>
              <a:rPr lang="en-GB" sz="1500">
                <a:sym typeface="Symbol" pitchFamily="18" charset="2"/>
              </a:rPr>
              <a:t>)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GB" sz="1300">
                <a:sym typeface="Symbol" pitchFamily="18" charset="2"/>
              </a:rPr>
              <a:t>marginal probability of </a:t>
            </a:r>
            <a:r>
              <a:rPr lang="en-GB" sz="1300" i="1">
                <a:sym typeface="Symbol" pitchFamily="18" charset="2"/>
              </a:rPr>
              <a:t>new</a:t>
            </a:r>
            <a:r>
              <a:rPr lang="en-GB" sz="1300">
                <a:sym typeface="Symbol" pitchFamily="18" charset="2"/>
              </a:rPr>
              <a:t> occurring as the first part of a bigram times marginal probability of </a:t>
            </a:r>
            <a:r>
              <a:rPr lang="en-GB" sz="1300" i="1">
                <a:sym typeface="Symbol" pitchFamily="18" charset="2"/>
              </a:rPr>
              <a:t>companies</a:t>
            </a:r>
            <a:r>
              <a:rPr lang="en-GB" sz="1300">
                <a:sym typeface="Symbol" pitchFamily="18" charset="2"/>
              </a:rPr>
              <a:t> occurring as the second part of bigram:</a:t>
            </a:r>
          </a:p>
          <a:p>
            <a:pPr eaLnBrk="1" hangingPunct="1">
              <a:lnSpc>
                <a:spcPct val="80000"/>
              </a:lnSpc>
            </a:pPr>
            <a:endParaRPr lang="en-US" altLang="ko-KR" sz="17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7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700" b="1" i="1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GB" sz="1500">
                <a:sym typeface="Symbol" pitchFamily="18" charset="2"/>
              </a:rPr>
              <a:t>If “</a:t>
            </a:r>
            <a:r>
              <a:rPr lang="en-GB" sz="1500" i="1">
                <a:sym typeface="Symbol" pitchFamily="18" charset="2"/>
              </a:rPr>
              <a:t>new”</a:t>
            </a:r>
            <a:r>
              <a:rPr lang="en-GB" sz="1500">
                <a:sym typeface="Symbol" pitchFamily="18" charset="2"/>
              </a:rPr>
              <a:t> and “</a:t>
            </a:r>
            <a:r>
              <a:rPr lang="en-GB" sz="1500" i="1">
                <a:sym typeface="Symbol" pitchFamily="18" charset="2"/>
              </a:rPr>
              <a:t>companies”</a:t>
            </a:r>
            <a:r>
              <a:rPr lang="en-GB" sz="1500">
                <a:sym typeface="Symbol" pitchFamily="18" charset="2"/>
              </a:rPr>
              <a:t> occurred completely independent of each other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GB" sz="1500">
                <a:sym typeface="Symbol" pitchFamily="18" charset="2"/>
              </a:rPr>
              <a:t>we would expect 5.17 occurrences of “</a:t>
            </a:r>
            <a:r>
              <a:rPr lang="en-GB" sz="1500" i="1">
                <a:sym typeface="Symbol" pitchFamily="18" charset="2"/>
              </a:rPr>
              <a:t>new companies” </a:t>
            </a:r>
            <a:r>
              <a:rPr lang="en-GB" sz="1500">
                <a:sym typeface="Symbol" pitchFamily="18" charset="2"/>
              </a:rPr>
              <a:t>on average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ko-KR" sz="1500" b="1" i="1">
              <a:ea typeface="굴림" pitchFamily="50" charset="-127"/>
            </a:endParaRPr>
          </a:p>
        </p:txBody>
      </p:sp>
      <p:graphicFrame>
        <p:nvGraphicFramePr>
          <p:cNvPr id="54277" name="Object 15"/>
          <p:cNvGraphicFramePr>
            <a:graphicFrameLocks noChangeAspect="1"/>
          </p:cNvGraphicFramePr>
          <p:nvPr/>
        </p:nvGraphicFramePr>
        <p:xfrm>
          <a:off x="2547938" y="5041900"/>
          <a:ext cx="30353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3" imgW="2184400" imgH="393700" progId="Equation.3">
                  <p:embed/>
                </p:oleObj>
              </mc:Choice>
              <mc:Fallback>
                <p:oleObj name="Equation" r:id="rId3" imgW="21844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041900"/>
                        <a:ext cx="30353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16"/>
          <p:cNvGraphicFramePr>
            <a:graphicFrameLocks noChangeAspect="1"/>
          </p:cNvGraphicFramePr>
          <p:nvPr/>
        </p:nvGraphicFramePr>
        <p:xfrm>
          <a:off x="1116013" y="2359025"/>
          <a:ext cx="639127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5" imgW="8902202" imgH="2625194" progId="Word.Document.8">
                  <p:embed/>
                </p:oleObj>
              </mc:Choice>
              <mc:Fallback>
                <p:oleObj name="Document" r:id="rId5" imgW="8902202" imgH="2625194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59025"/>
                        <a:ext cx="6391275" cy="188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95B38A0-BB0B-44F3-A7B0-847DD6D8C99E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51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sz="3500">
                <a:sym typeface="Symbol" pitchFamily="18" charset="2"/>
              </a:rPr>
              <a:t></a:t>
            </a:r>
            <a:r>
              <a:rPr lang="en-US" sz="3500" baseline="30000">
                <a:sym typeface="Symbol" pitchFamily="18" charset="2"/>
              </a:rPr>
              <a:t>2</a:t>
            </a:r>
            <a:r>
              <a:rPr lang="en-US" altLang="ko-KR" sz="3800">
                <a:ea typeface="굴림" pitchFamily="50" charset="-127"/>
              </a:rPr>
              <a:t>-test- Example (con’t)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435975" cy="4718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>
                <a:ea typeface="굴림" pitchFamily="50" charset="-127"/>
              </a:rPr>
              <a:t>But is the difference significant?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df in an nxc table = (n-1)(c-1) = (2-1)(2-1) =1 (degrees of freedom)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ko-KR" sz="18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ko-KR" sz="20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ko-KR" sz="20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ko-KR" sz="2000">
              <a:ea typeface="굴림" pitchFamily="50" charset="-127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ko-KR" sz="20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>
                <a:sym typeface="Symbol" pitchFamily="18" charset="2"/>
              </a:rPr>
              <a:t>The probability level of </a:t>
            </a:r>
            <a:r>
              <a:rPr lang="en-GB" sz="1900">
                <a:sym typeface="Symbol" pitchFamily="18" charset="2"/>
              </a:rPr>
              <a:t>=0.05 the critical value is </a:t>
            </a:r>
            <a:r>
              <a:rPr lang="en-US" sz="1900">
                <a:sym typeface="Symbol" pitchFamily="18" charset="2"/>
              </a:rPr>
              <a:t>3.84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900">
                <a:ea typeface="굴림" pitchFamily="50" charset="-127"/>
              </a:rPr>
              <a:t>Since 1.55 &lt; 3.84:</a:t>
            </a:r>
            <a:endParaRPr lang="en-US" sz="1900" baseline="30000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ko-KR" sz="1800">
                <a:ea typeface="굴림" pitchFamily="50" charset="-127"/>
              </a:rPr>
              <a:t>So we cannot reject H</a:t>
            </a:r>
            <a:r>
              <a:rPr lang="en-US" altLang="ko-KR" sz="1800" baseline="-25000">
                <a:ea typeface="굴림" pitchFamily="50" charset="-127"/>
              </a:rPr>
              <a:t>0</a:t>
            </a:r>
            <a:r>
              <a:rPr lang="en-US" altLang="ko-KR" sz="1800">
                <a:ea typeface="굴림" pitchFamily="50" charset="-127"/>
              </a:rPr>
              <a:t> (</a:t>
            </a:r>
            <a:r>
              <a:rPr lang="en-US" sz="1800">
                <a:sym typeface="Symbol" pitchFamily="18" charset="2"/>
              </a:rPr>
              <a:t>that </a:t>
            </a:r>
            <a:r>
              <a:rPr lang="en-US" sz="1800" i="1">
                <a:sym typeface="Symbol" pitchFamily="18" charset="2"/>
              </a:rPr>
              <a:t>new </a:t>
            </a:r>
            <a:r>
              <a:rPr lang="en-US" sz="1800">
                <a:sym typeface="Symbol" pitchFamily="18" charset="2"/>
              </a:rPr>
              <a:t>and</a:t>
            </a:r>
            <a:r>
              <a:rPr lang="en-US" sz="1800" i="1">
                <a:sym typeface="Symbol" pitchFamily="18" charset="2"/>
              </a:rPr>
              <a:t> companies</a:t>
            </a:r>
            <a:r>
              <a:rPr lang="en-US" sz="1800">
                <a:sym typeface="Symbol" pitchFamily="18" charset="2"/>
              </a:rPr>
              <a:t> occur independently of each other)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So </a:t>
            </a:r>
            <a:r>
              <a:rPr lang="en-US" sz="1800" i="1">
                <a:sym typeface="Symbol" pitchFamily="18" charset="2"/>
              </a:rPr>
              <a:t>new companies</a:t>
            </a:r>
            <a:r>
              <a:rPr lang="en-US" sz="1800">
                <a:sym typeface="Symbol" pitchFamily="18" charset="2"/>
              </a:rPr>
              <a:t> is not a good candidate for a collocation</a:t>
            </a:r>
            <a:endParaRPr lang="en-GB" sz="1800" i="1">
              <a:sym typeface="Symbol" pitchFamily="18" charset="2"/>
            </a:endParaRP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ko-KR" sz="1800" b="1" i="1">
              <a:ea typeface="굴림" pitchFamily="50" charset="-127"/>
            </a:endParaRP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684213" y="1844675"/>
          <a:ext cx="7966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6946900" imgH="419100" progId="Equation.3">
                  <p:embed/>
                </p:oleObj>
              </mc:Choice>
              <mc:Fallback>
                <p:oleObj name="Equation" r:id="rId3" imgW="69469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79660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2924175"/>
            <a:ext cx="7223125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148263" y="2924175"/>
            <a:ext cx="865187" cy="2905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5148263" y="3141663"/>
            <a:ext cx="865187" cy="2905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508E867-63F5-4CEA-A9B2-1322A3EFB112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52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900">
                <a:sym typeface="Symbol" pitchFamily="18" charset="2"/>
              </a:rPr>
              <a:t></a:t>
            </a:r>
            <a:r>
              <a:rPr lang="en-US" sz="3900" baseline="30000">
                <a:sym typeface="Symbol" pitchFamily="18" charset="2"/>
              </a:rPr>
              <a:t>2</a:t>
            </a:r>
            <a:r>
              <a:rPr lang="en-US"/>
              <a:t>-test: Conclusion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sym typeface="Symbol" pitchFamily="18" charset="2"/>
              </a:rPr>
              <a:t>Differences between the </a:t>
            </a:r>
            <a:r>
              <a:rPr lang="en-US" sz="2600" i="1">
                <a:sym typeface="Symbol" pitchFamily="18" charset="2"/>
              </a:rPr>
              <a:t>t</a:t>
            </a:r>
            <a:r>
              <a:rPr lang="en-US" sz="2600">
                <a:sym typeface="Symbol" pitchFamily="18" charset="2"/>
              </a:rPr>
              <a:t> statistic and </a:t>
            </a:r>
            <a:r>
              <a:rPr lang="en-US" sz="2600" baseline="30000">
                <a:sym typeface="Symbol" pitchFamily="18" charset="2"/>
              </a:rPr>
              <a:t>2</a:t>
            </a:r>
            <a:r>
              <a:rPr lang="en-US" sz="2600">
                <a:sym typeface="Symbol" pitchFamily="18" charset="2"/>
              </a:rPr>
              <a:t> statistic do not seem to be large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sym typeface="Symbol" pitchFamily="18" charset="2"/>
              </a:rPr>
              <a:t>But: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sym typeface="Symbol" pitchFamily="18" charset="2"/>
              </a:rPr>
              <a:t>the </a:t>
            </a:r>
            <a:r>
              <a:rPr lang="en-US" sz="2200" baseline="30000">
                <a:sym typeface="Symbol" pitchFamily="18" charset="2"/>
              </a:rPr>
              <a:t>2</a:t>
            </a:r>
            <a:r>
              <a:rPr lang="en-US" sz="2200">
                <a:sym typeface="Symbol" pitchFamily="18" charset="2"/>
              </a:rPr>
              <a:t> test is appropriate for large probabilities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where t test fails because of the normality assumption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>
                <a:sym typeface="Symbol" pitchFamily="18" charset="2"/>
              </a:rPr>
              <a:t>the </a:t>
            </a:r>
            <a:r>
              <a:rPr lang="en-US" sz="2200" baseline="30000">
                <a:sym typeface="Symbol" pitchFamily="18" charset="2"/>
              </a:rPr>
              <a:t>2</a:t>
            </a:r>
            <a:r>
              <a:rPr lang="en-US" sz="2200">
                <a:sym typeface="Symbol" pitchFamily="18" charset="2"/>
              </a:rPr>
              <a:t> is n</a:t>
            </a:r>
            <a:r>
              <a:rPr lang="en-GB" sz="2200">
                <a:sym typeface="Symbol" pitchFamily="18" charset="2"/>
              </a:rPr>
              <a:t>ot appropriate with sparse data (if numbers in the 2 by 2 tables are small)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sym typeface="Symbol" pitchFamily="18" charset="2"/>
              </a:rPr>
              <a:t></a:t>
            </a:r>
            <a:r>
              <a:rPr lang="en-US" sz="2600" baseline="30000">
                <a:sym typeface="Symbol" pitchFamily="18" charset="2"/>
              </a:rPr>
              <a:t>2</a:t>
            </a:r>
            <a:r>
              <a:rPr lang="en-US" sz="2600">
                <a:sym typeface="Symbol" pitchFamily="18" charset="2"/>
              </a:rPr>
              <a:t> </a:t>
            </a:r>
            <a:r>
              <a:rPr lang="en-US" sz="2600"/>
              <a:t>test has been applied to a wider range of problems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/>
              <a:t>Machine translation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/>
              <a:t>Corpus similarity</a:t>
            </a:r>
          </a:p>
          <a:p>
            <a:pPr eaLnBrk="1" hangingPunct="1">
              <a:lnSpc>
                <a:spcPct val="90000"/>
              </a:lnSpc>
            </a:pPr>
            <a:endParaRPr lang="en-GB" sz="26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1F2C5EF-C375-44B9-8A13-9F0B9D95DA90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53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ym typeface="Symbol" pitchFamily="18" charset="2"/>
              </a:rPr>
              <a:t></a:t>
            </a:r>
            <a:r>
              <a:rPr lang="en-US" sz="4000" baseline="30000">
                <a:sym typeface="Symbol" pitchFamily="18" charset="2"/>
              </a:rPr>
              <a:t>2</a:t>
            </a:r>
            <a:r>
              <a:rPr lang="en-US" sz="4000">
                <a:sym typeface="Symbol" pitchFamily="18" charset="2"/>
              </a:rPr>
              <a:t>-test for machine translation</a:t>
            </a:r>
            <a:r>
              <a:rPr lang="en-US" sz="4000"/>
              <a:t>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435975" cy="4759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(Church &amp; Gale, 1991)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To identify translation word pairs in aligned corpora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Ex:</a:t>
            </a:r>
            <a:r>
              <a:rPr lang="en-US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</a:t>
            </a:r>
            <a:r>
              <a:rPr lang="en-US" sz="2000" baseline="30000">
                <a:sym typeface="Symbol" pitchFamily="18" charset="2"/>
              </a:rPr>
              <a:t>2 </a:t>
            </a:r>
            <a:r>
              <a:rPr lang="en-US" sz="2000">
                <a:sym typeface="Symbol" pitchFamily="18" charset="2"/>
              </a:rPr>
              <a:t>= 456 400 &gt;&gt; 3.84 (with </a:t>
            </a:r>
            <a:r>
              <a:rPr lang="en-GB" sz="2000">
                <a:sym typeface="Symbol" pitchFamily="18" charset="2"/>
              </a:rPr>
              <a:t>=</a:t>
            </a:r>
            <a:r>
              <a:rPr lang="en-US" sz="2000">
                <a:sym typeface="Symbol" pitchFamily="18" charset="2"/>
              </a:rPr>
              <a:t> 0.05) </a:t>
            </a:r>
          </a:p>
          <a:p>
            <a:pPr eaLnBrk="1" hangingPunct="1"/>
            <a:r>
              <a:rPr lang="en-US" sz="2000">
                <a:sym typeface="Symbol" pitchFamily="18" charset="2"/>
              </a:rPr>
              <a:t>So “vache” and “cow” are </a:t>
            </a:r>
            <a:r>
              <a:rPr lang="en-US" sz="2000" u="sng">
                <a:sym typeface="Symbol" pitchFamily="18" charset="2"/>
              </a:rPr>
              <a:t>not</a:t>
            </a:r>
            <a:r>
              <a:rPr lang="en-US" sz="2000">
                <a:sym typeface="Symbol" pitchFamily="18" charset="2"/>
              </a:rPr>
              <a:t> independent… and so are translations of each other</a:t>
            </a:r>
          </a:p>
        </p:txBody>
      </p:sp>
      <p:graphicFrame>
        <p:nvGraphicFramePr>
          <p:cNvPr id="282695" name="Group 71"/>
          <p:cNvGraphicFramePr>
            <a:graphicFrameLocks noGrp="1"/>
          </p:cNvGraphicFramePr>
          <p:nvPr/>
        </p:nvGraphicFramePr>
        <p:xfrm>
          <a:off x="1447800" y="3124200"/>
          <a:ext cx="5461000" cy="173682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Observed frequency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“cow”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~”cow”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TOTAL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“vache”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~”vache”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570 934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570 942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TOTAL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570 940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571 007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76" name="AutoShape 68"/>
          <p:cNvSpPr>
            <a:spLocks noChangeArrowheads="1"/>
          </p:cNvSpPr>
          <p:nvPr/>
        </p:nvSpPr>
        <p:spPr bwMode="auto">
          <a:xfrm>
            <a:off x="5334000" y="2133600"/>
            <a:ext cx="3429000" cy="838200"/>
          </a:xfrm>
          <a:prstGeom prst="wedgeRoundRectCallout">
            <a:avLst>
              <a:gd name="adj1" fmla="val -77546"/>
              <a:gd name="adj2" fmla="val 15303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</a:rPr>
              <a:t>Nb of aligned </a:t>
            </a:r>
            <a:r>
              <a:rPr lang="en-US" sz="1600">
                <a:latin typeface="Comic Sans MS" pitchFamily="66" charset="0"/>
              </a:rPr>
              <a:t>sentence pairs</a:t>
            </a:r>
            <a:r>
              <a:rPr lang="en-US" sz="1600" b="0">
                <a:latin typeface="Comic Sans MS" pitchFamily="66" charset="0"/>
              </a:rPr>
              <a:t> containing “cow” in English and “vache” in French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246E4A-7448-4278-9189-E2A4B405360F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54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ym typeface="Symbol" pitchFamily="18" charset="2"/>
              </a:rPr>
              <a:t></a:t>
            </a:r>
            <a:r>
              <a:rPr lang="en-US" sz="4000" baseline="30000">
                <a:sym typeface="Symbol" pitchFamily="18" charset="2"/>
              </a:rPr>
              <a:t>2</a:t>
            </a:r>
            <a:r>
              <a:rPr lang="en-US" sz="4000">
                <a:sym typeface="Symbol" pitchFamily="18" charset="2"/>
              </a:rPr>
              <a:t>-test for corpus similarity</a:t>
            </a:r>
            <a:r>
              <a:rPr lang="en-US" sz="4000"/>
              <a:t>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/>
              <a:t>(Kilgarriff &amp; Rose, 1998)</a:t>
            </a:r>
          </a:p>
          <a:p>
            <a:pPr eaLnBrk="1" hangingPunct="1"/>
            <a:r>
              <a:rPr lang="en-US" sz="2200"/>
              <a:t>Ex:</a:t>
            </a:r>
            <a:r>
              <a:rPr lang="en-US" sz="2600"/>
              <a:t> </a:t>
            </a:r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  <a:p>
            <a:pPr eaLnBrk="1" hangingPunct="1"/>
            <a:r>
              <a:rPr lang="en-US" sz="2100">
                <a:sym typeface="Symbol" pitchFamily="18" charset="2"/>
              </a:rPr>
              <a:t>Compute </a:t>
            </a:r>
            <a:r>
              <a:rPr lang="en-US" sz="2100" baseline="30000">
                <a:sym typeface="Symbol" pitchFamily="18" charset="2"/>
              </a:rPr>
              <a:t>2 </a:t>
            </a:r>
            <a:r>
              <a:rPr lang="en-US" sz="2100">
                <a:sym typeface="Symbol" pitchFamily="18" charset="2"/>
              </a:rPr>
              <a:t>for the 2 populations (corpus1 and corpus2)</a:t>
            </a:r>
            <a:endParaRPr lang="en-US" sz="2100"/>
          </a:p>
          <a:p>
            <a:pPr eaLnBrk="1" hangingPunct="1">
              <a:lnSpc>
                <a:spcPct val="80000"/>
              </a:lnSpc>
            </a:pPr>
            <a:r>
              <a:rPr lang="en-US" sz="2100"/>
              <a:t>H</a:t>
            </a:r>
            <a:r>
              <a:rPr lang="en-US" sz="2100" baseline="-25000"/>
              <a:t>o</a:t>
            </a:r>
            <a:r>
              <a:rPr lang="en-US" sz="2100"/>
              <a:t>: the 2 corpora have the same word distribution</a:t>
            </a:r>
          </a:p>
        </p:txBody>
      </p:sp>
      <p:graphicFrame>
        <p:nvGraphicFramePr>
          <p:cNvPr id="283714" name="Group 66"/>
          <p:cNvGraphicFramePr>
            <a:graphicFrameLocks noGrp="1"/>
          </p:cNvGraphicFramePr>
          <p:nvPr/>
        </p:nvGraphicFramePr>
        <p:xfrm>
          <a:off x="1600200" y="2286000"/>
          <a:ext cx="5435600" cy="246860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Observed frequency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Corpus 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Corpus 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Ratio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Word1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60/9 =6.7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Word2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500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6.6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Word3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6.2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Word500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03C34E3-C5DF-4369-8F18-CE8E40866308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55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C</a:t>
            </a:r>
            <a:r>
              <a:rPr lang="en-US"/>
              <a:t>ollocations across corpora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00"/>
              <a:t>Ratios of 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relative frequencies</a:t>
            </a:r>
            <a:r>
              <a:rPr lang="en-US" sz="2200"/>
              <a:t> between two or more different corpora </a:t>
            </a:r>
          </a:p>
          <a:p>
            <a:pPr eaLnBrk="1" hangingPunct="1">
              <a:defRPr/>
            </a:pPr>
            <a:r>
              <a:rPr lang="en-US" sz="2200"/>
              <a:t>can be used to discover collocations that are characteristic of a corpus when compared to other corpus</a:t>
            </a:r>
          </a:p>
          <a:p>
            <a:pPr eaLnBrk="1" hangingPunct="1">
              <a:defRPr/>
            </a:pPr>
            <a:endParaRPr lang="en-US" sz="2200"/>
          </a:p>
        </p:txBody>
      </p:sp>
      <p:graphicFrame>
        <p:nvGraphicFramePr>
          <p:cNvPr id="59397" name="Object 6"/>
          <p:cNvGraphicFramePr>
            <a:graphicFrameLocks noChangeAspect="1"/>
          </p:cNvGraphicFramePr>
          <p:nvPr/>
        </p:nvGraphicFramePr>
        <p:xfrm>
          <a:off x="1616075" y="3287713"/>
          <a:ext cx="5367338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Document" r:id="rId3" imgW="7111600" imgH="3618190" progId="Word.Document.8">
                  <p:embed/>
                </p:oleObj>
              </mc:Choice>
              <mc:Fallback>
                <p:oleObj name="Document" r:id="rId3" imgW="7111600" imgH="361819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287713"/>
                        <a:ext cx="5367338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84D75E-2573-454F-8EE4-D68D2D15BF61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56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most useful for the discovery of subject-specific collocations </a:t>
            </a:r>
          </a:p>
          <a:p>
            <a:pPr marL="742950" lvl="1" indent="-285750" eaLnBrk="1" hangingPunct="1"/>
            <a:r>
              <a:rPr lang="en-US"/>
              <a:t>Compare a general text with a subject-specific text</a:t>
            </a:r>
          </a:p>
          <a:p>
            <a:pPr marL="742950" lvl="1" indent="-285750" eaLnBrk="1" hangingPunct="1"/>
            <a:r>
              <a:rPr lang="en-US"/>
              <a:t>words and phrases that (on a relative basis) occur most often in the subject-specific text are likely to be part of the vocabulary that is specific to the domain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468313" y="404813"/>
            <a:ext cx="84359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3800" b="0">
                <a:solidFill>
                  <a:schemeClr val="tx2"/>
                </a:solidFill>
                <a:latin typeface="Comic Sans MS" pitchFamily="66" charset="0"/>
                <a:ea typeface="굴림" pitchFamily="50" charset="-127"/>
              </a:rPr>
              <a:t>C</a:t>
            </a:r>
            <a:r>
              <a:rPr lang="en-US" sz="3800" b="0">
                <a:solidFill>
                  <a:schemeClr val="tx2"/>
                </a:solidFill>
                <a:latin typeface="Comic Sans MS" pitchFamily="66" charset="0"/>
              </a:rPr>
              <a:t>ollocations across corpora (con’t)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DC0E5BF-0BC7-4F19-BCA8-4A9BF9DA27C9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57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85225" cy="1139825"/>
          </a:xfrm>
        </p:spPr>
        <p:txBody>
          <a:bodyPr/>
          <a:lstStyle/>
          <a:p>
            <a:pPr eaLnBrk="1" hangingPunct="1"/>
            <a:r>
              <a:rPr lang="en-US" sz="4000"/>
              <a:t>Approaches to finding collocations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/>
              <a:t>Frequency</a:t>
            </a:r>
          </a:p>
          <a:p>
            <a:pPr marL="571500" indent="-571500" eaLnBrk="1" hangingPunct="1"/>
            <a:r>
              <a:rPr lang="en-US"/>
              <a:t>Mean and Variance</a:t>
            </a:r>
          </a:p>
          <a:p>
            <a:pPr marL="571500" indent="-571500" eaLnBrk="1" hangingPunct="1"/>
            <a:r>
              <a:rPr lang="en-US"/>
              <a:t>Hypothesis Testing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/>
              <a:t>t-test</a:t>
            </a:r>
          </a:p>
          <a:p>
            <a:pPr marL="952500" lvl="1" indent="-495300" eaLnBrk="1" hangingPunct="1"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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/>
              <a:t>-test</a:t>
            </a:r>
          </a:p>
          <a:p>
            <a:pPr marL="571500" indent="-571500" eaLnBrk="1" hangingPunct="1"/>
            <a:r>
              <a:rPr lang="en-US">
                <a:solidFill>
                  <a:schemeClr val="hlink"/>
                </a:solidFill>
              </a:rPr>
              <a:t>--&gt; Mutual Information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58E7078-0CA6-47D2-974D-94B78DA5E0E4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58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Pointwise Mutual Information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Uses a measure from information-theory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Pointwise mutual information between 2 events x and y (in our case the occurrence of 2 words) is roughly: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/>
              <a:t>a measure of how much one event (word) tells us about the other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/>
              <a:t>or a measure of the independence of 2 events (or 2 words)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/>
              <a:t>If 2 events x and y are independent, then I(x,y) = 0</a:t>
            </a:r>
          </a:p>
          <a:p>
            <a:pPr eaLnBrk="1" hangingPunct="1">
              <a:lnSpc>
                <a:spcPct val="90000"/>
              </a:lnSpc>
            </a:pPr>
            <a:endParaRPr lang="en-US" sz="2600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2557463" y="4941888"/>
          <a:ext cx="30813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3" imgW="1473200" imgH="444500" progId="Equation.3">
                  <p:embed/>
                </p:oleObj>
              </mc:Choice>
              <mc:Fallback>
                <p:oleObj name="Equation" r:id="rId3" imgW="14732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941888"/>
                        <a:ext cx="308133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272470B-41A5-47EF-81D6-719BBAF549AC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59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Assume: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c(Ayatollah) = 42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c(Ruhollah) = 20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c(Ayatollah, Ruhollah) = 20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ko-KR" sz="1800">
                <a:ea typeface="굴림" pitchFamily="50" charset="-127"/>
              </a:rPr>
              <a:t>N = 143 076 668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Then: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90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500" b="1" i="1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500" b="1" i="1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>
              <a:ea typeface="굴림" pitchFamily="50" charset="-127"/>
            </a:endParaRPr>
          </a:p>
          <a:p>
            <a:pPr eaLnBrk="1" hangingPunct="1"/>
            <a:r>
              <a:rPr lang="en-US" altLang="ko-KR" sz="2000">
                <a:ea typeface="굴림" pitchFamily="50" charset="-127"/>
              </a:rPr>
              <a:t>So? The occurrence of “Ayatollah” at position i increases by 18.38bits if “Ruhollah” occurs at position i+1</a:t>
            </a:r>
          </a:p>
          <a:p>
            <a:pPr eaLnBrk="1" hangingPunct="1"/>
            <a:r>
              <a:rPr lang="en-US" sz="2100"/>
              <a:t>works particularly badly with sparse data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>
              <a:ea typeface="굴림" pitchFamily="50" charset="-127"/>
            </a:endParaRPr>
          </a:p>
        </p:txBody>
      </p:sp>
      <p:graphicFrame>
        <p:nvGraphicFramePr>
          <p:cNvPr id="63493" name="Object 7"/>
          <p:cNvGraphicFramePr>
            <a:graphicFrameLocks noChangeAspect="1"/>
          </p:cNvGraphicFramePr>
          <p:nvPr/>
        </p:nvGraphicFramePr>
        <p:xfrm>
          <a:off x="1533525" y="2835275"/>
          <a:ext cx="629285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3" imgW="4381500" imgH="1244600" progId="Equation.3">
                  <p:embed/>
                </p:oleObj>
              </mc:Choice>
              <mc:Fallback>
                <p:oleObj name="Equation" r:id="rId3" imgW="4381500" imgH="1244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835275"/>
                        <a:ext cx="6292850" cy="178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7A41A09-E45B-4260-B068-87510DCD81B8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6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Non-Substitutability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 dirty="0"/>
              <a:t>We cannot substitute near-synonyms for the components of a collocation.</a:t>
            </a:r>
          </a:p>
          <a:p>
            <a:pPr marL="742950" lvl="1" indent="-285750" eaLnBrk="1" hangingPunct="1">
              <a:lnSpc>
                <a:spcPct val="90000"/>
              </a:lnSpc>
              <a:defRPr/>
            </a:pPr>
            <a:r>
              <a:rPr lang="en-US" sz="2200" i="1" dirty="0"/>
              <a:t>Strong</a:t>
            </a:r>
            <a:r>
              <a:rPr lang="en-US" sz="2200" dirty="0"/>
              <a:t> is a near-synonym of </a:t>
            </a:r>
            <a:r>
              <a:rPr lang="en-US" sz="2200" i="1" dirty="0"/>
              <a:t>powerful</a:t>
            </a:r>
          </a:p>
          <a:p>
            <a:pPr marL="1143000" lvl="2" indent="-228600" eaLnBrk="1" hangingPunct="1">
              <a:lnSpc>
                <a:spcPct val="90000"/>
              </a:lnSpc>
              <a:defRPr/>
            </a:pPr>
            <a:r>
              <a:rPr lang="en-US" sz="2000" i="1" dirty="0">
                <a:solidFill>
                  <a:schemeClr val="hlink"/>
                </a:solidFill>
              </a:rPr>
              <a:t>strong tea</a:t>
            </a:r>
            <a:r>
              <a:rPr lang="en-US" sz="2000" dirty="0"/>
              <a:t>     ?</a:t>
            </a:r>
            <a:r>
              <a:rPr lang="en-US" sz="2000" i="1" dirty="0">
                <a:solidFill>
                  <a:schemeClr val="hlink"/>
                </a:solidFill>
              </a:rPr>
              <a:t>powerful tea</a:t>
            </a:r>
          </a:p>
          <a:p>
            <a:pPr marL="742950" lvl="1" indent="-285750" eaLnBrk="1" hangingPunct="1">
              <a:lnSpc>
                <a:spcPct val="90000"/>
              </a:lnSpc>
              <a:defRPr/>
            </a:pPr>
            <a:r>
              <a:rPr lang="en-US" sz="2200" i="1" dirty="0"/>
              <a:t>yellow </a:t>
            </a:r>
            <a:r>
              <a:rPr lang="en-US" sz="2200" dirty="0"/>
              <a:t>is as good a description of the color of white wines </a:t>
            </a:r>
          </a:p>
          <a:p>
            <a:pPr marL="1143000" lvl="2" indent="-228600" eaLnBrk="1" hangingPunct="1">
              <a:lnSpc>
                <a:spcPct val="90000"/>
              </a:lnSpc>
              <a:defRPr/>
            </a:pPr>
            <a:r>
              <a:rPr lang="en-US" sz="2000" i="1" dirty="0">
                <a:solidFill>
                  <a:schemeClr val="hlink"/>
                </a:solidFill>
              </a:rPr>
              <a:t>white wine</a:t>
            </a:r>
            <a:r>
              <a:rPr lang="en-US" sz="2000" i="1" dirty="0"/>
              <a:t> 	?</a:t>
            </a:r>
            <a:r>
              <a:rPr lang="en-US" sz="2000" i="1" dirty="0">
                <a:solidFill>
                  <a:schemeClr val="hlink"/>
                </a:solidFill>
              </a:rPr>
              <a:t>yellow wine</a:t>
            </a:r>
            <a:endParaRPr lang="en-US" sz="2000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dirty="0"/>
              <a:t>Example: </a:t>
            </a:r>
            <a:r>
              <a:rPr lang="en-US" sz="2400" i="1" dirty="0">
                <a:solidFill>
                  <a:schemeClr val="hlink"/>
                </a:solidFill>
              </a:rPr>
              <a:t>in broad daylight</a:t>
            </a:r>
          </a:p>
          <a:p>
            <a:pPr lvl="1" eaLnBrk="1" hangingPunct="1">
              <a:defRPr/>
            </a:pPr>
            <a:r>
              <a:rPr lang="en-US" dirty="0"/>
              <a:t>Can never be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/>
              <a:t>	* wide daylight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6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A20FBE8-B358-45F9-833A-2200690F3DB4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60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468313" y="1196975"/>
            <a:ext cx="8229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With pointwise mutual information: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19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500" i="1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500" i="1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With t-test (see p.43 of slides)</a:t>
            </a:r>
            <a:endParaRPr lang="en-US" sz="2100" b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Same ranking as t-test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/>
              <a:t>Pointwise Mutual Information (con’t)</a:t>
            </a:r>
            <a:endParaRPr lang="en-US" altLang="ko-KR" sz="3400">
              <a:ea typeface="굴림" pitchFamily="50" charset="-127"/>
            </a:endParaRPr>
          </a:p>
        </p:txBody>
      </p:sp>
      <p:graphicFrame>
        <p:nvGraphicFramePr>
          <p:cNvPr id="64517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116013" y="1630363"/>
          <a:ext cx="496252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Document" r:id="rId3" imgW="7689969" imgH="2227132" progId="Word.Document.8">
                  <p:embed/>
                </p:oleObj>
              </mc:Choice>
              <mc:Fallback>
                <p:oleObj name="Document" r:id="rId3" imgW="7689969" imgH="2227132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30363"/>
                        <a:ext cx="4962525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187450" y="3573463"/>
          <a:ext cx="509746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Document" r:id="rId5" imgW="7680600" imgH="2176384" progId="Word.Document.8">
                  <p:embed/>
                </p:oleObj>
              </mc:Choice>
              <mc:Fallback>
                <p:oleObj name="Document" r:id="rId5" imgW="7680600" imgH="217638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509746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2AC8791-0C9B-488D-83DB-2FE40CBBD8A0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61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468313" y="1196975"/>
            <a:ext cx="8229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400" b="0">
                <a:latin typeface="Comic Sans MS" pitchFamily="66" charset="0"/>
                <a:ea typeface="굴림" pitchFamily="50" charset="-127"/>
              </a:rPr>
              <a:t>good measure of independence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values close to 0 --&gt; independence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400" b="0">
                <a:latin typeface="Comic Sans MS" pitchFamily="66" charset="0"/>
                <a:ea typeface="굴림" pitchFamily="50" charset="-127"/>
              </a:rPr>
              <a:t>bad measure of dependence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because score depends on frequency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all things being equal, bigrams of low frequency words will receive a higher score than bigrams of high frequency words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so sometimes we take C(</a:t>
            </a:r>
            <a:r>
              <a:rPr lang="en-US" sz="2000" b="0">
                <a:latin typeface="Comic Sans MS" pitchFamily="66" charset="0"/>
              </a:rPr>
              <a:t>w</a:t>
            </a:r>
            <a:r>
              <a:rPr lang="en-US" sz="2000" b="0" baseline="-25000">
                <a:latin typeface="Comic Sans MS" pitchFamily="66" charset="0"/>
              </a:rPr>
              <a:t>1 </a:t>
            </a:r>
            <a:r>
              <a:rPr lang="en-US" sz="2000" b="0">
                <a:latin typeface="Comic Sans MS" pitchFamily="66" charset="0"/>
              </a:rPr>
              <a:t>w</a:t>
            </a:r>
            <a:r>
              <a:rPr lang="en-US" sz="2000" b="0" baseline="-25000">
                <a:latin typeface="Comic Sans MS" pitchFamily="66" charset="0"/>
              </a:rPr>
              <a:t>2</a:t>
            </a: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) I(</a:t>
            </a:r>
            <a:r>
              <a:rPr lang="en-US" sz="2000" b="0">
                <a:latin typeface="Comic Sans MS" pitchFamily="66" charset="0"/>
              </a:rPr>
              <a:t>w</a:t>
            </a:r>
            <a:r>
              <a:rPr lang="en-US" sz="2000" b="0" baseline="-25000">
                <a:latin typeface="Comic Sans MS" pitchFamily="66" charset="0"/>
              </a:rPr>
              <a:t>1 </a:t>
            </a: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,</a:t>
            </a:r>
            <a:r>
              <a:rPr lang="en-US" sz="2000" b="0" baseline="-25000">
                <a:latin typeface="Comic Sans MS" pitchFamily="66" charset="0"/>
              </a:rPr>
              <a:t> </a:t>
            </a:r>
            <a:r>
              <a:rPr lang="en-US" sz="2000" b="0">
                <a:latin typeface="Comic Sans MS" pitchFamily="66" charset="0"/>
              </a:rPr>
              <a:t>w</a:t>
            </a:r>
            <a:r>
              <a:rPr lang="en-US" sz="2000" b="0" baseline="-25000">
                <a:latin typeface="Comic Sans MS" pitchFamily="66" charset="0"/>
              </a:rPr>
              <a:t>2</a:t>
            </a:r>
            <a:r>
              <a:rPr lang="en-US" altLang="ko-KR" sz="2000" b="0">
                <a:latin typeface="Comic Sans MS" pitchFamily="66" charset="0"/>
                <a:ea typeface="굴림" pitchFamily="50" charset="-127"/>
              </a:rPr>
              <a:t>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1900" b="0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500" i="1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ko-KR" sz="2500" i="1">
              <a:latin typeface="Comic Sans MS" pitchFamily="66" charset="0"/>
              <a:ea typeface="굴림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ko-KR" sz="2000" b="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/>
              <a:t>Pointwise Mutual Information (con’t)</a:t>
            </a:r>
            <a:endParaRPr lang="en-US" altLang="ko-KR" sz="340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1439A4D-BD98-4413-87A1-6BD4808732C8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62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Automatic vs manual detection of collocations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24863" cy="4789487"/>
          </a:xfrm>
        </p:spPr>
        <p:txBody>
          <a:bodyPr/>
          <a:lstStyle/>
          <a:p>
            <a:pPr eaLnBrk="1" hangingPunct="1"/>
            <a:r>
              <a:rPr lang="en-US" sz="2000"/>
              <a:t>Manual detection finds a wider variety of grammatical patterns</a:t>
            </a:r>
            <a:r>
              <a:rPr lang="en-US" sz="2200"/>
              <a:t> </a:t>
            </a:r>
          </a:p>
          <a:p>
            <a:pPr lvl="1" eaLnBrk="1" hangingPunct="1"/>
            <a:r>
              <a:rPr lang="en-US" sz="1600"/>
              <a:t>Ex: in the BBI combinatory dictionary of English</a:t>
            </a:r>
          </a:p>
          <a:p>
            <a:pPr lvl="1" eaLnBrk="1" hangingPunct="1"/>
            <a:endParaRPr lang="en-US" sz="16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2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Quality of collocations is better that computer-generated ones</a:t>
            </a:r>
          </a:p>
          <a:p>
            <a:pPr eaLnBrk="1" hangingPunct="1"/>
            <a:r>
              <a:rPr lang="en-US" sz="2000"/>
              <a:t>But… long and requires expertise</a:t>
            </a:r>
          </a:p>
        </p:txBody>
      </p:sp>
      <p:graphicFrame>
        <p:nvGraphicFramePr>
          <p:cNvPr id="280696" name="Group 120"/>
          <p:cNvGraphicFramePr>
            <a:graphicFrameLocks noGrp="1"/>
          </p:cNvGraphicFramePr>
          <p:nvPr/>
        </p:nvGraphicFramePr>
        <p:xfrm>
          <a:off x="2339975" y="2349500"/>
          <a:ext cx="3744913" cy="2438400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 build up 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 assume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 find 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emergency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 save 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discretionary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 sap somebody's 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fire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brute 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supernatural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tensile 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 turn off the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~ to [do X]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~ to [do 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6C398CC-FB5E-4506-A3D0-106194DA5F7D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63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study collocations?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478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/>
              <a:t>In NLG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The output should be natural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>
                <a:solidFill>
                  <a:schemeClr val="hlink"/>
                </a:solidFill>
              </a:rPr>
              <a:t>Strong tea			?Powerful  tea</a:t>
            </a:r>
            <a:endParaRPr lang="fr-CA" sz="2000" i="1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fr-CA" sz="2600"/>
              <a:t>In </a:t>
            </a:r>
            <a:r>
              <a:rPr lang="en-US" sz="2600"/>
              <a:t>lexicography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Identify collocations to list them in a dictionary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To distinguish the usage of synonyms or near-synonyms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In corpus linguistics and psycholinguists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Ex: To study social attitudes towards different types of substances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i="1" u="sng">
                <a:solidFill>
                  <a:schemeClr val="hlink"/>
                </a:solidFill>
              </a:rPr>
              <a:t>strong</a:t>
            </a:r>
            <a:r>
              <a:rPr lang="en-US" sz="2000" i="1">
                <a:solidFill>
                  <a:schemeClr val="hlink"/>
                </a:solidFill>
              </a:rPr>
              <a:t> cigarettes/tea/coffee </a:t>
            </a:r>
          </a:p>
          <a:p>
            <a:pPr lvl="2" eaLnBrk="1" hangingPunct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4AC2650-30FD-4175-B4D9-B9EF91151969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7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Non-modifiability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Many collocations cannot be freely modified with additional lexical material or through grammatical transformations</a:t>
            </a:r>
          </a:p>
          <a:p>
            <a:pPr lvl="1" eaLnBrk="1" hangingPunct="1"/>
            <a:r>
              <a:rPr lang="en-US" i="1">
                <a:solidFill>
                  <a:schemeClr val="hlink"/>
                </a:solidFill>
              </a:rPr>
              <a:t>weapons of mass destruction --&gt; ?weapons of </a:t>
            </a:r>
            <a:r>
              <a:rPr lang="en-US" i="1" u="sng">
                <a:solidFill>
                  <a:schemeClr val="hlink"/>
                </a:solidFill>
              </a:rPr>
              <a:t>massive</a:t>
            </a:r>
            <a:r>
              <a:rPr lang="en-US" i="1">
                <a:solidFill>
                  <a:schemeClr val="hlink"/>
                </a:solidFill>
              </a:rPr>
              <a:t> destruction</a:t>
            </a:r>
          </a:p>
          <a:p>
            <a:pPr eaLnBrk="1" hangingPunct="1"/>
            <a:r>
              <a:rPr lang="en-US"/>
              <a:t>Example: </a:t>
            </a:r>
            <a:r>
              <a:rPr lang="en-US">
                <a:solidFill>
                  <a:schemeClr val="bg2"/>
                </a:solidFill>
              </a:rPr>
              <a:t>in broad daylight</a:t>
            </a:r>
          </a:p>
          <a:p>
            <a:pPr lvl="1" eaLnBrk="1" hangingPunct="1"/>
            <a:r>
              <a:rPr lang="en-US"/>
              <a:t>Never: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* broad daylights</a:t>
            </a:r>
          </a:p>
          <a:p>
            <a:pPr lvl="1" eaLnBrk="1" hangingPunct="1"/>
            <a:endParaRPr lang="en-US" i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39967D1-C920-42E9-9133-0F682781BA9E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8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33375"/>
            <a:ext cx="8642350" cy="1139825"/>
          </a:xfrm>
        </p:spPr>
        <p:txBody>
          <a:bodyPr/>
          <a:lstStyle/>
          <a:p>
            <a:pPr eaLnBrk="1" hangingPunct="1"/>
            <a:r>
              <a:rPr lang="en-US" sz="3800"/>
              <a:t>Linguistic Subclasses of Collocations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435975" cy="4530725"/>
          </a:xfrm>
        </p:spPr>
        <p:txBody>
          <a:bodyPr/>
          <a:lstStyle/>
          <a:p>
            <a:pPr eaLnBrk="1" hangingPunct="1"/>
            <a:r>
              <a:rPr lang="en-US" sz="2600"/>
              <a:t>Phrases with light verbs: 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make</a:t>
            </a:r>
            <a:r>
              <a:rPr lang="en-US" sz="2200">
                <a:solidFill>
                  <a:schemeClr val="hlink"/>
                </a:solidFill>
              </a:rPr>
              <a:t>, </a:t>
            </a:r>
            <a:r>
              <a:rPr lang="en-US" sz="2200" i="1">
                <a:solidFill>
                  <a:schemeClr val="hlink"/>
                </a:solidFill>
              </a:rPr>
              <a:t>take, do… </a:t>
            </a:r>
            <a:endParaRPr lang="en-US" sz="2200">
              <a:solidFill>
                <a:schemeClr val="hlink"/>
              </a:solidFill>
            </a:endParaRPr>
          </a:p>
          <a:p>
            <a:pPr eaLnBrk="1" hangingPunct="1"/>
            <a:r>
              <a:rPr lang="en-US" sz="2600"/>
              <a:t>Verb particle/phrasal verb constructions 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to go down, to check out, make up new stories </a:t>
            </a:r>
          </a:p>
          <a:p>
            <a:pPr eaLnBrk="1" hangingPunct="1"/>
            <a:r>
              <a:rPr lang="en-US" sz="2600"/>
              <a:t>Proper nouns</a:t>
            </a:r>
            <a:r>
              <a:rPr lang="en-US" sz="2600" i="1"/>
              <a:t> </a:t>
            </a:r>
            <a:endParaRPr lang="en-US" sz="2600"/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John Smith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CUNY = City University of New York</a:t>
            </a:r>
          </a:p>
          <a:p>
            <a:pPr eaLnBrk="1" hangingPunct="1"/>
            <a:r>
              <a:rPr lang="en-US" sz="2600"/>
              <a:t>Terminological expressions</a:t>
            </a:r>
          </a:p>
          <a:p>
            <a:pPr marL="742950" lvl="1" indent="-285750" eaLnBrk="1" hangingPunct="1"/>
            <a:r>
              <a:rPr lang="en-US" sz="2200"/>
              <a:t>concepts and objects in technical domains</a:t>
            </a:r>
          </a:p>
          <a:p>
            <a:pPr marL="742950" lvl="1" indent="-285750" eaLnBrk="1" hangingPunct="1"/>
            <a:r>
              <a:rPr lang="en-US" sz="2200" i="1">
                <a:solidFill>
                  <a:schemeClr val="hlink"/>
                </a:solidFill>
              </a:rPr>
              <a:t>hydraulic oil filter, web crawler</a:t>
            </a:r>
          </a:p>
          <a:p>
            <a:pPr eaLnBrk="1" hangingPunct="1"/>
            <a:endParaRPr lang="en-US" sz="26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5DE1F6-74B1-4170-9C27-287FC44130EF}" type="slidenum">
              <a:rPr lang="en-US" altLang="en-US" b="0" smtClean="0">
                <a:latin typeface="Garamond" pitchFamily="18" charset="0"/>
              </a:rPr>
              <a:pPr eaLnBrk="1" hangingPunct="1">
                <a:defRPr/>
              </a:pPr>
              <a:t>9</a:t>
            </a:fld>
            <a:endParaRPr lang="en-US" altLang="en-US" b="0">
              <a:latin typeface="Garamond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note on (near-)synonymy	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To determine if 2 words are synonyms-- Principle of substitutability: </a:t>
            </a:r>
          </a:p>
          <a:p>
            <a:pPr lvl="1" eaLnBrk="1" hangingPunct="1"/>
            <a:r>
              <a:rPr lang="en-US" sz="2200"/>
              <a:t>2 words are synonym if they can be substituted for one another in some?/any? sentence without changing the meaning or acceptability of the sentence</a:t>
            </a:r>
          </a:p>
          <a:p>
            <a:pPr lvl="1" eaLnBrk="1" hangingPunct="1"/>
            <a:endParaRPr lang="en-US" sz="900">
              <a:solidFill>
                <a:schemeClr val="hlink"/>
              </a:solidFill>
            </a:endParaRPr>
          </a:p>
          <a:p>
            <a:pPr lvl="2" eaLnBrk="1" hangingPunct="1"/>
            <a:r>
              <a:rPr lang="en-US" sz="2000" i="1">
                <a:solidFill>
                  <a:schemeClr val="hlink"/>
                </a:solidFill>
              </a:rPr>
              <a:t>How </a:t>
            </a:r>
            <a:r>
              <a:rPr lang="en-US" sz="2000" i="1" u="sng">
                <a:solidFill>
                  <a:schemeClr val="hlink"/>
                </a:solidFill>
              </a:rPr>
              <a:t>big/large</a:t>
            </a:r>
            <a:r>
              <a:rPr lang="en-US" sz="2000" i="1">
                <a:solidFill>
                  <a:schemeClr val="hlink"/>
                </a:solidFill>
              </a:rPr>
              <a:t> is this plane?</a:t>
            </a:r>
          </a:p>
          <a:p>
            <a:pPr lvl="2" eaLnBrk="1" hangingPunct="1"/>
            <a:r>
              <a:rPr lang="en-US" sz="2000" i="1">
                <a:solidFill>
                  <a:schemeClr val="hlink"/>
                </a:solidFill>
              </a:rPr>
              <a:t>Would I be flying on a </a:t>
            </a:r>
            <a:r>
              <a:rPr lang="en-US" sz="2000" i="1" u="sng">
                <a:solidFill>
                  <a:schemeClr val="hlink"/>
                </a:solidFill>
              </a:rPr>
              <a:t>big/large</a:t>
            </a:r>
            <a:r>
              <a:rPr lang="en-US" sz="2000" i="1">
                <a:solidFill>
                  <a:schemeClr val="hlink"/>
                </a:solidFill>
              </a:rPr>
              <a:t> or small plane?</a:t>
            </a:r>
          </a:p>
          <a:p>
            <a:pPr lvl="1" eaLnBrk="1" hangingPunct="1"/>
            <a:endParaRPr lang="en-US" sz="1000" i="1">
              <a:solidFill>
                <a:schemeClr val="hlink"/>
              </a:solidFill>
            </a:endParaRPr>
          </a:p>
          <a:p>
            <a:pPr lvl="2" eaLnBrk="1" hangingPunct="1"/>
            <a:r>
              <a:rPr lang="en-US" sz="2000" i="1">
                <a:solidFill>
                  <a:schemeClr val="hlink"/>
                </a:solidFill>
              </a:rPr>
              <a:t>Miss Nelson became a kind of </a:t>
            </a:r>
            <a:r>
              <a:rPr lang="en-US" sz="2000" i="1" u="sng">
                <a:solidFill>
                  <a:schemeClr val="hlink"/>
                </a:solidFill>
              </a:rPr>
              <a:t>big / ?? large</a:t>
            </a:r>
            <a:r>
              <a:rPr lang="en-US" sz="2000" i="1">
                <a:solidFill>
                  <a:schemeClr val="hlink"/>
                </a:solidFill>
              </a:rPr>
              <a:t> sister to Tom.</a:t>
            </a:r>
          </a:p>
          <a:p>
            <a:pPr lvl="2" eaLnBrk="1" hangingPunct="1"/>
            <a:r>
              <a:rPr lang="en-US" sz="2000" i="1">
                <a:solidFill>
                  <a:schemeClr val="hlink"/>
                </a:solidFill>
              </a:rPr>
              <a:t>I think I made a </a:t>
            </a:r>
            <a:r>
              <a:rPr lang="en-US" sz="2000" i="1" u="sng">
                <a:solidFill>
                  <a:schemeClr val="hlink"/>
                </a:solidFill>
              </a:rPr>
              <a:t>big / ?? large</a:t>
            </a:r>
            <a:r>
              <a:rPr lang="en-US" sz="2000" i="1">
                <a:solidFill>
                  <a:schemeClr val="hlink"/>
                </a:solidFill>
              </a:rPr>
              <a:t> mistake. </a:t>
            </a:r>
          </a:p>
          <a:p>
            <a:pPr eaLnBrk="1" hangingPunct="1"/>
            <a:endParaRPr lang="en-US" sz="26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14431</TotalTime>
  <Words>3603</Words>
  <Application>Microsoft Office PowerPoint</Application>
  <PresentationFormat>On-screen Show (4:3)</PresentationFormat>
  <Paragraphs>731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굴림</vt:lpstr>
      <vt:lpstr>Arial</vt:lpstr>
      <vt:lpstr>Comic Sans MS</vt:lpstr>
      <vt:lpstr>Garamond</vt:lpstr>
      <vt:lpstr>Math A</vt:lpstr>
      <vt:lpstr>Symbol</vt:lpstr>
      <vt:lpstr>Times New Roman</vt:lpstr>
      <vt:lpstr>Wingdings</vt:lpstr>
      <vt:lpstr>Edge</vt:lpstr>
      <vt:lpstr>Equation</vt:lpstr>
      <vt:lpstr>Document</vt:lpstr>
      <vt:lpstr>方程式</vt:lpstr>
      <vt:lpstr>PowerPoint Presentation</vt:lpstr>
      <vt:lpstr>A collocation…</vt:lpstr>
      <vt:lpstr>Examples of Collocations</vt:lpstr>
      <vt:lpstr>Definition of a collocation</vt:lpstr>
      <vt:lpstr>Non-Compositionality</vt:lpstr>
      <vt:lpstr>Non-Substitutability</vt:lpstr>
      <vt:lpstr>Non-modifiability</vt:lpstr>
      <vt:lpstr>Linguistic Subclasses of Collocations</vt:lpstr>
      <vt:lpstr>A note on (near-)synonymy </vt:lpstr>
      <vt:lpstr>Approaches to finding collocations</vt:lpstr>
      <vt:lpstr>Approaches to finding collocations</vt:lpstr>
      <vt:lpstr>Frequency</vt:lpstr>
      <vt:lpstr>Results</vt:lpstr>
      <vt:lpstr>PowerPoint Presentation</vt:lpstr>
      <vt:lpstr>Frequency + POS filter</vt:lpstr>
      <vt:lpstr>Frequency: Conclusion</vt:lpstr>
      <vt:lpstr>Approaches to finding collocations</vt:lpstr>
      <vt:lpstr>Mean and Variance </vt:lpstr>
      <vt:lpstr>PowerPoint Presentation</vt:lpstr>
      <vt:lpstr>PowerPoint Presentation</vt:lpstr>
      <vt:lpstr>An Example</vt:lpstr>
      <vt:lpstr>Example</vt:lpstr>
      <vt:lpstr>Mean and variance versus Frequency</vt:lpstr>
      <vt:lpstr>Mean &amp; Variance: Conclusion</vt:lpstr>
      <vt:lpstr>Approaches to finding collocations</vt:lpstr>
      <vt:lpstr>Hypothesis Testing </vt:lpstr>
      <vt:lpstr>Hypothesis Testing (con’t) </vt:lpstr>
      <vt:lpstr>Approaches to finding collocations</vt:lpstr>
      <vt:lpstr>Hypothesis Testing: the t-test</vt:lpstr>
      <vt:lpstr>Some intuition</vt:lpstr>
      <vt:lpstr>Some intuition (con’t)</vt:lpstr>
      <vt:lpstr>Some intuition (con’t)</vt:lpstr>
      <vt:lpstr>The t-Test</vt:lpstr>
      <vt:lpstr>The t-Statistic</vt:lpstr>
      <vt:lpstr>Example</vt:lpstr>
      <vt:lpstr>Example</vt:lpstr>
      <vt:lpstr>Example</vt:lpstr>
      <vt:lpstr>t-Test: Example with collocations</vt:lpstr>
      <vt:lpstr>Example (Cont.)</vt:lpstr>
      <vt:lpstr>Example (Cont.)</vt:lpstr>
      <vt:lpstr>t test: Some results</vt:lpstr>
      <vt:lpstr>Hypothesis testing of differences</vt:lpstr>
      <vt:lpstr>Hypothesis testing of differences</vt:lpstr>
      <vt:lpstr>Difference test example</vt:lpstr>
      <vt:lpstr>Approaches to finding collocations</vt:lpstr>
      <vt:lpstr>Hypothesis testing: the 2-test</vt:lpstr>
      <vt:lpstr>2-test</vt:lpstr>
      <vt:lpstr>2-test- Example</vt:lpstr>
      <vt:lpstr>Pearson’s Chi-Square Test</vt:lpstr>
      <vt:lpstr>2-test- Example (con’t)</vt:lpstr>
      <vt:lpstr>2-test- Example (con’t)</vt:lpstr>
      <vt:lpstr>2-test: Conclusion</vt:lpstr>
      <vt:lpstr>2-test for machine translation </vt:lpstr>
      <vt:lpstr>2-test for corpus similarity </vt:lpstr>
      <vt:lpstr>Collocations across corpora</vt:lpstr>
      <vt:lpstr>PowerPoint Presentation</vt:lpstr>
      <vt:lpstr>Approaches to finding collocations</vt:lpstr>
      <vt:lpstr>Pointwise Mutual Information</vt:lpstr>
      <vt:lpstr>Example</vt:lpstr>
      <vt:lpstr>Pointwise Mutual Information (con’t)</vt:lpstr>
      <vt:lpstr>Pointwise Mutual Information (con’t)</vt:lpstr>
      <vt:lpstr>Automatic vs manual detection of collocations</vt:lpstr>
      <vt:lpstr>Why study collocations?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NLP</dc:title>
  <dc:creator>dr waqas</dc:creator>
  <cp:lastModifiedBy>Haseeb younis</cp:lastModifiedBy>
  <cp:revision>500</cp:revision>
  <dcterms:created xsi:type="dcterms:W3CDTF">1999-12-07T02:57:41Z</dcterms:created>
  <dcterms:modified xsi:type="dcterms:W3CDTF">2020-11-27T04:44:23Z</dcterms:modified>
</cp:coreProperties>
</file>