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71" r:id="rId11"/>
    <p:sldId id="274" r:id="rId12"/>
    <p:sldId id="273" r:id="rId13"/>
    <p:sldId id="272" r:id="rId14"/>
    <p:sldId id="275" r:id="rId15"/>
    <p:sldId id="276" r:id="rId16"/>
    <p:sldId id="277" r:id="rId17"/>
    <p:sldId id="278" r:id="rId18"/>
    <p:sldId id="279" r:id="rId19"/>
    <p:sldId id="280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Talha Ubaid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BDF1-C9CB-4359-B123-0AFFB50A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8389"/>
            <a:ext cx="10058400" cy="1371600"/>
          </a:xfrm>
        </p:spPr>
        <p:txBody>
          <a:bodyPr/>
          <a:lstStyle/>
          <a:p>
            <a:r>
              <a:rPr lang="en-US" dirty="0"/>
              <a:t>Example (Missing values-add by “</a:t>
            </a:r>
            <a:r>
              <a:rPr lang="en-US" dirty="0">
                <a:solidFill>
                  <a:schemeClr val="accent2"/>
                </a:solidFill>
              </a:rPr>
              <a:t>Unknown class</a:t>
            </a:r>
            <a:r>
              <a:rPr lang="en-US" dirty="0"/>
              <a:t>”)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FBC5E4-3273-47DE-AA05-89A94CE9F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419773"/>
              </p:ext>
            </p:extLst>
          </p:nvPr>
        </p:nvGraphicFramePr>
        <p:xfrm>
          <a:off x="1066800" y="1633881"/>
          <a:ext cx="100584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3232728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0855314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6156714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78124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Predicted class(sports liked)</a:t>
                      </a:r>
                      <a:endParaRPr lang="en-PK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9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Umar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Ayesha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1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Zeeshan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P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8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Awais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5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Unknown</a:t>
                      </a:r>
                      <a:endParaRPr lang="en-P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5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Saad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5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P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Sadia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Safora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Saif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9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76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BDF1-C9CB-4359-B123-0AFFB50A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8389"/>
            <a:ext cx="10058400" cy="1371600"/>
          </a:xfrm>
        </p:spPr>
        <p:txBody>
          <a:bodyPr/>
          <a:lstStyle/>
          <a:p>
            <a:r>
              <a:rPr lang="en-US" dirty="0"/>
              <a:t>Example (Missing values-add by “</a:t>
            </a:r>
            <a:r>
              <a:rPr lang="en-US" dirty="0">
                <a:solidFill>
                  <a:schemeClr val="accent2"/>
                </a:solidFill>
              </a:rPr>
              <a:t>Mean values</a:t>
            </a:r>
            <a:r>
              <a:rPr lang="en-US" dirty="0"/>
              <a:t>”)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FBC5E4-3273-47DE-AA05-89A94CE9F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681394"/>
              </p:ext>
            </p:extLst>
          </p:nvPr>
        </p:nvGraphicFramePr>
        <p:xfrm>
          <a:off x="1066800" y="1633881"/>
          <a:ext cx="100584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3232728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0855314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6156714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78124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Age</a:t>
                      </a:r>
                      <a:endParaRPr lang="en-PK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class(sports liked)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9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Umar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Ayesha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1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Zeeshan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P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8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Awais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5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Unknown</a:t>
                      </a:r>
                      <a:endParaRPr lang="en-P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5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Saad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5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P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Sadia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Safora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Saif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9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85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BDF1-C9CB-4359-B123-0AFFB50A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8389"/>
            <a:ext cx="10058400" cy="1371600"/>
          </a:xfrm>
        </p:spPr>
        <p:txBody>
          <a:bodyPr/>
          <a:lstStyle/>
          <a:p>
            <a:r>
              <a:rPr lang="en-US" dirty="0"/>
              <a:t>Example (Missing values-add by “</a:t>
            </a:r>
            <a:r>
              <a:rPr lang="en-US" dirty="0">
                <a:solidFill>
                  <a:schemeClr val="accent2"/>
                </a:solidFill>
              </a:rPr>
              <a:t>Mean values</a:t>
            </a:r>
            <a:r>
              <a:rPr lang="en-US" dirty="0"/>
              <a:t>”)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FBC5E4-3273-47DE-AA05-89A94CE9F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936376"/>
              </p:ext>
            </p:extLst>
          </p:nvPr>
        </p:nvGraphicFramePr>
        <p:xfrm>
          <a:off x="1066800" y="1633881"/>
          <a:ext cx="100584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3232728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0855314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6156714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78124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Age</a:t>
                      </a:r>
                      <a:endParaRPr lang="en-PK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class(sports liked)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9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Umar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22 (Mean)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Ayesha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1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Zeeshan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P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8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Awais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5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Unknown</a:t>
                      </a:r>
                      <a:endParaRPr lang="en-P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5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Saad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22 (Mean)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5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P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Sadia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Safora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Saif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9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37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44B2-391E-4404-8FEA-775FB70E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Convert Categorical Data to Numerical Data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22BC-650D-43BA-8DBB-DC9878B41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Data often contain label values rather than numeric values.</a:t>
            </a:r>
          </a:p>
          <a:p>
            <a:r>
              <a:rPr lang="en-US" sz="2000" dirty="0"/>
              <a:t>Machine learning models algorithm required numerical data.</a:t>
            </a:r>
          </a:p>
          <a:p>
            <a:r>
              <a:rPr lang="en-US" sz="2000" dirty="0"/>
              <a:t>To over come this we have 2 methods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Integer Encoding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One-Hot Encoding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13536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A0EF-2C14-45D8-9C5B-739427F2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31261"/>
            <a:ext cx="10058400" cy="7537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Integer Encoding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933D-AA51-49E3-8D3B-8B40838E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5021"/>
            <a:ext cx="10058400" cy="4117723"/>
          </a:xfrm>
        </p:spPr>
        <p:txBody>
          <a:bodyPr>
            <a:normAutofit/>
          </a:bodyPr>
          <a:lstStyle/>
          <a:p>
            <a:r>
              <a:rPr lang="en-US" sz="2000" dirty="0"/>
              <a:t>Each unique category value is assigned an</a:t>
            </a:r>
          </a:p>
          <a:p>
            <a:pPr marL="0" indent="0">
              <a:buNone/>
            </a:pPr>
            <a:r>
              <a:rPr lang="en-US" sz="2000" dirty="0"/>
              <a:t>   integer value.</a:t>
            </a:r>
          </a:p>
          <a:p>
            <a:r>
              <a:rPr lang="en-US" sz="2000" dirty="0"/>
              <a:t>Example person weight  i.e. Over Weight,</a:t>
            </a:r>
          </a:p>
          <a:p>
            <a:pPr marL="0" indent="0">
              <a:buNone/>
            </a:pPr>
            <a:r>
              <a:rPr lang="en-US" sz="2000" dirty="0"/>
              <a:t>  Normal, and Under Weight.</a:t>
            </a:r>
            <a:endParaRPr lang="en-PK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F8A355-7923-464C-961C-28762B5B0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78918"/>
              </p:ext>
            </p:extLst>
          </p:nvPr>
        </p:nvGraphicFramePr>
        <p:xfrm>
          <a:off x="6845645" y="1835021"/>
          <a:ext cx="4596711" cy="3991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37">
                  <a:extLst>
                    <a:ext uri="{9D8B030D-6E8A-4147-A177-3AD203B41FA5}">
                      <a16:colId xmlns:a16="http://schemas.microsoft.com/office/drawing/2014/main" val="3290273961"/>
                    </a:ext>
                  </a:extLst>
                </a:gridCol>
                <a:gridCol w="1532237">
                  <a:extLst>
                    <a:ext uri="{9D8B030D-6E8A-4147-A177-3AD203B41FA5}">
                      <a16:colId xmlns:a16="http://schemas.microsoft.com/office/drawing/2014/main" val="770865438"/>
                    </a:ext>
                  </a:extLst>
                </a:gridCol>
                <a:gridCol w="1532237">
                  <a:extLst>
                    <a:ext uri="{9D8B030D-6E8A-4147-A177-3AD203B41FA5}">
                      <a16:colId xmlns:a16="http://schemas.microsoft.com/office/drawing/2014/main" val="3750123333"/>
                    </a:ext>
                  </a:extLst>
                </a:gridCol>
              </a:tblGrid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Encoding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43946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 Weight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79062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Raza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 Weight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49580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Sana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1620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Mughees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 Weight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67571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Alina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05435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Hamza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 Weight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6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34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A0EF-2C14-45D8-9C5B-739427F2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Integer Encoding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933D-AA51-49E3-8D3B-8B40838E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9982"/>
            <a:ext cx="10058400" cy="3849624"/>
          </a:xfrm>
        </p:spPr>
        <p:txBody>
          <a:bodyPr>
            <a:normAutofit/>
          </a:bodyPr>
          <a:lstStyle/>
          <a:p>
            <a:r>
              <a:rPr lang="en-US" sz="2000" dirty="0"/>
              <a:t>Each unique category value is assigned an</a:t>
            </a:r>
          </a:p>
          <a:p>
            <a:pPr marL="0" indent="0">
              <a:buNone/>
            </a:pPr>
            <a:r>
              <a:rPr lang="en-US" sz="2000" dirty="0"/>
              <a:t>   integer value.</a:t>
            </a:r>
          </a:p>
          <a:p>
            <a:r>
              <a:rPr lang="en-US" sz="2000" dirty="0"/>
              <a:t>Example person weight  i.e. Over Weight is </a:t>
            </a:r>
            <a:r>
              <a:rPr lang="en-US" sz="2000" b="1" dirty="0">
                <a:solidFill>
                  <a:schemeClr val="accent2"/>
                </a:solidFill>
              </a:rPr>
              <a:t>1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 Normal is </a:t>
            </a:r>
            <a:r>
              <a:rPr lang="en-US" sz="2000" b="1" dirty="0">
                <a:solidFill>
                  <a:schemeClr val="accent2"/>
                </a:solidFill>
              </a:rPr>
              <a:t>2</a:t>
            </a:r>
            <a:r>
              <a:rPr lang="en-US" sz="2000" dirty="0"/>
              <a:t>, and Under Weight is </a:t>
            </a:r>
            <a:r>
              <a:rPr lang="en-US" sz="2000" b="1" dirty="0">
                <a:solidFill>
                  <a:schemeClr val="accent2"/>
                </a:solidFill>
              </a:rPr>
              <a:t>3</a:t>
            </a:r>
            <a:r>
              <a:rPr lang="en-US" sz="2000" dirty="0"/>
              <a:t>.</a:t>
            </a:r>
            <a:endParaRPr lang="en-PK" sz="2000" dirty="0"/>
          </a:p>
          <a:p>
            <a:pPr marL="0" indent="0">
              <a:buNone/>
            </a:pPr>
            <a:endParaRPr lang="en-US" sz="2000" dirty="0"/>
          </a:p>
          <a:p>
            <a:endParaRPr lang="en-PK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F8A355-7923-464C-961C-28762B5B0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72568"/>
              </p:ext>
            </p:extLst>
          </p:nvPr>
        </p:nvGraphicFramePr>
        <p:xfrm>
          <a:off x="6833288" y="1679982"/>
          <a:ext cx="4596711" cy="3991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37">
                  <a:extLst>
                    <a:ext uri="{9D8B030D-6E8A-4147-A177-3AD203B41FA5}">
                      <a16:colId xmlns:a16="http://schemas.microsoft.com/office/drawing/2014/main" val="3290273961"/>
                    </a:ext>
                  </a:extLst>
                </a:gridCol>
                <a:gridCol w="1532237">
                  <a:extLst>
                    <a:ext uri="{9D8B030D-6E8A-4147-A177-3AD203B41FA5}">
                      <a16:colId xmlns:a16="http://schemas.microsoft.com/office/drawing/2014/main" val="770865438"/>
                    </a:ext>
                  </a:extLst>
                </a:gridCol>
                <a:gridCol w="1532237">
                  <a:extLst>
                    <a:ext uri="{9D8B030D-6E8A-4147-A177-3AD203B41FA5}">
                      <a16:colId xmlns:a16="http://schemas.microsoft.com/office/drawing/2014/main" val="3750123333"/>
                    </a:ext>
                  </a:extLst>
                </a:gridCol>
              </a:tblGrid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FFFF00"/>
                          </a:highlight>
                        </a:rPr>
                        <a:t>Integer Encoding</a:t>
                      </a:r>
                      <a:endParaRPr lang="en-PK" dirty="0">
                        <a:solidFill>
                          <a:schemeClr val="accent2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43946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 Weight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79062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Raza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 Weight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49580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Sana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1620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Mughees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 Weight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67571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Alina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05435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Hamza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 Weight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6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929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A0EF-2C14-45D8-9C5B-739427F2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Integer Encoding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933D-AA51-49E3-8D3B-8B40838E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9982"/>
            <a:ext cx="10058400" cy="3849624"/>
          </a:xfrm>
        </p:spPr>
        <p:txBody>
          <a:bodyPr/>
          <a:lstStyle/>
          <a:p>
            <a:endParaRPr lang="en-US" dirty="0"/>
          </a:p>
          <a:p>
            <a:r>
              <a:rPr lang="en-US" sz="1800" dirty="0"/>
              <a:t>Example, “</a:t>
            </a:r>
            <a:r>
              <a:rPr lang="en-US" sz="1800" i="1" dirty="0"/>
              <a:t>Red</a:t>
            </a:r>
            <a:r>
              <a:rPr lang="en-US" sz="1800" dirty="0"/>
              <a:t>” is 1, “</a:t>
            </a:r>
            <a:r>
              <a:rPr lang="en-US" sz="1800" i="1" dirty="0"/>
              <a:t>Pink</a:t>
            </a:r>
            <a:r>
              <a:rPr lang="en-US" sz="1800" dirty="0"/>
              <a:t>” is 2, and “</a:t>
            </a:r>
            <a:r>
              <a:rPr lang="en-US" sz="1800" i="1" dirty="0"/>
              <a:t>Blue</a:t>
            </a:r>
            <a:r>
              <a:rPr lang="en-US" sz="1800" dirty="0"/>
              <a:t>” is 3.</a:t>
            </a:r>
          </a:p>
          <a:p>
            <a:r>
              <a:rPr lang="en-US" sz="1800" dirty="0"/>
              <a:t>In this example no such ordinal relationship exists,</a:t>
            </a:r>
          </a:p>
          <a:p>
            <a:r>
              <a:rPr lang="en-US" sz="1800" dirty="0"/>
              <a:t>the integer encoding is not enough.</a:t>
            </a:r>
          </a:p>
          <a:p>
            <a:r>
              <a:rPr lang="en-US" sz="1800" dirty="0"/>
              <a:t>In fact, using this encoding and allowing the model to</a:t>
            </a:r>
          </a:p>
          <a:p>
            <a:pPr marL="0" indent="0">
              <a:buNone/>
            </a:pPr>
            <a:r>
              <a:rPr lang="en-US" sz="1800" dirty="0"/>
              <a:t>   assume a natural ordering between categories may </a:t>
            </a:r>
          </a:p>
          <a:p>
            <a:pPr marL="0" indent="0">
              <a:buNone/>
            </a:pPr>
            <a:r>
              <a:rPr lang="en-US" sz="1800" dirty="0"/>
              <a:t>   result in poor performance or unexpected results </a:t>
            </a:r>
          </a:p>
          <a:p>
            <a:pPr marL="0" indent="0">
              <a:buNone/>
            </a:pPr>
            <a:r>
              <a:rPr lang="en-US" sz="1800" dirty="0"/>
              <a:t>  (predictions halfway between categories).</a:t>
            </a:r>
            <a:endParaRPr lang="en-PK" sz="18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F8A355-7923-464C-961C-28762B5B0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65842"/>
              </p:ext>
            </p:extLst>
          </p:nvPr>
        </p:nvGraphicFramePr>
        <p:xfrm>
          <a:off x="7698259" y="2014194"/>
          <a:ext cx="3781167" cy="3014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389">
                  <a:extLst>
                    <a:ext uri="{9D8B030D-6E8A-4147-A177-3AD203B41FA5}">
                      <a16:colId xmlns:a16="http://schemas.microsoft.com/office/drawing/2014/main" val="3290273961"/>
                    </a:ext>
                  </a:extLst>
                </a:gridCol>
                <a:gridCol w="1260389">
                  <a:extLst>
                    <a:ext uri="{9D8B030D-6E8A-4147-A177-3AD203B41FA5}">
                      <a16:colId xmlns:a16="http://schemas.microsoft.com/office/drawing/2014/main" val="770865438"/>
                    </a:ext>
                  </a:extLst>
                </a:gridCol>
                <a:gridCol w="1260389">
                  <a:extLst>
                    <a:ext uri="{9D8B030D-6E8A-4147-A177-3AD203B41FA5}">
                      <a16:colId xmlns:a16="http://schemas.microsoft.com/office/drawing/2014/main" val="3750123333"/>
                    </a:ext>
                  </a:extLst>
                </a:gridCol>
              </a:tblGrid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Fav Color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FFFF00"/>
                          </a:highlight>
                        </a:rPr>
                        <a:t>Integer Encoding</a:t>
                      </a:r>
                      <a:endParaRPr lang="en-PK" dirty="0">
                        <a:solidFill>
                          <a:schemeClr val="accent2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43946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79062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Raza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49580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Sana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Pink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1620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Mughees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67571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Alina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Pink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05435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Hamza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6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434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FDE6-A589-4931-8638-0DA15137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One-Hot Encoding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D665-C0B9-4D91-A8B4-C1049100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One hot encoding creates new (binary) columns, indicating the presence of each possible value from the original data. Let's work through an example</a:t>
            </a:r>
          </a:p>
          <a:p>
            <a:endParaRPr lang="en-US" dirty="0"/>
          </a:p>
          <a:p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96E9F3-C473-46A4-AD7D-D74C489AB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10" y="3124652"/>
            <a:ext cx="657316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0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B0E5-0440-4AD4-A396-35A3FD93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0FF0-CD59-46A0-8E42-7DC15D9AA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preprocessing is a technique which is used to </a:t>
            </a:r>
            <a:r>
              <a:rPr lang="en-US" sz="2000" b="1" dirty="0"/>
              <a:t>transform the raw data in a useful and efficient format.</a:t>
            </a:r>
          </a:p>
          <a:p>
            <a:r>
              <a:rPr lang="en-US" sz="2000" dirty="0"/>
              <a:t>So many different forms: </a:t>
            </a:r>
            <a:r>
              <a:rPr lang="en-US" sz="2000" b="1" dirty="0"/>
              <a:t>Structured Tables, Images, Audio files, Videos </a:t>
            </a:r>
            <a:r>
              <a:rPr lang="en-US" sz="2000" dirty="0"/>
              <a:t>etc..</a:t>
            </a:r>
          </a:p>
          <a:p>
            <a:r>
              <a:rPr lang="en-US" sz="2000" dirty="0"/>
              <a:t>In any Machine Learning process, Data Preprocessing is that step in which the data gets transformed, or </a:t>
            </a:r>
            <a:r>
              <a:rPr lang="en-US" sz="2000" i="1" dirty="0"/>
              <a:t>Encoded</a:t>
            </a:r>
            <a:r>
              <a:rPr lang="en-US" sz="2000" dirty="0"/>
              <a:t>, to bring it to such a state that now the machine can easily parse it. </a:t>
            </a:r>
          </a:p>
          <a:p>
            <a:r>
              <a:rPr lang="en-US" sz="2000" dirty="0"/>
              <a:t>In other words, the </a:t>
            </a:r>
            <a:r>
              <a:rPr lang="en-US" sz="2000" i="1" dirty="0"/>
              <a:t>features </a:t>
            </a:r>
            <a:r>
              <a:rPr lang="en-US" sz="2000" dirty="0"/>
              <a:t>of the data can now be easily interpreted by the algorithm</a:t>
            </a:r>
            <a:endParaRPr lang="en-PK" sz="2000" b="1" dirty="0"/>
          </a:p>
        </p:txBody>
      </p:sp>
    </p:spTree>
    <p:extLst>
      <p:ext uri="{BB962C8B-B14F-4D97-AF65-F5344CB8AC3E}">
        <p14:creationId xmlns:p14="http://schemas.microsoft.com/office/powerpoint/2010/main" val="417491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8791-6B3A-4460-AB60-D1082DE9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need to preprocessing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0E61-E1B3-4E73-AAB4-CF1B83328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Most of the real world data is raw. </a:t>
            </a:r>
          </a:p>
          <a:p>
            <a:r>
              <a:rPr lang="en-US" sz="2000" dirty="0"/>
              <a:t>The data we collected from different resources such as internet, self collection and organization needs to preprocessed.</a:t>
            </a:r>
          </a:p>
          <a:p>
            <a:r>
              <a:rPr lang="en-US" sz="2000" dirty="0"/>
              <a:t>There may be problems in the dataset due to </a:t>
            </a:r>
          </a:p>
          <a:p>
            <a:r>
              <a:rPr lang="en-US" sz="2000" dirty="0"/>
              <a:t>human error</a:t>
            </a:r>
          </a:p>
          <a:p>
            <a:r>
              <a:rPr lang="en-US" sz="2000" dirty="0"/>
              <a:t>limitations of measuring devices</a:t>
            </a:r>
          </a:p>
          <a:p>
            <a:r>
              <a:rPr lang="en-US" sz="2000" dirty="0"/>
              <a:t>flaws in the data collection process etc.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376623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5B2D-E203-450F-A405-D95F089D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the dataset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74EE-7902-4D29-B779-310ACA70D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Missing values</a:t>
            </a:r>
          </a:p>
          <a:p>
            <a:r>
              <a:rPr lang="en-US" sz="2000" b="1" dirty="0"/>
              <a:t>Inconsistent values</a:t>
            </a:r>
            <a:r>
              <a:rPr lang="en-US" sz="2000" dirty="0"/>
              <a:t> </a:t>
            </a:r>
            <a:endParaRPr lang="en-US" sz="2000" b="1" dirty="0"/>
          </a:p>
          <a:p>
            <a:r>
              <a:rPr lang="en-US" sz="2000" b="1" dirty="0"/>
              <a:t>Duplicate values etc.</a:t>
            </a:r>
          </a:p>
          <a:p>
            <a:r>
              <a:rPr lang="en-US" sz="2000" dirty="0"/>
              <a:t>We need to remove these kinds of things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44046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1B5A-7489-4398-B826-FFD70F26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CD80-1438-40D1-8478-298AE97EB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you dataset have missing values you have to complete your data.</a:t>
            </a:r>
          </a:p>
          <a:p>
            <a:r>
              <a:rPr lang="en-US" sz="2000" dirty="0"/>
              <a:t>How to Handle missing values?</a:t>
            </a:r>
          </a:p>
          <a:p>
            <a:r>
              <a:rPr lang="en-US" sz="2000" dirty="0"/>
              <a:t>Case1: remove the missing values</a:t>
            </a:r>
          </a:p>
          <a:p>
            <a:r>
              <a:rPr lang="en-US" sz="2000" dirty="0"/>
              <a:t>Case 2: add the values by assumption. Not a good approach</a:t>
            </a:r>
          </a:p>
          <a:p>
            <a:r>
              <a:rPr lang="en-US" sz="2000" dirty="0"/>
              <a:t>Case 3: add the other class “unknown”  </a:t>
            </a:r>
          </a:p>
          <a:p>
            <a:r>
              <a:rPr lang="en-US" sz="2000" dirty="0"/>
              <a:t>Case 4: Use the “mean” of all data and add it.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36941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BDF1-C9CB-4359-B123-0AFFB50A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(Missing values)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FBC5E4-3273-47DE-AA05-89A94CE9F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712523"/>
              </p:ext>
            </p:extLst>
          </p:nvPr>
        </p:nvGraphicFramePr>
        <p:xfrm>
          <a:off x="1066800" y="1633881"/>
          <a:ext cx="100584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3232728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0855314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6156714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78124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class(sports liked)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9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Umar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Ayesha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1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Zeeshan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8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Awais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5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5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Saad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5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Sadia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Safora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Saif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9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97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BDF1-C9CB-4359-B123-0AFFB50A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8389"/>
            <a:ext cx="10058400" cy="1371600"/>
          </a:xfrm>
        </p:spPr>
        <p:txBody>
          <a:bodyPr/>
          <a:lstStyle/>
          <a:p>
            <a:r>
              <a:rPr lang="en-US" dirty="0"/>
              <a:t>Example (Missing values-add </a:t>
            </a:r>
            <a:r>
              <a:rPr lang="en-US" dirty="0">
                <a:solidFill>
                  <a:schemeClr val="accent2"/>
                </a:solidFill>
              </a:rPr>
              <a:t>by self assumption</a:t>
            </a:r>
            <a:r>
              <a:rPr lang="en-US" dirty="0"/>
              <a:t>)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FBC5E4-3273-47DE-AA05-89A94CE9F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183947"/>
              </p:ext>
            </p:extLst>
          </p:nvPr>
        </p:nvGraphicFramePr>
        <p:xfrm>
          <a:off x="1066800" y="1633881"/>
          <a:ext cx="100584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3232728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0855314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6156714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78124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Gender</a:t>
                      </a:r>
                      <a:endParaRPr lang="en-PK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class(sports liked)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9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Umar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Ayesha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1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Zeeshan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P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8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Awais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5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5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Saad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5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P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Sadia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Safora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Saif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9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18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BDF1-C9CB-4359-B123-0AFFB50A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8389"/>
            <a:ext cx="10058400" cy="1371600"/>
          </a:xfrm>
        </p:spPr>
        <p:txBody>
          <a:bodyPr/>
          <a:lstStyle/>
          <a:p>
            <a:r>
              <a:rPr lang="en-US" dirty="0"/>
              <a:t>Example (Missing values-add </a:t>
            </a:r>
            <a:r>
              <a:rPr lang="en-US" dirty="0">
                <a:solidFill>
                  <a:schemeClr val="accent2"/>
                </a:solidFill>
              </a:rPr>
              <a:t>by self assumption</a:t>
            </a:r>
            <a:r>
              <a:rPr lang="en-US" dirty="0"/>
              <a:t>)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FBC5E4-3273-47DE-AA05-89A94CE9F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211563"/>
              </p:ext>
            </p:extLst>
          </p:nvPr>
        </p:nvGraphicFramePr>
        <p:xfrm>
          <a:off x="1066800" y="1633881"/>
          <a:ext cx="100584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3232728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0855314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6156714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78124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Gender</a:t>
                      </a:r>
                      <a:endParaRPr lang="en-PK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class(sports liked)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9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Umar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Ayesha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1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Zeeshan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P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8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Awais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5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5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Saad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5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P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Sadia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Safora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Saif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9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9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BDF1-C9CB-4359-B123-0AFFB50A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8389"/>
            <a:ext cx="10058400" cy="1371600"/>
          </a:xfrm>
        </p:spPr>
        <p:txBody>
          <a:bodyPr/>
          <a:lstStyle/>
          <a:p>
            <a:r>
              <a:rPr lang="en-US" dirty="0"/>
              <a:t>Example (Missing values-add by “</a:t>
            </a:r>
            <a:r>
              <a:rPr lang="en-US" dirty="0">
                <a:solidFill>
                  <a:schemeClr val="accent2"/>
                </a:solidFill>
              </a:rPr>
              <a:t>Unknown class”</a:t>
            </a:r>
            <a:r>
              <a:rPr lang="en-US" dirty="0"/>
              <a:t>)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FBC5E4-3273-47DE-AA05-89A94CE9F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480526"/>
              </p:ext>
            </p:extLst>
          </p:nvPr>
        </p:nvGraphicFramePr>
        <p:xfrm>
          <a:off x="1066800" y="1633881"/>
          <a:ext cx="100584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3232728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0855314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6156714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78124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Predicted class(sports liked)</a:t>
                      </a:r>
                      <a:endParaRPr lang="en-PK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9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Umar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Ayesha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1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Zeeshan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P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8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Awais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5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5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Saad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5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P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Sadia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Safora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Saif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9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727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{74C2F261-7B2E-4EE9-BB3C-3371310B0E48}tf78438558_win32</Template>
  <TotalTime>145</TotalTime>
  <Words>933</Words>
  <Application>Microsoft Office PowerPoint</Application>
  <PresentationFormat>Widescreen</PresentationFormat>
  <Paragraphs>437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Garamond</vt:lpstr>
      <vt:lpstr>SavonVTI</vt:lpstr>
      <vt:lpstr>DATA Preprocessing</vt:lpstr>
      <vt:lpstr>Data preprocessing</vt:lpstr>
      <vt:lpstr>Why need to preprocessing</vt:lpstr>
      <vt:lpstr>Issues with the dataset</vt:lpstr>
      <vt:lpstr>Missing values</vt:lpstr>
      <vt:lpstr>Example (Missing values)</vt:lpstr>
      <vt:lpstr>Example (Missing values-add by self assumption)</vt:lpstr>
      <vt:lpstr>Example (Missing values-add by self assumption)</vt:lpstr>
      <vt:lpstr>Example (Missing values-add by “Unknown class”)</vt:lpstr>
      <vt:lpstr>Example (Missing values-add by “Unknown class”)</vt:lpstr>
      <vt:lpstr>Example (Missing values-add by “Mean values”)</vt:lpstr>
      <vt:lpstr>Example (Missing values-add by “Mean values”)</vt:lpstr>
      <vt:lpstr>Convert Categorical Data to Numerical Data </vt:lpstr>
      <vt:lpstr>Integer Encoding </vt:lpstr>
      <vt:lpstr>Integer Encoding </vt:lpstr>
      <vt:lpstr>Integer Encoding </vt:lpstr>
      <vt:lpstr>One-Hot Encoding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Talha Ubaid</dc:creator>
  <cp:lastModifiedBy>Talha Ubaid</cp:lastModifiedBy>
  <cp:revision>13</cp:revision>
  <dcterms:created xsi:type="dcterms:W3CDTF">2020-11-10T10:46:00Z</dcterms:created>
  <dcterms:modified xsi:type="dcterms:W3CDTF">2020-11-11T05:59:38Z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