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71" r:id="rId11"/>
    <p:sldId id="274" r:id="rId12"/>
    <p:sldId id="273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11-24T05:54:24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20232 8537 0,'-18'0'63,"1"-17"-48,-1 17 1,0 0-16,1 0 16,-19 0-1,19 0 1,-19 0 15,19-18-15,-18 18-1,-1 0 1,19 0 0,-1-18-1,0 18 1,1 0 0,-19 0-1,1 0 1,17 0-1,1 0-15,-18 0 16,17 0 15,0 0-15,-35 0 15,36 0-15,-36 0-1,0-17 1,18 17 0,17 0-16,-17 0 15,-18 0 1,35 0 0,-17 0-1,17 0 1,-17 0 15,0 0-15,-1 0-1,19 0 32,-1 0-31,0 0-1,1 0-15,-18 0 16,-1 17 0,19 1-1,-1 0 17,18-1-1,0 1-16,-18 0 1,18-1 0,0 18-1,0 1 1,0-1 15,0 18-15,0 17-1,0-34 1,18-1 0,0 0-1,-18 1 1,17-19 0,1 1-1,0-1 1,-1 19-1,1-36 1,-18 17 0,17 1-1,1 0-15,17-1 32,1 1-17,-1 0 1,-17-1-1,35-17 1,-18 0 0,-18 0-1,19 0 1,-19 0 0,19 0-1,17 0 1,35 0-1,-71 0 1,19 0 0,-19 0-1,36 0 17,0 0-17,0 0 1,-18 0-1,-17 0 1,0 0 0,-1 0 15,-17-17-31,36 17 16,-19 0-1,18 0 1,-17 0-1,0 0 17,-1 0 77,1 0-93,0-18-16,-1 18 31,1-18-15,0 18-1,-1-17 1,18-1-1,1 18 1,17-18 0,-18 1-1,0-1 17,-17 0-17,-1 1 1,1-1-1,0 18 17,-18-17-17,0-1 1,0 0 0,0 1-1,0-19 1,0 19-1,0-1 1,0 0-16,0-17 16,0 18 15,0-19-15,0 19 15,0-1-16,-18 0 1,18 1 0,-18 17-1,1-18 1,-1 0 15,1 18-15,17-17-1,-36-1 1,19 18 0,-19 0-1,19 0 1,-19 0 15,19 0-15,-1 0 156</inkml:trace>
  <inkml:trace contextRef="#ctx0" brushRef="#br0" timeOffset="3096.91">23389 7708 0,'-17'0'15,"-1"0"32,0 0-31,1 0 0,-1-17-1,-17 17 1,-1 0-1,-16 0 1,-1 0 0,-36-18-1,-34 18 1,17 0 0,53 0-1,-35 0 1,17 0-1,36 0-15,18 0 16,-54 0 0,36 0 15,-1 0-15,1 0-1,0 0 1,17 0-1,1 0 1,-1 0 0,0 0 15,18 18-15,-17-1-1,17 1 1,0-1-1,-18 1 1,18 17 0,0 1-1,0-19 1,0 19 15,0-1-15,0 18-1,18-18 1,-18-17-16,0 17 16,17-35-1,-17 35 1,36-17 0,-36 0-1,17-1 1,-17 18-1,18-17 1,17 17 0,0 1 15,1-1-15,-1-17-1,-17-1 1,35 1-1,-1-1 1,19 1 0,-36-18-1,36 18 1,17-18 0,-35 17-1,17-17 1,1 0-1,-18 0 1,-35 0 0,-1 0-1,36 0 17,0 0-17,18 0 1,-18 0-1,-18 0 1,-18 0 0,19-17-1,-19 17 1,1-18 0,0 0-1,-1 1 1,-17-18-1,18 17 1,0-35 0,-1 35 15,-17-35-15,0 18-1,0 0 1,0 0-1,18 17 1,-18 0 0,0-17-1,0 17 1,0 1 0,0-18-1,0 17 1,0-17-1,0 17 1,0 0 0,-18 1-1,18-1 17,-17 18-17,17-18 1,-18 18-1,0-17 17,1 17-17,-1 0 17,18-18-32,-18 18 15,1 0 1,-1 0 31</inkml:trace>
  <inkml:trace contextRef="#ctx0" brushRef="#br0" timeOffset="7661.29">23901 13000 0,'-18'0'15,"-17"-18"1,0 18 0,-1 0-1,-34 0 1,-1-17 0,1 17 15,34 0-31,-52-18 15,18 0 1,-1 18 0,-35-17-1,0 17 1,18 0 0,18-18-1,-1 18 1,-17 0-1,0 0 1,-18 0 0,53 0-1,18 0 1,-1 0 15,1 0-15,0 0-1,17 0 1,-17 0 0,-18 0-1,18 0 1,17 0 0,-17 0-1,17 0 1,0 0-1,1 0 1,-18 0 0,-36 0-1,18 18 17,35-18-17,1 17 1,-1-17 31,18 18 0,0 0-1,0-1-30,-17-17-16,17 36 16,0-19-1,0 18 1,0 1 15,0 17-15,0-18-1,0 53 1,0-53 0,0 1-1,0-19 1,0 19 0,0-19-1,0 1 1,0-1-1,0 1 17,0 0-17,0-1 1,0 1 15,35 17-15,-35-17-1,17 17 1,19 1 0,-1-19-1,0 18 1,1-17 0,-19 0-1,36-1 1,0 1-1,35 17 1,-53-17-16,36 0 16,-36-1-1,54 1 1,-1-1 15,53-17-15,-35 18-1,-53-18 1,-18 0 0,18 0-1,17 0 1,19-18 0,69 1-1,-87 17 1,-18-18-1,17 1 1,18 17 0,-35 0-1,-35 0 17,0 0-17,35 0 1,-18-18-1,-17 18 1,-1-18 0,1 18-1,17 0 1,36-17 15,-36-19-15,-17 19-1,-1-1 1,-17 0 0,18 18-1,-1-17 1,-17-18 15,18 17-15,-18-17-1,0-1 1,0 1 0,0 17-1,0-17 1,0 0 0,0 0-1,0-1 1,0 1-1,0 0 1,0-18 0,0 35-1,0 1 17,0-1-17,0 0 1,-18 18-1,18-17 1,-17-1 0,-1 0 15,18 1 0,-17 17-15,17-18-16,-18 18 15,0 0 1,1-18-16,-19 1 16,19 17 15,-1-18-15,0 18-1,1 0 1,-36-17-1,35 17 1,1 0 0,-1 0-1,0 0 1,-35 0 0</inkml:trace>
  <inkml:trace contextRef="#ctx0" brushRef="#br0" timeOffset="14135.26">20355 13829 0,'-17'0'47,"-1"0"-16,-17 0-15,17-18-1,0 18-15,1 0 16,-71 0-1,35 0 1,17 0-16,-34 0 16,17 0 15,0 0-15,0 0-1,0 0 1,-35 0-1,0 0 1,17 0 0,18 0-1,18 0 1,17 0 0,-52 0-1,17 0 1,-35 0-1,52 0 1,1 0 0,-18-17 15,0 17-15,0 0-1,1-18 1,-1 18-1,-18 0 1,1 0 0,34 0-1,-34 0 1,-1 0 0,36 0-1,17 0 1,1 0-1,-19 0 1,19 0 31,-1 0-16,0 0-15,1 0-1,-1 0 32,0 0-31,1 0 0,-1 0-1,1 0 141,-1 18-156,0-18 16,1 0 15,-19 35-15,19-35 0,-1 0-1,0 0 32,18 18-31,-17-18 15,17 17 0,0 1-15,0-1-1,0 1 1,0 0 0,0-1-1,0 1 1,0 17 0,0-17-1,0 17 1,0 0-1,0-17-15,0 0 16,0-1 0,0 19-1,17-19 17,1 1-17,-18 17 1,18-17-1,-1 17 17,-17-17-32,18-1 15,0 19 1,-1-36 0,1 17-1,17 1 1,-17 0-1,35-18 1,35 0 0,0 0-1,-35 0 1,-18 0 15,1 0-15,87 0-1,-88 0 1,18-18 0,0 0-1,-18 18 1,18-17 0,0 17-1,-17 0 95,69 0-110,1 0 15,53-18 1,-124 18-1,-17 0 1,0 0 0,-1 0-1,18 0 1,18 0 0,-17 0-1,-1 0 1,0 0-1,18 0 1,-18-18-16,1 18 16,17 0 15,-18 0-15,-17 0-1,17 0 1,35 0-1,-17 0 1,0 0 0,0 0-1,53 0 1,17 0 0,-34 0-1,-72 0 1,19 0-1,16 0 1,-16 0 0,-19 0-1,1 0 17,0 0-17,-1 0 16,-17-17-15,18 17 0,-18-18-1,0 1 1,0-1-16,0-17 16,0-1-1,0 19 1,0-19-1,0 1 1,0 0 0,-18 17-1,18 1 17,-17-1-17,17 0-15,-18 1 31,18-1-15,0 0 0,-18 18-1,18-17 1,0-1 15,0 0 0,-17 18-15,17-17 15,0-1-15,-18 18-16,0-17 31,1 17-15,-18 0 203,17 0-204,0-18-15,1 18 16,-19 0-1,-17 0 1,18 0 0,17 0-1,1 0 1,-1 0 15,1 0 141,-36 0-172,35 0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Ubaid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Unknown class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977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Predicted class(sports liked)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6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Mean values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81394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5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Mean values</a:t>
            </a:r>
            <a:r>
              <a:rPr lang="en-US" dirty="0"/>
              <a:t>”)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36376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22 (Mean)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22 (Mean)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7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44B2-391E-4404-8FEA-775FB70E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 Categorical Data to Numerical Data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22BC-650D-43BA-8DBB-DC9878B4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Data often contain label values rather than numeric values.</a:t>
            </a:r>
          </a:p>
          <a:p>
            <a:r>
              <a:rPr lang="en-US" sz="2000" dirty="0"/>
              <a:t>Machine learning models algorithm required numerical data.</a:t>
            </a:r>
          </a:p>
          <a:p>
            <a:r>
              <a:rPr lang="en-US" sz="2000" dirty="0"/>
              <a:t>To over come this we have 2 methods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Integer Encoding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One-Hot Encoding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353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1261"/>
            <a:ext cx="10058400" cy="753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5021"/>
            <a:ext cx="10058400" cy="4117723"/>
          </a:xfrm>
        </p:spPr>
        <p:txBody>
          <a:bodyPr>
            <a:normAutofit/>
          </a:bodyPr>
          <a:lstStyle/>
          <a:p>
            <a:r>
              <a:rPr lang="en-US" sz="2000" dirty="0"/>
              <a:t>Each unique category value is assigned an</a:t>
            </a:r>
          </a:p>
          <a:p>
            <a:pPr marL="0" indent="0">
              <a:buNone/>
            </a:pPr>
            <a:r>
              <a:rPr lang="en-US" sz="2000" dirty="0"/>
              <a:t>   integer value.</a:t>
            </a:r>
          </a:p>
          <a:p>
            <a:r>
              <a:rPr lang="en-US" sz="2000" dirty="0"/>
              <a:t>Example person weight  i.e. Over Weight,</a:t>
            </a:r>
          </a:p>
          <a:p>
            <a:pPr marL="0" indent="0">
              <a:buNone/>
            </a:pPr>
            <a:r>
              <a:rPr lang="en-US" sz="2000" dirty="0"/>
              <a:t>  Normal, and Under Weight.</a:t>
            </a:r>
            <a:endParaRPr lang="en-PK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78918"/>
              </p:ext>
            </p:extLst>
          </p:nvPr>
        </p:nvGraphicFramePr>
        <p:xfrm>
          <a:off x="6845645" y="1835021"/>
          <a:ext cx="4596711" cy="399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7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Encoding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4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9982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Each unique category value is assigned an</a:t>
            </a:r>
          </a:p>
          <a:p>
            <a:pPr marL="0" indent="0">
              <a:buNone/>
            </a:pPr>
            <a:r>
              <a:rPr lang="en-US" sz="2000" dirty="0"/>
              <a:t>   integer value.</a:t>
            </a:r>
          </a:p>
          <a:p>
            <a:r>
              <a:rPr lang="en-US" sz="2000" dirty="0"/>
              <a:t>Example person weight  i.e. Over Weight is </a:t>
            </a:r>
            <a:r>
              <a:rPr lang="en-US" sz="2000" b="1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Normal is </a:t>
            </a:r>
            <a:r>
              <a:rPr lang="en-US" sz="2000" b="1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, and Under Weight is </a:t>
            </a:r>
            <a:r>
              <a:rPr lang="en-US" sz="2000" b="1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.</a:t>
            </a:r>
            <a:endParaRPr lang="en-PK" sz="2000" dirty="0"/>
          </a:p>
          <a:p>
            <a:pPr marL="0" indent="0">
              <a:buNone/>
            </a:pPr>
            <a:endParaRPr lang="en-US" sz="2000" dirty="0"/>
          </a:p>
          <a:p>
            <a:endParaRPr lang="en-PK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2568"/>
              </p:ext>
            </p:extLst>
          </p:nvPr>
        </p:nvGraphicFramePr>
        <p:xfrm>
          <a:off x="6833288" y="1679982"/>
          <a:ext cx="4596711" cy="399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7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Integer Encoding</a:t>
                      </a:r>
                      <a:endParaRPr lang="en-PK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92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A0EF-2C14-45D8-9C5B-739427F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933D-AA51-49E3-8D3B-8B40838E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9982"/>
            <a:ext cx="10058400" cy="3849624"/>
          </a:xfrm>
        </p:spPr>
        <p:txBody>
          <a:bodyPr/>
          <a:lstStyle/>
          <a:p>
            <a:endParaRPr lang="en-US" dirty="0"/>
          </a:p>
          <a:p>
            <a:r>
              <a:rPr lang="en-US" sz="1800" dirty="0"/>
              <a:t>Example, “</a:t>
            </a:r>
            <a:r>
              <a:rPr lang="en-US" sz="1800" i="1" dirty="0"/>
              <a:t>Red</a:t>
            </a:r>
            <a:r>
              <a:rPr lang="en-US" sz="1800" dirty="0"/>
              <a:t>” is 1, “</a:t>
            </a:r>
            <a:r>
              <a:rPr lang="en-US" sz="1800" i="1" dirty="0"/>
              <a:t>Pink</a:t>
            </a:r>
            <a:r>
              <a:rPr lang="en-US" sz="1800" dirty="0"/>
              <a:t>” is 2, and “</a:t>
            </a:r>
            <a:r>
              <a:rPr lang="en-US" sz="1800" i="1" dirty="0"/>
              <a:t>Blue</a:t>
            </a:r>
            <a:r>
              <a:rPr lang="en-US" sz="1800" dirty="0"/>
              <a:t>” is 3.</a:t>
            </a:r>
          </a:p>
          <a:p>
            <a:r>
              <a:rPr lang="en-US" sz="1800" dirty="0"/>
              <a:t>In this example no such ordinal relationship exists,</a:t>
            </a:r>
          </a:p>
          <a:p>
            <a:r>
              <a:rPr lang="en-US" sz="1800" dirty="0"/>
              <a:t>the integer encoding is not enough.</a:t>
            </a:r>
          </a:p>
          <a:p>
            <a:r>
              <a:rPr lang="en-US" sz="1800" dirty="0"/>
              <a:t>In fact, using this encoding and allowing the model to</a:t>
            </a:r>
          </a:p>
          <a:p>
            <a:pPr marL="0" indent="0">
              <a:buNone/>
            </a:pPr>
            <a:r>
              <a:rPr lang="en-US" sz="1800" dirty="0"/>
              <a:t>   assume a natural ordering between categories may </a:t>
            </a:r>
          </a:p>
          <a:p>
            <a:pPr marL="0" indent="0">
              <a:buNone/>
            </a:pPr>
            <a:r>
              <a:rPr lang="en-US" sz="1800" dirty="0"/>
              <a:t>   result in poor performance or unexpected results </a:t>
            </a:r>
          </a:p>
          <a:p>
            <a:pPr marL="0" indent="0">
              <a:buNone/>
            </a:pPr>
            <a:r>
              <a:rPr lang="en-US" sz="1800" dirty="0"/>
              <a:t>  (predictions halfway between categories).</a:t>
            </a:r>
            <a:endParaRPr lang="en-PK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8A355-7923-464C-961C-28762B5B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5842"/>
              </p:ext>
            </p:extLst>
          </p:nvPr>
        </p:nvGraphicFramePr>
        <p:xfrm>
          <a:off x="7698259" y="2014194"/>
          <a:ext cx="3781167" cy="3014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89">
                  <a:extLst>
                    <a:ext uri="{9D8B030D-6E8A-4147-A177-3AD203B41FA5}">
                      <a16:colId xmlns:a16="http://schemas.microsoft.com/office/drawing/2014/main" val="3290273961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770865438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3750123333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Fav Color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Integer Encoding</a:t>
                      </a:r>
                      <a:endParaRPr lang="en-PK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94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906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Raza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958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Sana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1620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Mughees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6757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Alina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5435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en-US" dirty="0"/>
                        <a:t>Hamza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6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3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DE6-A589-4931-8638-0DA15137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One-Hot Encoding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D665-C0B9-4D91-A8B4-C1049100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 hot encoding creates new (binary) columns, indicating the presence of each possible value from the original data. Let's work through an example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6E9F3-C473-46A4-AD7D-D74C489A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10" y="3124652"/>
            <a:ext cx="657316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EB5F-5A40-4E0C-A821-B249B5B6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view the missing values in your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FEB-B207-4E6D-81FF-764D677B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43" y="2103120"/>
            <a:ext cx="10058400" cy="3849624"/>
          </a:xfrm>
        </p:spPr>
        <p:txBody>
          <a:bodyPr/>
          <a:lstStyle/>
          <a:p>
            <a:r>
              <a:rPr lang="en-US" dirty="0"/>
              <a:t>If you dataset has empty/ null columns. It will show “nan” in that cell when you print.(using </a:t>
            </a:r>
            <a:r>
              <a:rPr lang="en-US" dirty="0">
                <a:highlight>
                  <a:srgbClr val="FFFF00"/>
                </a:highlight>
              </a:rPr>
              <a:t>.head()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checking the missing values : (using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b="1" dirty="0" err="1">
                <a:highlight>
                  <a:srgbClr val="FFFF00"/>
                </a:highlight>
              </a:rPr>
              <a:t>isnull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) </a:t>
            </a:r>
          </a:p>
          <a:p>
            <a:r>
              <a:rPr lang="en-US" dirty="0"/>
              <a:t>Here true values means null/empty values in there at that location.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E42BF-073F-4828-8965-5C7E5A62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8" y="2598983"/>
            <a:ext cx="2286319" cy="1428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0F99A-8366-42B4-91C4-DE07C89D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50" y="4205350"/>
            <a:ext cx="197195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F3B4-55D0-462E-9730-C39124D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count the null values in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4E72-4CF3-4CFF-9393-189EA38C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highlight>
                  <a:srgbClr val="FFFF00"/>
                </a:highlight>
              </a:rPr>
              <a:t>.</a:t>
            </a:r>
            <a:r>
              <a:rPr lang="en-US" b="1" dirty="0" err="1">
                <a:highlight>
                  <a:srgbClr val="FFFF00"/>
                </a:highlight>
              </a:rPr>
              <a:t>isnull</a:t>
            </a:r>
            <a:r>
              <a:rPr lang="en-US" b="1" dirty="0">
                <a:highlight>
                  <a:srgbClr val="FFFF00"/>
                </a:highlight>
              </a:rPr>
              <a:t>().sum()  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Here “area” and price are the column and in area there is only 1 missing values </a:t>
            </a:r>
            <a:r>
              <a:rPr lang="en-US" dirty="0" err="1"/>
              <a:t>whilw</a:t>
            </a:r>
            <a:r>
              <a:rPr lang="en-US" dirty="0"/>
              <a:t> in price we have no missing values.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DA6BF-C285-4397-8FB1-3A356963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7" y="2643924"/>
            <a:ext cx="2231557" cy="13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0E5-0440-4AD4-A396-35A3FD93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FF0-CD59-46A0-8E42-7DC15D9A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preprocessing is a technique which is used to </a:t>
            </a:r>
            <a:r>
              <a:rPr lang="en-US" sz="2000" b="1" dirty="0"/>
              <a:t>transform the raw data in a useful and efficient format.</a:t>
            </a:r>
          </a:p>
          <a:p>
            <a:r>
              <a:rPr lang="en-US" sz="2000" dirty="0"/>
              <a:t>So many different forms: </a:t>
            </a:r>
            <a:r>
              <a:rPr lang="en-US" sz="2000" b="1" dirty="0"/>
              <a:t>Structured Tables, Images, Audio files, Videos </a:t>
            </a:r>
            <a:r>
              <a:rPr lang="en-US" sz="2000" dirty="0"/>
              <a:t>etc..</a:t>
            </a:r>
          </a:p>
          <a:p>
            <a:r>
              <a:rPr lang="en-US" sz="2000" dirty="0"/>
              <a:t>In any Machine Learning process, Data Preprocessing is that step in which the data gets transformed, or </a:t>
            </a:r>
            <a:r>
              <a:rPr lang="en-US" sz="2000" i="1" dirty="0"/>
              <a:t>Encoded</a:t>
            </a:r>
            <a:r>
              <a:rPr lang="en-US" sz="2000" dirty="0"/>
              <a:t>, to bring it to such a state that now the machine can easily parse it. </a:t>
            </a:r>
          </a:p>
          <a:p>
            <a:r>
              <a:rPr lang="en-US" sz="2000" dirty="0"/>
              <a:t>In other words, the </a:t>
            </a:r>
            <a:r>
              <a:rPr lang="en-US" sz="2000" i="1" dirty="0"/>
              <a:t>features </a:t>
            </a:r>
            <a:r>
              <a:rPr lang="en-US" sz="2000" dirty="0"/>
              <a:t>of the data can now be easily interpreted by the algorithm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417491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4130-D8B0-4AE8-B342-ADD668DC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values any values with “</a:t>
            </a:r>
            <a:r>
              <a:rPr lang="en-US" dirty="0" err="1"/>
              <a:t>NaN</a:t>
            </a:r>
            <a:r>
              <a:rPr lang="en-US" dirty="0"/>
              <a:t>”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3C66-2405-47ED-92A9-CFDBB767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0 with nan.</a:t>
            </a:r>
          </a:p>
          <a:p>
            <a:r>
              <a:rPr lang="en-US" b="1" dirty="0">
                <a:highlight>
                  <a:srgbClr val="FFFF00"/>
                </a:highlight>
              </a:rPr>
              <a:t>.replace(nan,0)</a:t>
            </a:r>
          </a:p>
          <a:p>
            <a:r>
              <a:rPr lang="en-US" dirty="0"/>
              <a:t>Here you can replace “nan” with any number or vice versa</a:t>
            </a:r>
          </a:p>
          <a:p>
            <a:r>
              <a:rPr lang="en-US" dirty="0"/>
              <a:t>you can replace with any number.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14257-F9AE-4694-9851-3DD4C821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59" y="2986821"/>
            <a:ext cx="162900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B553-285E-4AA2-BD3F-B8CA7A9E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remove row that has missing values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5AB7-92FA-4AAB-97FE-E2FCE525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.</a:t>
            </a:r>
            <a:r>
              <a:rPr lang="en-US" b="1" dirty="0" err="1">
                <a:highlight>
                  <a:srgbClr val="FFFF00"/>
                </a:highlight>
              </a:rPr>
              <a:t>dropna</a:t>
            </a:r>
            <a:r>
              <a:rPr lang="en-US" b="1" dirty="0">
                <a:highlight>
                  <a:srgbClr val="FFFF00"/>
                </a:highlight>
              </a:rPr>
              <a:t> (</a:t>
            </a:r>
            <a:r>
              <a:rPr lang="en-US" b="1" dirty="0" err="1">
                <a:highlight>
                  <a:srgbClr val="FFFF00"/>
                </a:highlight>
              </a:rPr>
              <a:t>inplace</a:t>
            </a:r>
            <a:r>
              <a:rPr lang="en-US" b="1" dirty="0">
                <a:highlight>
                  <a:srgbClr val="FFFF00"/>
                </a:highlight>
              </a:rPr>
              <a:t>=true)</a:t>
            </a:r>
          </a:p>
          <a:p>
            <a:endParaRPr lang="en-PK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7AB57-E58B-4927-B674-FD67BEF8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0" y="2581807"/>
            <a:ext cx="3545023" cy="203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2D786-70F9-455D-AE6B-84343B7C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13" y="2581807"/>
            <a:ext cx="3220832" cy="9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203B-3D33-4D50-825F-E6EFC167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input missing values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EB00-8952-4F57-AAB6-59E081DB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Multiples methods can be used such as mean, mode</a:t>
            </a:r>
          </a:p>
          <a:p>
            <a:r>
              <a:rPr lang="en-US" dirty="0"/>
              <a:t>.</a:t>
            </a:r>
            <a:r>
              <a:rPr lang="en-US" b="1" dirty="0" err="1">
                <a:highlight>
                  <a:srgbClr val="FFFF00"/>
                </a:highlight>
              </a:rPr>
              <a:t>fillna</a:t>
            </a:r>
            <a:r>
              <a:rPr lang="en-US" b="1" dirty="0">
                <a:highlight>
                  <a:srgbClr val="FFFF00"/>
                </a:highlight>
              </a:rPr>
              <a:t>(</a:t>
            </a:r>
            <a:r>
              <a:rPr lang="en-US" b="1" dirty="0" err="1">
                <a:highlight>
                  <a:srgbClr val="FFFF00"/>
                </a:highlight>
              </a:rPr>
              <a:t>dataset.mean</a:t>
            </a:r>
            <a:r>
              <a:rPr lang="en-US" b="1" dirty="0">
                <a:highlight>
                  <a:srgbClr val="FFFF00"/>
                </a:highlight>
              </a:rPr>
              <a:t>(),</a:t>
            </a:r>
            <a:r>
              <a:rPr lang="en-US" b="1" dirty="0" err="1">
                <a:highlight>
                  <a:srgbClr val="FFFF00"/>
                </a:highlight>
              </a:rPr>
              <a:t>inplace</a:t>
            </a:r>
            <a:r>
              <a:rPr lang="en-US" b="1" dirty="0">
                <a:highlight>
                  <a:srgbClr val="FFFF00"/>
                </a:highlight>
              </a:rPr>
              <a:t>=true)</a:t>
            </a:r>
          </a:p>
          <a:p>
            <a:endParaRPr lang="en-PK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98D0C-4813-42DF-A0A3-F0DD7875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33" y="4479721"/>
            <a:ext cx="5381828" cy="155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9620D-2A9F-4E49-B33B-62054C24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33" y="2470604"/>
            <a:ext cx="5381828" cy="17993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54EA4A-72B8-4EC8-B351-CD8693A3BA85}"/>
                  </a:ext>
                </a:extLst>
              </p14:cNvPr>
              <p14:cNvContentPartPr/>
              <p14:nvPr/>
            </p14:nvContentPartPr>
            <p14:xfrm>
              <a:off x="6527880" y="2762280"/>
              <a:ext cx="2140200" cy="243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54EA4A-72B8-4EC8-B351-CD8693A3BA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8520" y="2752920"/>
                <a:ext cx="215892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8791-6B3A-4460-AB60-D1082DE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0E61-E1B3-4E73-AAB4-CF1B8332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of the real world data is raw. </a:t>
            </a:r>
          </a:p>
          <a:p>
            <a:r>
              <a:rPr lang="en-US" sz="2000" dirty="0"/>
              <a:t>The data we collected from different resources such as internet, self collection and organization needs to preprocessed.</a:t>
            </a:r>
          </a:p>
          <a:p>
            <a:r>
              <a:rPr lang="en-US" sz="2000" dirty="0"/>
              <a:t>There may be problems in the dataset due to </a:t>
            </a:r>
          </a:p>
          <a:p>
            <a:r>
              <a:rPr lang="en-US" sz="2000" dirty="0"/>
              <a:t>human error</a:t>
            </a:r>
          </a:p>
          <a:p>
            <a:r>
              <a:rPr lang="en-US" sz="2000" dirty="0"/>
              <a:t>limitations of measuring devices</a:t>
            </a:r>
          </a:p>
          <a:p>
            <a:r>
              <a:rPr lang="en-US" sz="2000" dirty="0"/>
              <a:t>flaws in the data collection process etc.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76623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5B2D-E203-450F-A405-D95F089D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4EE-7902-4D29-B779-310ACA70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Missing values</a:t>
            </a:r>
          </a:p>
          <a:p>
            <a:r>
              <a:rPr lang="en-US" sz="2000" b="1" dirty="0"/>
              <a:t>Inconsistent values</a:t>
            </a:r>
            <a:r>
              <a:rPr lang="en-US" sz="2000" dirty="0"/>
              <a:t> </a:t>
            </a:r>
            <a:endParaRPr lang="en-US" sz="2000" b="1" dirty="0"/>
          </a:p>
          <a:p>
            <a:r>
              <a:rPr lang="en-US" sz="2000" b="1" dirty="0"/>
              <a:t>Duplicate values etc.</a:t>
            </a:r>
          </a:p>
          <a:p>
            <a:r>
              <a:rPr lang="en-US" sz="2000" dirty="0"/>
              <a:t>We need to remove these kinds of things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4404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B5A-7489-4398-B826-FFD70F26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CD80-1438-40D1-8478-298AE97E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dataset have missing values you have to complete your data.</a:t>
            </a:r>
          </a:p>
          <a:p>
            <a:r>
              <a:rPr lang="en-US" sz="2000" dirty="0"/>
              <a:t>How to Handle missing values?</a:t>
            </a:r>
          </a:p>
          <a:p>
            <a:r>
              <a:rPr lang="en-US" sz="2000" dirty="0"/>
              <a:t>Case1: remove the missing values</a:t>
            </a:r>
          </a:p>
          <a:p>
            <a:r>
              <a:rPr lang="en-US" sz="2000" dirty="0"/>
              <a:t>Case 2: add the values by assumption. Not a good approach</a:t>
            </a:r>
          </a:p>
          <a:p>
            <a:r>
              <a:rPr lang="en-US" sz="2000" dirty="0"/>
              <a:t>Case 3: add the other class “unknown”  </a:t>
            </a:r>
          </a:p>
          <a:p>
            <a:r>
              <a:rPr lang="en-US" sz="2000" dirty="0"/>
              <a:t>Case 4: Use the “mean” of all data and add it.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694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(Missing values)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1252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9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</a:t>
            </a:r>
            <a:r>
              <a:rPr lang="en-US" dirty="0">
                <a:solidFill>
                  <a:schemeClr val="accent2"/>
                </a:solidFill>
              </a:rPr>
              <a:t>by self assumption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83947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Gender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8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</a:t>
            </a:r>
            <a:r>
              <a:rPr lang="en-US" dirty="0">
                <a:solidFill>
                  <a:schemeClr val="accent2"/>
                </a:solidFill>
              </a:rPr>
              <a:t>by self assumption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11563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Gender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class(sports liked)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DF1-C9CB-4359-B123-0AFFB50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389"/>
            <a:ext cx="10058400" cy="1371600"/>
          </a:xfrm>
        </p:spPr>
        <p:txBody>
          <a:bodyPr/>
          <a:lstStyle/>
          <a:p>
            <a:r>
              <a:rPr lang="en-US" dirty="0"/>
              <a:t>Example (Missing values-add by “</a:t>
            </a:r>
            <a:r>
              <a:rPr lang="en-US" dirty="0">
                <a:solidFill>
                  <a:schemeClr val="accent2"/>
                </a:solidFill>
              </a:rPr>
              <a:t>Unknown class”</a:t>
            </a:r>
            <a:r>
              <a:rPr lang="en-US" dirty="0"/>
              <a:t>)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BC5E4-3273-47DE-AA05-89A94CE9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80526"/>
              </p:ext>
            </p:extLst>
          </p:nvPr>
        </p:nvGraphicFramePr>
        <p:xfrm>
          <a:off x="1066800" y="1633881"/>
          <a:ext cx="100584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232728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0855314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615671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7812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Predicted class(sports liked)</a:t>
                      </a:r>
                      <a:endParaRPr lang="en-PK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Ayesha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1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Zeeshan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Awais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Football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PK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5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Amna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P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Sadia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Safora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Cricket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2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{74C2F261-7B2E-4EE9-BB3C-3371310B0E48}tf78438558_win32</Template>
  <TotalTime>1103</TotalTime>
  <Words>1114</Words>
  <Application>Microsoft Office PowerPoint</Application>
  <PresentationFormat>Widescreen</PresentationFormat>
  <Paragraphs>464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Garamond</vt:lpstr>
      <vt:lpstr>SavonVTI</vt:lpstr>
      <vt:lpstr>DATA Preprocessing</vt:lpstr>
      <vt:lpstr>Data preprocessing</vt:lpstr>
      <vt:lpstr>Why need to preprocessing</vt:lpstr>
      <vt:lpstr>Issues with the dataset</vt:lpstr>
      <vt:lpstr>Missing values</vt:lpstr>
      <vt:lpstr>Example (Missing values)</vt:lpstr>
      <vt:lpstr>Example (Missing values-add by self assumption)</vt:lpstr>
      <vt:lpstr>Example (Missing values-add by self assumption)</vt:lpstr>
      <vt:lpstr>Example (Missing values-add by “Unknown class”)</vt:lpstr>
      <vt:lpstr>Example (Missing values-add by “Unknown class”)</vt:lpstr>
      <vt:lpstr>Example (Missing values-add by “Mean values”)</vt:lpstr>
      <vt:lpstr>Example (Missing values-add by “Mean values”)</vt:lpstr>
      <vt:lpstr>Convert Categorical Data to Numerical Data </vt:lpstr>
      <vt:lpstr>Integer Encoding </vt:lpstr>
      <vt:lpstr>Integer Encoding </vt:lpstr>
      <vt:lpstr>Integer Encoding </vt:lpstr>
      <vt:lpstr>One-Hot Encoding </vt:lpstr>
      <vt:lpstr>To view the missing values in your dataset</vt:lpstr>
      <vt:lpstr>To count the null values in data</vt:lpstr>
      <vt:lpstr>Replacing with values any values with “NaN”</vt:lpstr>
      <vt:lpstr>To remove row that has missing values </vt:lpstr>
      <vt:lpstr>To input missing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Talha Ubaid</dc:creator>
  <cp:lastModifiedBy>Talha Ubaid</cp:lastModifiedBy>
  <cp:revision>24</cp:revision>
  <dcterms:created xsi:type="dcterms:W3CDTF">2020-11-10T10:46:00Z</dcterms:created>
  <dcterms:modified xsi:type="dcterms:W3CDTF">2020-11-24T05:56:16Z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