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5" r:id="rId1"/>
  </p:sldMasterIdLst>
  <p:notesMasterIdLst>
    <p:notesMasterId r:id="rId32"/>
  </p:notesMasterIdLst>
  <p:handoutMasterIdLst>
    <p:handoutMasterId r:id="rId33"/>
  </p:handoutMasterIdLst>
  <p:sldIdLst>
    <p:sldId id="256" r:id="rId2"/>
    <p:sldId id="263" r:id="rId3"/>
    <p:sldId id="276" r:id="rId4"/>
    <p:sldId id="257" r:id="rId5"/>
    <p:sldId id="314" r:id="rId6"/>
    <p:sldId id="327" r:id="rId7"/>
    <p:sldId id="328" r:id="rId8"/>
    <p:sldId id="310" r:id="rId9"/>
    <p:sldId id="311" r:id="rId10"/>
    <p:sldId id="312" r:id="rId11"/>
    <p:sldId id="279" r:id="rId12"/>
    <p:sldId id="261" r:id="rId13"/>
    <p:sldId id="309" r:id="rId14"/>
    <p:sldId id="268" r:id="rId15"/>
    <p:sldId id="285" r:id="rId16"/>
    <p:sldId id="269" r:id="rId17"/>
    <p:sldId id="270" r:id="rId18"/>
    <p:sldId id="315" r:id="rId19"/>
    <p:sldId id="271" r:id="rId20"/>
    <p:sldId id="316" r:id="rId21"/>
    <p:sldId id="317" r:id="rId22"/>
    <p:sldId id="318" r:id="rId23"/>
    <p:sldId id="319" r:id="rId24"/>
    <p:sldId id="320" r:id="rId25"/>
    <p:sldId id="272" r:id="rId26"/>
    <p:sldId id="321" r:id="rId27"/>
    <p:sldId id="324" r:id="rId28"/>
    <p:sldId id="323" r:id="rId29"/>
    <p:sldId id="274" r:id="rId30"/>
    <p:sldId id="325" r:id="rId31"/>
  </p:sldIdLst>
  <p:sldSz cx="9144000" cy="6858000" type="screen4x3"/>
  <p:notesSz cx="9296400" cy="70104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accent1"/>
      </a:buClr>
      <a:buSzPct val="65000"/>
      <a:buFont typeface="Wingdings" pitchFamily="2" charset="2"/>
      <a:buChar char="n"/>
      <a:defRPr sz="26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1"/>
      </a:buClr>
      <a:buSzPct val="65000"/>
      <a:buFont typeface="Wingdings" pitchFamily="2" charset="2"/>
      <a:buChar char="n"/>
      <a:defRPr sz="26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1"/>
      </a:buClr>
      <a:buSzPct val="65000"/>
      <a:buFont typeface="Wingdings" pitchFamily="2" charset="2"/>
      <a:buChar char="n"/>
      <a:defRPr sz="26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1"/>
      </a:buClr>
      <a:buSzPct val="65000"/>
      <a:buFont typeface="Wingdings" pitchFamily="2" charset="2"/>
      <a:buChar char="n"/>
      <a:defRPr sz="26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1"/>
      </a:buClr>
      <a:buSzPct val="65000"/>
      <a:buFont typeface="Wingdings" pitchFamily="2" charset="2"/>
      <a:buChar char="n"/>
      <a:defRPr sz="26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152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7.xml"/><Relationship Id="rId2" Type="http://schemas.openxmlformats.org/officeDocument/2006/relationships/slide" Target="slides/slide6.xml"/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9075" cy="3508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738" y="0"/>
            <a:ext cx="4029075" cy="3508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 smtClean="0"/>
            </a:lvl1pPr>
          </a:lstStyle>
          <a:p>
            <a:pPr>
              <a:defRPr/>
            </a:pPr>
            <a:fld id="{8671C3D4-1479-4758-BCF5-80B25D90DF17}" type="datetimeFigureOut">
              <a:rPr lang="en-US"/>
              <a:pPr>
                <a:defRPr/>
              </a:pPr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7975"/>
            <a:ext cx="4029075" cy="3508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738" y="6657975"/>
            <a:ext cx="4029075" cy="3508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7E8057B8-BF1B-4CA7-8C14-1AE88176EC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9075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67325" y="0"/>
            <a:ext cx="4029075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95600" y="525463"/>
            <a:ext cx="3505200" cy="2628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9838" y="3330575"/>
            <a:ext cx="6816725" cy="315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59563"/>
            <a:ext cx="4029075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7325" y="6659563"/>
            <a:ext cx="4029075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E5AC5F1F-4F89-4874-946A-029C54D357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F2B63BE-C687-4662-B8A9-4FFAF5004E88}" type="slidenum">
              <a:rPr lang="en-US"/>
              <a:pPr/>
              <a:t>6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/>
              <a:t>In fact, native English speakers are </a:t>
            </a:r>
            <a:r>
              <a:rPr lang="en-US" i="1"/>
              <a:t>already</a:t>
            </a:r>
            <a:r>
              <a:rPr lang="en-US"/>
              <a:t> a minority on the web.</a:t>
            </a:r>
          </a:p>
          <a:p>
            <a:r>
              <a:rPr lang="en-US"/>
              <a:t>Chinese speakers are projected to pass us on the web in 2007 – Chinese being the biggest language in the world.</a:t>
            </a:r>
          </a:p>
          <a:p>
            <a:r>
              <a:rPr lang="en-US"/>
              <a:t>And at the other end of the spectrum, there are hundreds of little bitty languages.  They don’t show up on this chart, but they sure come in handy when you’re a U.N. peacekeeper or a tourist or a penpal or a businessperson or a websurfer.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6DD7FF0-DE21-46C5-9285-0B30010CAB0A}" type="slidenum">
              <a:rPr lang="en-US"/>
              <a:pPr/>
              <a:t>7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/>
              <a:t>[globalization …]</a:t>
            </a:r>
          </a:p>
          <a:p>
            <a:endParaRPr lang="en-US"/>
          </a:p>
          <a:p>
            <a:r>
              <a:rPr lang="en-US"/>
              <a:t>And they’re not all doing it in English!  Contrary to popular belief.</a:t>
            </a: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CEA756-5634-4C1A-90B6-34144500AA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C83695-C95D-4B3F-A8BA-E853828D72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4B4E9-6CD0-437D-B883-FC3F1FE1CD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C8CF94-57C2-47D7-8289-2902E84D11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A0E9C0-44B7-44D1-9157-D28C822E9D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6658D1-03C0-429A-8C75-F4230F4F3D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5D371E-F721-496B-9692-146849F182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31B173-7B4F-47AB-BAF0-C12447CD06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54026A-8B70-4528-B926-29544BEA2B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B14654-CAF9-44F9-B4FF-D6EA8B4736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64FA3C-BBB8-43F0-ADB1-D74ACBE376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 smtClean="0">
                <a:latin typeface="Garamond" pitchFamily="18" charset="0"/>
              </a:defRPr>
            </a:lvl1pPr>
          </a:lstStyle>
          <a:p>
            <a:pPr>
              <a:defRPr/>
            </a:pPr>
            <a:fld id="{FEE81D3F-EAB5-459C-9694-2D50578128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9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609600 h 1000"/>
              <a:gd name="T2" fmla="*/ 0 w 1000"/>
              <a:gd name="T3" fmla="*/ 0 h 1000"/>
              <a:gd name="T4" fmla="*/ 82296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17A9CB4-1334-49EA-BD0D-38FE16BAE4B4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Natural Language Processing</a:t>
            </a:r>
          </a:p>
        </p:txBody>
      </p:sp>
      <p:sp>
        <p:nvSpPr>
          <p:cNvPr id="2052" name="Rectangle 8"/>
          <p:cNvSpPr>
            <a:spLocks noChangeArrowheads="1"/>
          </p:cNvSpPr>
          <p:nvPr/>
        </p:nvSpPr>
        <p:spPr bwMode="auto">
          <a:xfrm>
            <a:off x="1524000" y="2743200"/>
            <a:ext cx="6400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sz="3400"/>
              <a:t>Introduction </a:t>
            </a:r>
          </a:p>
          <a:p>
            <a:pPr algn="ctr">
              <a:buFont typeface="Wingdings" pitchFamily="2" charset="2"/>
              <a:buNone/>
            </a:pPr>
            <a:r>
              <a:rPr lang="en-US" sz="3400"/>
              <a:t>Chap. 1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E1944F2-A1AD-4125-81E6-DD15302AC3B6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Brief history of NLP (con’t)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pPr eaLnBrk="1" hangingPunct="1"/>
            <a:r>
              <a:rPr lang="en-US" sz="2500" dirty="0"/>
              <a:t>1970s - 1980s </a:t>
            </a:r>
          </a:p>
          <a:p>
            <a:pPr lvl="1" eaLnBrk="1" hangingPunct="1"/>
            <a:r>
              <a:rPr lang="en-US" sz="2100" dirty="0"/>
              <a:t>Stochastic approaches</a:t>
            </a:r>
          </a:p>
          <a:p>
            <a:pPr lvl="1" eaLnBrk="1" hangingPunct="1"/>
            <a:r>
              <a:rPr lang="en-US" sz="2100" dirty="0"/>
              <a:t>Logic-based / Rule-based approaches</a:t>
            </a:r>
          </a:p>
          <a:p>
            <a:pPr lvl="1" eaLnBrk="1" hangingPunct="1"/>
            <a:r>
              <a:rPr lang="en-US" sz="2100" dirty="0"/>
              <a:t>Scripts and plans for NL understanding of “toy worlds”</a:t>
            </a:r>
          </a:p>
          <a:p>
            <a:pPr lvl="1" eaLnBrk="1" hangingPunct="1"/>
            <a:r>
              <a:rPr lang="en-US" sz="2100" dirty="0"/>
              <a:t>Discourse modeling (discourse structures &amp; coreference resolution)</a:t>
            </a:r>
          </a:p>
          <a:p>
            <a:pPr lvl="1" eaLnBrk="1" hangingPunct="1"/>
            <a:endParaRPr lang="en-US" sz="2100" dirty="0"/>
          </a:p>
          <a:p>
            <a:pPr eaLnBrk="1" hangingPunct="1"/>
            <a:r>
              <a:rPr lang="en-US" sz="2500" dirty="0"/>
              <a:t>Late 1980s - 1990s Rise of probabilistic models</a:t>
            </a:r>
          </a:p>
          <a:p>
            <a:pPr lvl="1" eaLnBrk="1" hangingPunct="1"/>
            <a:r>
              <a:rPr lang="en-US" sz="2100" dirty="0"/>
              <a:t>Data-driven probabilistic approaches (more robust)</a:t>
            </a:r>
          </a:p>
          <a:p>
            <a:pPr lvl="1" eaLnBrk="1" hangingPunct="1"/>
            <a:r>
              <a:rPr lang="en-US" sz="2200" dirty="0"/>
              <a:t>Engineering practical solutions using automatic learning</a:t>
            </a:r>
            <a:endParaRPr lang="en-US" sz="2100" dirty="0"/>
          </a:p>
          <a:p>
            <a:pPr lvl="1" eaLnBrk="1" hangingPunct="1"/>
            <a:r>
              <a:rPr lang="en-US" sz="2100" dirty="0"/>
              <a:t>Strict evaluation of work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6889400-5953-485E-954F-F16FDFEE8580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Why study NLP Statistically?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600"/>
              <a:t>Up to about 10 years, NLP was mainly investigated using a </a:t>
            </a:r>
            <a:r>
              <a:rPr lang="en-US" sz="2600" b="1"/>
              <a:t>rule-based</a:t>
            </a:r>
            <a:r>
              <a:rPr lang="en-US" sz="2600"/>
              <a:t> approach.</a:t>
            </a:r>
          </a:p>
          <a:p>
            <a:pPr eaLnBrk="1" hangingPunct="1"/>
            <a:r>
              <a:rPr lang="en-US" sz="2600"/>
              <a:t>But:</a:t>
            </a:r>
          </a:p>
          <a:p>
            <a:pPr lvl="1" eaLnBrk="1" hangingPunct="1"/>
            <a:r>
              <a:rPr lang="en-US" sz="2200"/>
              <a:t>Rules are often too strict to characterize people’s use of language (people tend to stretch and bend rules in order to meet their communicative needs.)</a:t>
            </a:r>
          </a:p>
          <a:p>
            <a:pPr lvl="1" eaLnBrk="1" hangingPunct="1"/>
            <a:r>
              <a:rPr lang="en-US" sz="2200"/>
              <a:t>Need (expert) people to develop rules (knowledge acquisition bottleneck)</a:t>
            </a:r>
          </a:p>
          <a:p>
            <a:pPr eaLnBrk="1" hangingPunct="1"/>
            <a:r>
              <a:rPr lang="en-US" sz="2600" b="1"/>
              <a:t>Statistical methods</a:t>
            </a:r>
            <a:r>
              <a:rPr lang="en-US" sz="2600"/>
              <a:t> are more flexible &amp; more robust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9535161-5AED-422F-AFBE-C3E79277C714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Tools and Resources Needed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600"/>
              <a:t>Probability/Statistical Theory: </a:t>
            </a:r>
          </a:p>
          <a:p>
            <a:pPr lvl="1" eaLnBrk="1" hangingPunct="1"/>
            <a:r>
              <a:rPr lang="en-US" sz="2200"/>
              <a:t>Statistical Distributions, Bayesian Decision Theory.</a:t>
            </a:r>
            <a:endParaRPr lang="en-US" sz="1800"/>
          </a:p>
          <a:p>
            <a:pPr eaLnBrk="1" hangingPunct="1"/>
            <a:r>
              <a:rPr lang="en-US" sz="2600"/>
              <a:t>Linguistics Knowledge: </a:t>
            </a:r>
          </a:p>
          <a:p>
            <a:pPr lvl="1" eaLnBrk="1" hangingPunct="1"/>
            <a:r>
              <a:rPr lang="en-US" sz="2200"/>
              <a:t>Morphology, Syntax, Semantics, Pragmatics…</a:t>
            </a:r>
            <a:endParaRPr lang="en-US" sz="1800"/>
          </a:p>
          <a:p>
            <a:pPr eaLnBrk="1" hangingPunct="1"/>
            <a:r>
              <a:rPr lang="en-US" sz="2600"/>
              <a:t>Corpora: </a:t>
            </a:r>
          </a:p>
          <a:p>
            <a:pPr lvl="1" eaLnBrk="1" hangingPunct="1"/>
            <a:r>
              <a:rPr lang="en-US" sz="2200"/>
              <a:t>Bodies of marked or unmarked text </a:t>
            </a:r>
          </a:p>
          <a:p>
            <a:pPr lvl="1" eaLnBrk="1" hangingPunct="1"/>
            <a:r>
              <a:rPr lang="en-US" sz="2200"/>
              <a:t>to which statistical methods and current linguistic knowledge can be applied </a:t>
            </a:r>
          </a:p>
          <a:p>
            <a:pPr lvl="1" eaLnBrk="1" hangingPunct="1"/>
            <a:r>
              <a:rPr lang="en-US" sz="2200"/>
              <a:t>in order to discover novel linguistic theories or interesting and useful knowledge to build applications.</a:t>
            </a:r>
          </a:p>
          <a:p>
            <a:pPr eaLnBrk="1" hangingPunct="1"/>
            <a:endParaRPr lang="en-US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A9C8B00-7BF3-4350-9772-3F16C7259433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Alphabet Soup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200"/>
              <a:t>NLP </a:t>
            </a:r>
            <a:r>
              <a:rPr lang="en-US" sz="2200">
                <a:sym typeface="Wingdings" pitchFamily="2" charset="2"/>
              </a:rPr>
              <a:t> Natural Language Processing</a:t>
            </a:r>
          </a:p>
          <a:p>
            <a:pPr eaLnBrk="1" hangingPunct="1">
              <a:lnSpc>
                <a:spcPct val="90000"/>
              </a:lnSpc>
            </a:pPr>
            <a:r>
              <a:rPr lang="en-US" sz="2200">
                <a:sym typeface="Wingdings" pitchFamily="2" charset="2"/>
              </a:rPr>
              <a:t>CL  Computational Linguistics</a:t>
            </a:r>
          </a:p>
          <a:p>
            <a:pPr eaLnBrk="1" hangingPunct="1">
              <a:lnSpc>
                <a:spcPct val="90000"/>
              </a:lnSpc>
            </a:pPr>
            <a:r>
              <a:rPr lang="en-US" sz="2200">
                <a:sym typeface="Wingdings" pitchFamily="2" charset="2"/>
              </a:rPr>
              <a:t>NLE  Natural Language Engineering</a:t>
            </a:r>
          </a:p>
          <a:p>
            <a:pPr eaLnBrk="1" hangingPunct="1">
              <a:lnSpc>
                <a:spcPct val="90000"/>
              </a:lnSpc>
            </a:pPr>
            <a:r>
              <a:rPr lang="en-US" sz="2200">
                <a:sym typeface="Wingdings" pitchFamily="2" charset="2"/>
              </a:rPr>
              <a:t>HLT  Human Language Technology</a:t>
            </a:r>
          </a:p>
          <a:p>
            <a:pPr eaLnBrk="1" hangingPunct="1">
              <a:lnSpc>
                <a:spcPct val="90000"/>
              </a:lnSpc>
            </a:pPr>
            <a:endParaRPr lang="en-US" sz="800"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200">
                <a:sym typeface="Wingdings" pitchFamily="2" charset="2"/>
              </a:rPr>
              <a:t>IE  Information Extraction</a:t>
            </a:r>
          </a:p>
          <a:p>
            <a:pPr eaLnBrk="1" hangingPunct="1">
              <a:lnSpc>
                <a:spcPct val="90000"/>
              </a:lnSpc>
            </a:pPr>
            <a:r>
              <a:rPr lang="en-US" sz="2200">
                <a:sym typeface="Wingdings" pitchFamily="2" charset="2"/>
              </a:rPr>
              <a:t>IR  Information Retrieval</a:t>
            </a:r>
          </a:p>
          <a:p>
            <a:pPr eaLnBrk="1" hangingPunct="1">
              <a:lnSpc>
                <a:spcPct val="90000"/>
              </a:lnSpc>
            </a:pPr>
            <a:r>
              <a:rPr lang="en-US" sz="2200"/>
              <a:t>MT </a:t>
            </a:r>
            <a:r>
              <a:rPr lang="en-US" sz="2200">
                <a:sym typeface="Wingdings" pitchFamily="2" charset="2"/>
              </a:rPr>
              <a:t> Machine Translation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200">
                <a:sym typeface="Wingdings" pitchFamily="2" charset="2"/>
              </a:rPr>
              <a:t>QA  Question-Answering</a:t>
            </a:r>
          </a:p>
          <a:p>
            <a:pPr eaLnBrk="1" hangingPunct="1">
              <a:lnSpc>
                <a:spcPct val="90000"/>
              </a:lnSpc>
            </a:pPr>
            <a:r>
              <a:rPr lang="en-US" sz="2200">
                <a:sym typeface="Wingdings" pitchFamily="2" charset="2"/>
              </a:rPr>
              <a:t>POS  Part-of-speech</a:t>
            </a:r>
          </a:p>
          <a:p>
            <a:pPr eaLnBrk="1" hangingPunct="1">
              <a:lnSpc>
                <a:spcPct val="90000"/>
              </a:lnSpc>
            </a:pPr>
            <a:endParaRPr lang="en-US" sz="800"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200">
                <a:sym typeface="Wingdings" pitchFamily="2" charset="2"/>
              </a:rPr>
              <a:t>NLG  Natural Language Generation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200">
                <a:sym typeface="Wingdings" pitchFamily="2" charset="2"/>
              </a:rPr>
              <a:t>NLU  Natural Language Understanding</a:t>
            </a:r>
            <a:endParaRPr lang="en-US" sz="2200"/>
          </a:p>
          <a:p>
            <a:pPr eaLnBrk="1" hangingPunct="1">
              <a:lnSpc>
                <a:spcPct val="90000"/>
              </a:lnSpc>
            </a:pPr>
            <a:endParaRPr lang="en-US" sz="220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9E080B4-73BE-4264-B49F-97EF35F6E6A0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Why is NLP difficult?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196975"/>
            <a:ext cx="8153400" cy="482441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200"/>
              <a:t>Because Natural Language is highly ambiguous.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sz="2000"/>
              <a:t>Syntactic ambiguity</a:t>
            </a:r>
          </a:p>
          <a:p>
            <a:pPr marL="1143000" lvl="2" indent="-228600" eaLnBrk="1" hangingPunct="1">
              <a:lnSpc>
                <a:spcPct val="80000"/>
              </a:lnSpc>
            </a:pPr>
            <a:r>
              <a:rPr lang="en-US" sz="1800" i="1">
                <a:solidFill>
                  <a:schemeClr val="accent1"/>
                </a:solidFill>
              </a:rPr>
              <a:t>I made her duck.</a:t>
            </a:r>
          </a:p>
          <a:p>
            <a:pPr marL="1143000" lvl="2" indent="-228600" eaLnBrk="1" hangingPunct="1">
              <a:lnSpc>
                <a:spcPct val="80000"/>
              </a:lnSpc>
            </a:pPr>
            <a:r>
              <a:rPr lang="en-US" sz="1800"/>
              <a:t>has 2 parses (i.e., syntactic analysis)</a:t>
            </a:r>
          </a:p>
          <a:p>
            <a:pPr marL="1143000" lvl="2" indent="-228600" eaLnBrk="1" hangingPunct="1">
              <a:lnSpc>
                <a:spcPct val="80000"/>
              </a:lnSpc>
            </a:pPr>
            <a:endParaRPr lang="en-US" sz="1800"/>
          </a:p>
          <a:p>
            <a:pPr marL="1143000" lvl="2" indent="-228600" eaLnBrk="1" hangingPunct="1">
              <a:lnSpc>
                <a:spcPct val="80000"/>
              </a:lnSpc>
            </a:pPr>
            <a:endParaRPr lang="en-US" sz="1800"/>
          </a:p>
          <a:p>
            <a:pPr marL="1143000" lvl="2" indent="-228600" eaLnBrk="1" hangingPunct="1">
              <a:lnSpc>
                <a:spcPct val="80000"/>
              </a:lnSpc>
            </a:pPr>
            <a:endParaRPr lang="en-US" sz="1800"/>
          </a:p>
          <a:p>
            <a:pPr marL="1143000" lvl="2" indent="-228600" eaLnBrk="1" hangingPunct="1">
              <a:lnSpc>
                <a:spcPct val="80000"/>
              </a:lnSpc>
            </a:pPr>
            <a:endParaRPr lang="en-US" sz="1800"/>
          </a:p>
          <a:p>
            <a:pPr marL="1143000" lvl="2" indent="-228600" eaLnBrk="1" hangingPunct="1">
              <a:lnSpc>
                <a:spcPct val="80000"/>
              </a:lnSpc>
            </a:pPr>
            <a:endParaRPr lang="en-US" sz="1800" i="1">
              <a:solidFill>
                <a:schemeClr val="accent1"/>
              </a:solidFill>
            </a:endParaRPr>
          </a:p>
          <a:p>
            <a:pPr marL="1143000" lvl="2" indent="-228600" eaLnBrk="1" hangingPunct="1">
              <a:lnSpc>
                <a:spcPct val="80000"/>
              </a:lnSpc>
            </a:pPr>
            <a:r>
              <a:rPr lang="en-US" sz="1800" i="1">
                <a:solidFill>
                  <a:schemeClr val="accent1"/>
                </a:solidFill>
              </a:rPr>
              <a:t>The president spoke to the nation about the problem of drug use in the schools from one coast to the other.</a:t>
            </a:r>
          </a:p>
          <a:p>
            <a:pPr marL="1143000" lvl="2" indent="-228600" eaLnBrk="1" hangingPunct="1">
              <a:lnSpc>
                <a:spcPct val="80000"/>
              </a:lnSpc>
            </a:pPr>
            <a:r>
              <a:rPr lang="en-US" sz="1800"/>
              <a:t>has 720 parses.</a:t>
            </a:r>
          </a:p>
          <a:p>
            <a:pPr marL="1143000" lvl="2" indent="-228600" eaLnBrk="1" hangingPunct="1">
              <a:lnSpc>
                <a:spcPct val="80000"/>
              </a:lnSpc>
            </a:pPr>
            <a:r>
              <a:rPr lang="en-US" sz="1800"/>
              <a:t>Ex: </a:t>
            </a:r>
          </a:p>
          <a:p>
            <a:pPr marL="1600200" lvl="3" indent="-228600" eaLnBrk="1" hangingPunct="1">
              <a:lnSpc>
                <a:spcPct val="80000"/>
              </a:lnSpc>
            </a:pPr>
            <a:r>
              <a:rPr lang="en-US" sz="1600"/>
              <a:t>“to the other” can attach to any of the previous NPs (ex. “the problem”), or the head verb </a:t>
            </a:r>
            <a:r>
              <a:rPr lang="en-US" sz="1600">
                <a:sym typeface="Wingdings" pitchFamily="2" charset="2"/>
              </a:rPr>
              <a:t> 6 places </a:t>
            </a:r>
          </a:p>
          <a:p>
            <a:pPr marL="1600200" lvl="3" indent="-228600" eaLnBrk="1" hangingPunct="1">
              <a:lnSpc>
                <a:spcPct val="80000"/>
              </a:lnSpc>
            </a:pPr>
            <a:r>
              <a:rPr lang="en-US" sz="1600"/>
              <a:t>“from one coast” has 5 places to attach</a:t>
            </a:r>
          </a:p>
          <a:p>
            <a:pPr marL="1600200" lvl="3" indent="-228600" eaLnBrk="1" hangingPunct="1">
              <a:lnSpc>
                <a:spcPct val="80000"/>
              </a:lnSpc>
            </a:pPr>
            <a:r>
              <a:rPr lang="en-US" sz="1600"/>
              <a:t>…</a:t>
            </a:r>
            <a:endParaRPr lang="en-US" sz="1800"/>
          </a:p>
        </p:txBody>
      </p:sp>
      <p:graphicFrame>
        <p:nvGraphicFramePr>
          <p:cNvPr id="38951" name="Group 39"/>
          <p:cNvGraphicFramePr>
            <a:graphicFrameLocks noGrp="1"/>
          </p:cNvGraphicFramePr>
          <p:nvPr/>
        </p:nvGraphicFramePr>
        <p:xfrm>
          <a:off x="1979613" y="2420938"/>
          <a:ext cx="6624637" cy="1366838"/>
        </p:xfrm>
        <a:graphic>
          <a:graphicData uri="http://schemas.openxmlformats.org/drawingml/2006/table">
            <a:tbl>
              <a:tblPr/>
              <a:tblGrid>
                <a:gridCol w="3313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66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(S  (NP 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     (VP  (V 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made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             (NP (PRO 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her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                    (N 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duck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)))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0000" marR="90000" marT="46800" marB="46800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(S  (NP 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     (VP  (V 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made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             (NP (PRO 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her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             (VP (V 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duck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))))</a:t>
                      </a:r>
                      <a:endParaRPr kumimoji="0" lang="en-US" sz="13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BFABB7B-4572-433E-8802-0EBECFC4F1C3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Why is NLP difficult? (con’t)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341438"/>
            <a:ext cx="7772400" cy="4679950"/>
          </a:xfrm>
        </p:spPr>
        <p:txBody>
          <a:bodyPr/>
          <a:lstStyle/>
          <a:p>
            <a:pPr marL="742950" lvl="1" indent="-285750" eaLnBrk="1" hangingPunct="1">
              <a:lnSpc>
                <a:spcPct val="90000"/>
              </a:lnSpc>
            </a:pPr>
            <a:r>
              <a:rPr lang="en-US" sz="2000"/>
              <a:t>Word category ambiguity</a:t>
            </a:r>
          </a:p>
          <a:p>
            <a:pPr marL="1143000" lvl="2" indent="-228600" eaLnBrk="1" hangingPunct="1">
              <a:lnSpc>
                <a:spcPct val="90000"/>
              </a:lnSpc>
            </a:pPr>
            <a:r>
              <a:rPr lang="en-US" sz="1800" i="1">
                <a:solidFill>
                  <a:schemeClr val="accent1"/>
                </a:solidFill>
              </a:rPr>
              <a:t>book</a:t>
            </a:r>
            <a:r>
              <a:rPr lang="en-US" sz="1800"/>
              <a:t> --&gt;</a:t>
            </a:r>
            <a:r>
              <a:rPr lang="en-US" sz="1800">
                <a:sym typeface="Wingdings" pitchFamily="2" charset="2"/>
              </a:rPr>
              <a:t> </a:t>
            </a:r>
            <a:r>
              <a:rPr lang="en-US" sz="1800"/>
              <a:t>verb? or noun?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/>
              <a:t>Word sense ambiguity</a:t>
            </a:r>
          </a:p>
          <a:p>
            <a:pPr marL="1143000" lvl="2" indent="-228600" eaLnBrk="1" hangingPunct="1">
              <a:lnSpc>
                <a:spcPct val="90000"/>
              </a:lnSpc>
            </a:pPr>
            <a:r>
              <a:rPr lang="en-US" sz="1800" i="1">
                <a:solidFill>
                  <a:schemeClr val="accent1"/>
                </a:solidFill>
              </a:rPr>
              <a:t>bank</a:t>
            </a:r>
            <a:r>
              <a:rPr lang="en-US" sz="1800"/>
              <a:t> --&gt;</a:t>
            </a:r>
            <a:r>
              <a:rPr lang="en-US" sz="1800">
                <a:sym typeface="Wingdings" pitchFamily="2" charset="2"/>
              </a:rPr>
              <a:t> financial institution? building? or river side?</a:t>
            </a:r>
            <a:endParaRPr lang="en-US" sz="1800"/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/>
              <a:t>Words can mean more than their sum of parts </a:t>
            </a:r>
          </a:p>
          <a:p>
            <a:pPr marL="1143000" lvl="2" indent="-228600" eaLnBrk="1" hangingPunct="1">
              <a:lnSpc>
                <a:spcPct val="90000"/>
              </a:lnSpc>
            </a:pPr>
            <a:r>
              <a:rPr lang="en-US" sz="1800" i="1">
                <a:solidFill>
                  <a:schemeClr val="accent1"/>
                </a:solidFill>
              </a:rPr>
              <a:t>make up a story </a:t>
            </a:r>
            <a:endParaRPr lang="en-US" sz="1800">
              <a:solidFill>
                <a:schemeClr val="accent1"/>
              </a:solidFill>
            </a:endParaRP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/>
              <a:t>Defining scope </a:t>
            </a:r>
          </a:p>
          <a:p>
            <a:pPr marL="1143000" lvl="2" indent="-228600" eaLnBrk="1" hangingPunct="1">
              <a:lnSpc>
                <a:spcPct val="90000"/>
              </a:lnSpc>
            </a:pPr>
            <a:r>
              <a:rPr lang="en-US" sz="1800" i="1">
                <a:solidFill>
                  <a:schemeClr val="accent1"/>
                </a:solidFill>
              </a:rPr>
              <a:t>People like ice-cream.  </a:t>
            </a:r>
          </a:p>
          <a:p>
            <a:pPr marL="1143000" lvl="2" indent="-228600" eaLnBrk="1" hangingPunct="1">
              <a:lnSpc>
                <a:spcPct val="90000"/>
              </a:lnSpc>
            </a:pPr>
            <a:r>
              <a:rPr lang="en-US" sz="1800"/>
              <a:t>Does this mean that all (or some?) people like ice cream?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/>
              <a:t>Language is changing and evolving</a:t>
            </a:r>
          </a:p>
          <a:p>
            <a:pPr marL="1143000" lvl="2" indent="-228600" eaLnBrk="1" hangingPunct="1">
              <a:lnSpc>
                <a:spcPct val="90000"/>
              </a:lnSpc>
            </a:pPr>
            <a:r>
              <a:rPr lang="en-US" sz="1800" i="1">
                <a:solidFill>
                  <a:schemeClr val="accent1"/>
                </a:solidFill>
              </a:rPr>
              <a:t>I’ll email you my answer.</a:t>
            </a:r>
          </a:p>
          <a:p>
            <a:pPr marL="1143000" lvl="2" indent="-228600" eaLnBrk="1" hangingPunct="1">
              <a:lnSpc>
                <a:spcPct val="90000"/>
              </a:lnSpc>
            </a:pPr>
            <a:r>
              <a:rPr lang="en-US" sz="1800" i="1">
                <a:solidFill>
                  <a:schemeClr val="accent1"/>
                </a:solidFill>
              </a:rPr>
              <a:t>This new S.U.V. as a compartment for your mobile phone.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1BFF9AA-9065-4978-86B1-20C391A8F86E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Methods that do not work well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125538"/>
            <a:ext cx="7921625" cy="4824412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ct val="15000"/>
              </a:spcBef>
            </a:pPr>
            <a:r>
              <a:rPr lang="en-US" sz="2600"/>
              <a:t>Hand-coded rules </a:t>
            </a:r>
          </a:p>
          <a:p>
            <a:pPr marL="742950" lvl="1" indent="-285750" eaLnBrk="1" hangingPunct="1">
              <a:lnSpc>
                <a:spcPct val="85000"/>
              </a:lnSpc>
              <a:spcBef>
                <a:spcPct val="15000"/>
              </a:spcBef>
            </a:pPr>
            <a:r>
              <a:rPr lang="en-US" sz="2200"/>
              <a:t>produce a knowledge acquisition bottleneck</a:t>
            </a:r>
          </a:p>
          <a:p>
            <a:pPr marL="742950" lvl="1" indent="-285750" eaLnBrk="1" hangingPunct="1">
              <a:lnSpc>
                <a:spcPct val="85000"/>
              </a:lnSpc>
              <a:spcBef>
                <a:spcPct val="15000"/>
              </a:spcBef>
            </a:pPr>
            <a:r>
              <a:rPr lang="en-US" sz="2200"/>
              <a:t>perform poorly on naturally occurring text</a:t>
            </a:r>
          </a:p>
          <a:p>
            <a:pPr eaLnBrk="1" hangingPunct="1">
              <a:lnSpc>
                <a:spcPct val="90000"/>
              </a:lnSpc>
            </a:pPr>
            <a:endParaRPr lang="en-US" sz="2100"/>
          </a:p>
          <a:p>
            <a:pPr marL="742950" lvl="1" indent="-28575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/>
          </a:p>
          <a:p>
            <a:pPr marL="742950" lvl="1" indent="-28575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/>
              <a:t>         </a:t>
            </a:r>
            <a:r>
              <a:rPr lang="en-US" sz="2000" i="1">
                <a:solidFill>
                  <a:schemeClr val="accent1"/>
                </a:solidFill>
              </a:rPr>
              <a:t>I swallowed his story / line.</a:t>
            </a:r>
          </a:p>
          <a:p>
            <a:pPr marL="742950" lvl="1" indent="-28575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i="1">
                <a:solidFill>
                  <a:schemeClr val="accent1"/>
                </a:solidFill>
              </a:rPr>
              <a:t>        </a:t>
            </a:r>
          </a:p>
        </p:txBody>
      </p:sp>
      <p:sp>
        <p:nvSpPr>
          <p:cNvPr id="17413" name="Oval 5"/>
          <p:cNvSpPr>
            <a:spLocks noChangeArrowheads="1"/>
          </p:cNvSpPr>
          <p:nvPr/>
        </p:nvSpPr>
        <p:spPr bwMode="auto">
          <a:xfrm>
            <a:off x="1619250" y="4221163"/>
            <a:ext cx="1657350" cy="431800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D250C52-C7A7-447C-AE61-32C500137523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8153400" cy="1143000"/>
          </a:xfrm>
        </p:spPr>
        <p:txBody>
          <a:bodyPr/>
          <a:lstStyle/>
          <a:p>
            <a:pPr eaLnBrk="1" hangingPunct="1"/>
            <a:r>
              <a:rPr lang="en-US"/>
              <a:t>What Statistical NLP can do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12875"/>
            <a:ext cx="7848600" cy="467995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ct val="15000"/>
              </a:spcBef>
            </a:pPr>
            <a:r>
              <a:rPr lang="en-US" sz="2600"/>
              <a:t>seeks to solve the acquisition bottelneck:</a:t>
            </a:r>
          </a:p>
          <a:p>
            <a:pPr marL="742950" lvl="1" indent="-285750" eaLnBrk="1" hangingPunct="1">
              <a:lnSpc>
                <a:spcPct val="85000"/>
              </a:lnSpc>
              <a:spcBef>
                <a:spcPct val="15000"/>
              </a:spcBef>
            </a:pPr>
            <a:r>
              <a:rPr lang="en-US" sz="2200"/>
              <a:t>by automatically learning preferences from corpora (ex, lexical or syntactic preferences). </a:t>
            </a:r>
          </a:p>
          <a:p>
            <a:pPr eaLnBrk="1" hangingPunct="1">
              <a:lnSpc>
                <a:spcPct val="85000"/>
              </a:lnSpc>
              <a:spcBef>
                <a:spcPct val="15000"/>
              </a:spcBef>
            </a:pPr>
            <a:endParaRPr lang="en-US" sz="2600"/>
          </a:p>
          <a:p>
            <a:pPr eaLnBrk="1" hangingPunct="1">
              <a:lnSpc>
                <a:spcPct val="85000"/>
              </a:lnSpc>
              <a:spcBef>
                <a:spcPct val="15000"/>
              </a:spcBef>
            </a:pPr>
            <a:r>
              <a:rPr lang="en-US" sz="2600"/>
              <a:t>offers a solution to the problem of ambiguity and "real" data because statistical models </a:t>
            </a:r>
          </a:p>
          <a:p>
            <a:pPr marL="742950" lvl="1" indent="-285750" eaLnBrk="1" hangingPunct="1">
              <a:lnSpc>
                <a:spcPct val="85000"/>
              </a:lnSpc>
              <a:spcBef>
                <a:spcPct val="15000"/>
              </a:spcBef>
            </a:pPr>
            <a:r>
              <a:rPr lang="en-US" sz="2200"/>
              <a:t>are robust</a:t>
            </a:r>
          </a:p>
          <a:p>
            <a:pPr marL="742950" lvl="1" indent="-285750" eaLnBrk="1" hangingPunct="1">
              <a:lnSpc>
                <a:spcPct val="85000"/>
              </a:lnSpc>
              <a:spcBef>
                <a:spcPct val="15000"/>
              </a:spcBef>
            </a:pPr>
            <a:r>
              <a:rPr lang="en-US" sz="2200"/>
              <a:t>generalize well</a:t>
            </a:r>
          </a:p>
          <a:p>
            <a:pPr marL="742950" lvl="1" indent="-285750" eaLnBrk="1" hangingPunct="1">
              <a:lnSpc>
                <a:spcPct val="85000"/>
              </a:lnSpc>
              <a:spcBef>
                <a:spcPct val="15000"/>
              </a:spcBef>
            </a:pPr>
            <a:r>
              <a:rPr lang="en-US" sz="2200"/>
              <a:t>behave gracefully in the presence of errors and new data.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BD8C8D1-7194-4711-AD5F-AFACB91D1B8C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Some standard corpora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49339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100"/>
              <a:t>Brown corpus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~1 million words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Tagged corpus (POS)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Balanced (representative sample of American English in the 1960-1970) (different genres)</a:t>
            </a:r>
          </a:p>
          <a:p>
            <a:pPr eaLnBrk="1" hangingPunct="1">
              <a:lnSpc>
                <a:spcPct val="80000"/>
              </a:lnSpc>
            </a:pPr>
            <a:r>
              <a:rPr lang="en-US" sz="2100"/>
              <a:t>Lancaster-Oslo-Bergen (LOB) corpus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British replication of the Brown corpus</a:t>
            </a:r>
          </a:p>
          <a:p>
            <a:pPr eaLnBrk="1" hangingPunct="1">
              <a:lnSpc>
                <a:spcPct val="80000"/>
              </a:lnSpc>
            </a:pPr>
            <a:r>
              <a:rPr lang="en-US" sz="2100"/>
              <a:t>Susanne corpus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Free subset of Brown corpus (130 000 words)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Syntactic structure</a:t>
            </a:r>
          </a:p>
          <a:p>
            <a:pPr eaLnBrk="1" hangingPunct="1">
              <a:lnSpc>
                <a:spcPct val="80000"/>
              </a:lnSpc>
            </a:pPr>
            <a:r>
              <a:rPr lang="en-US" sz="2100"/>
              <a:t>Penn Treebank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Syntactic structure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Articles from Wall Street Journal</a:t>
            </a:r>
          </a:p>
          <a:p>
            <a:pPr eaLnBrk="1" hangingPunct="1">
              <a:lnSpc>
                <a:spcPct val="80000"/>
              </a:lnSpc>
            </a:pPr>
            <a:r>
              <a:rPr lang="en-US" sz="2100"/>
              <a:t>Canadian Hansard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Bilingual corpus of parallel texts</a:t>
            </a:r>
          </a:p>
          <a:p>
            <a:pPr lvl="1" eaLnBrk="1" hangingPunct="1">
              <a:lnSpc>
                <a:spcPct val="80000"/>
              </a:lnSpc>
            </a:pPr>
            <a:endParaRPr lang="en-US" sz="2000"/>
          </a:p>
          <a:p>
            <a:pPr eaLnBrk="1" hangingPunct="1">
              <a:lnSpc>
                <a:spcPct val="80000"/>
              </a:lnSpc>
            </a:pPr>
            <a:endParaRPr lang="en-US" sz="250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D921D14-FC34-4C5B-BB6C-5EB0C2F16BC4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What to do with text corpora? Count words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00213"/>
            <a:ext cx="8229600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"/>
              </a:spcBef>
            </a:pPr>
            <a:r>
              <a:rPr lang="en-US" sz="2600" b="1"/>
              <a:t>Count words to find:</a:t>
            </a:r>
            <a:endParaRPr lang="en-US" sz="2600"/>
          </a:p>
          <a:p>
            <a:pPr marL="742950" lvl="1" indent="-285750" eaLnBrk="1" hangingPunct="1">
              <a:lnSpc>
                <a:spcPct val="90000"/>
              </a:lnSpc>
              <a:spcBef>
                <a:spcPct val="5000"/>
              </a:spcBef>
            </a:pPr>
            <a:r>
              <a:rPr lang="en-US"/>
              <a:t>What are the most common words in the text?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5000"/>
              </a:spcBef>
            </a:pPr>
            <a:endParaRPr lang="en-US"/>
          </a:p>
          <a:p>
            <a:pPr marL="742950" lvl="1" indent="-285750" eaLnBrk="1" hangingPunct="1">
              <a:lnSpc>
                <a:spcPct val="90000"/>
              </a:lnSpc>
              <a:spcBef>
                <a:spcPct val="5000"/>
              </a:spcBef>
            </a:pPr>
            <a:r>
              <a:rPr lang="en-US"/>
              <a:t>How many words are in the text?</a:t>
            </a:r>
          </a:p>
          <a:p>
            <a:pPr marL="1143000" lvl="2" indent="-228600" eaLnBrk="1" hangingPunct="1">
              <a:lnSpc>
                <a:spcPct val="90000"/>
              </a:lnSpc>
              <a:spcBef>
                <a:spcPct val="5000"/>
              </a:spcBef>
            </a:pPr>
            <a:r>
              <a:rPr lang="en-US"/>
              <a:t>word tokens vs word types</a:t>
            </a:r>
          </a:p>
          <a:p>
            <a:pPr marL="1143000" lvl="2" indent="-228600" eaLnBrk="1" hangingPunct="1">
              <a:lnSpc>
                <a:spcPct val="90000"/>
              </a:lnSpc>
              <a:spcBef>
                <a:spcPct val="5000"/>
              </a:spcBef>
            </a:pPr>
            <a:endParaRPr lang="en-US"/>
          </a:p>
          <a:p>
            <a:pPr marL="742950" lvl="1" indent="-285750" eaLnBrk="1" hangingPunct="1">
              <a:lnSpc>
                <a:spcPct val="90000"/>
              </a:lnSpc>
              <a:spcBef>
                <a:spcPct val="5000"/>
              </a:spcBef>
            </a:pPr>
            <a:r>
              <a:rPr lang="en-US"/>
              <a:t>What is the average frequency of each word in  the text?</a:t>
            </a:r>
          </a:p>
          <a:p>
            <a:pPr marL="742950" lvl="1" indent="-285750" eaLnBrk="1" hangingPunct="1">
              <a:lnSpc>
                <a:spcPct val="90000"/>
              </a:lnSpc>
            </a:pP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6147F42-04D5-4893-84CB-4B46D2DC4F93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References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84438" y="1341438"/>
            <a:ext cx="6516687" cy="2663825"/>
          </a:xfrm>
        </p:spPr>
        <p:txBody>
          <a:bodyPr/>
          <a:lstStyle/>
          <a:p>
            <a:pPr eaLnBrk="1" hangingPunct="1"/>
            <a:r>
              <a:rPr lang="en-US" sz="2600" i="1" dirty="0"/>
              <a:t>Foundations of Statistical Natural Language Processing,</a:t>
            </a:r>
            <a:r>
              <a:rPr lang="en-US" sz="2600" dirty="0"/>
              <a:t> by Chris Manning and </a:t>
            </a:r>
            <a:r>
              <a:rPr lang="en-US" sz="2600" dirty="0" err="1"/>
              <a:t>Hinrich</a:t>
            </a:r>
            <a:r>
              <a:rPr lang="en-US" sz="2600" dirty="0"/>
              <a:t> </a:t>
            </a:r>
            <a:r>
              <a:rPr lang="en-US" sz="2600" dirty="0" err="1"/>
              <a:t>Schutze</a:t>
            </a:r>
            <a:r>
              <a:rPr lang="en-US" sz="2600" dirty="0"/>
              <a:t>, MIT Press, 1999.</a:t>
            </a:r>
          </a:p>
          <a:p>
            <a:pPr eaLnBrk="1" hangingPunct="1"/>
            <a:r>
              <a:rPr lang="en-US" sz="2600" i="1" dirty="0"/>
              <a:t>Speech and Language Processing, </a:t>
            </a:r>
            <a:r>
              <a:rPr lang="en-US" sz="2600" dirty="0"/>
              <a:t>Daniel </a:t>
            </a:r>
            <a:r>
              <a:rPr lang="en-US" sz="2600" dirty="0" err="1"/>
              <a:t>Jurafsky</a:t>
            </a:r>
            <a:r>
              <a:rPr lang="en-US" sz="2600" dirty="0"/>
              <a:t> &amp; James H. Martin. Prentice Hall, 2000.</a:t>
            </a:r>
          </a:p>
          <a:p>
            <a:pPr eaLnBrk="1" hangingPunct="1"/>
            <a:endParaRPr lang="en-US" sz="2600" dirty="0"/>
          </a:p>
          <a:p>
            <a:pPr eaLnBrk="1" hangingPunct="1"/>
            <a:r>
              <a:rPr lang="en-US" sz="2600" dirty="0"/>
              <a:t>https://nlp.stanford.edu/links/statnlp.html </a:t>
            </a:r>
            <a:r>
              <a:rPr lang="en-US" dirty="0"/>
              <a:t> </a:t>
            </a:r>
            <a:endParaRPr lang="en-US" sz="2600" dirty="0"/>
          </a:p>
        </p:txBody>
      </p:sp>
      <p:pic>
        <p:nvPicPr>
          <p:cNvPr id="3077" name="Picture 4" descr="manni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2988" y="1341438"/>
            <a:ext cx="1008062" cy="115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5" descr="jurafsk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6013" y="2636838"/>
            <a:ext cx="98107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575988A-1EC8-4255-AF9F-01760F228842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What’s a word anyways?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31187" cy="48958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900" i="1">
                <a:solidFill>
                  <a:schemeClr val="accent1"/>
                </a:solidFill>
              </a:rPr>
              <a:t>I have a can opener; but I can’t open these cans.</a:t>
            </a:r>
          </a:p>
          <a:p>
            <a:pPr eaLnBrk="1" hangingPunct="1">
              <a:lnSpc>
                <a:spcPct val="80000"/>
              </a:lnSpc>
            </a:pPr>
            <a:r>
              <a:rPr lang="en-US" sz="1900"/>
              <a:t>how many words? </a:t>
            </a:r>
          </a:p>
          <a:p>
            <a:pPr marL="742950" lvl="1" indent="-285750" eaLnBrk="1" hangingPunct="1">
              <a:lnSpc>
                <a:spcPct val="80000"/>
              </a:lnSpc>
            </a:pPr>
            <a:endParaRPr lang="en-US" sz="600"/>
          </a:p>
          <a:p>
            <a:pPr marL="742950" lvl="1" indent="-285750" eaLnBrk="1" hangingPunct="1">
              <a:lnSpc>
                <a:spcPct val="80000"/>
              </a:lnSpc>
            </a:pPr>
            <a:endParaRPr lang="en-US" sz="600"/>
          </a:p>
          <a:p>
            <a:pPr eaLnBrk="1" hangingPunct="1">
              <a:lnSpc>
                <a:spcPct val="80000"/>
              </a:lnSpc>
            </a:pPr>
            <a:r>
              <a:rPr lang="en-US" sz="1900"/>
              <a:t>Word form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sz="1700"/>
              <a:t>inflected form as it appears in the text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sz="1700" i="1">
                <a:solidFill>
                  <a:schemeClr val="accent1"/>
                </a:solidFill>
              </a:rPr>
              <a:t>can </a:t>
            </a:r>
            <a:r>
              <a:rPr lang="en-US" sz="1700"/>
              <a:t>and </a:t>
            </a:r>
            <a:r>
              <a:rPr lang="en-US" sz="1700" i="1">
                <a:solidFill>
                  <a:schemeClr val="accent1"/>
                </a:solidFill>
              </a:rPr>
              <a:t>cans </a:t>
            </a:r>
            <a:r>
              <a:rPr lang="en-US" sz="1700" i="1"/>
              <a:t>...</a:t>
            </a:r>
            <a:r>
              <a:rPr lang="en-US" sz="1700"/>
              <a:t> different word forms </a:t>
            </a:r>
          </a:p>
          <a:p>
            <a:pPr marL="742950" lvl="1" indent="-285750" eaLnBrk="1" hangingPunct="1">
              <a:lnSpc>
                <a:spcPct val="80000"/>
              </a:lnSpc>
            </a:pPr>
            <a:endParaRPr lang="en-US" sz="600"/>
          </a:p>
          <a:p>
            <a:pPr eaLnBrk="1" hangingPunct="1">
              <a:lnSpc>
                <a:spcPct val="80000"/>
              </a:lnSpc>
            </a:pPr>
            <a:r>
              <a:rPr lang="en-US" sz="1900"/>
              <a:t>Lemma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CA" sz="1700"/>
              <a:t>a set of lexical forms having the same stem, same POS and same meaning</a:t>
            </a:r>
            <a:endParaRPr lang="en-US" sz="1700"/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sz="1700" i="1">
                <a:solidFill>
                  <a:schemeClr val="accent1"/>
                </a:solidFill>
              </a:rPr>
              <a:t>can </a:t>
            </a:r>
            <a:r>
              <a:rPr lang="en-US" sz="1700"/>
              <a:t>and </a:t>
            </a:r>
            <a:r>
              <a:rPr lang="en-US" sz="1700" i="1">
                <a:solidFill>
                  <a:schemeClr val="accent1"/>
                </a:solidFill>
              </a:rPr>
              <a:t>cans </a:t>
            </a:r>
            <a:r>
              <a:rPr lang="en-US" sz="1700"/>
              <a:t>… same lemma</a:t>
            </a:r>
          </a:p>
          <a:p>
            <a:pPr marL="742950" lvl="1" indent="-285750" eaLnBrk="1" hangingPunct="1">
              <a:lnSpc>
                <a:spcPct val="80000"/>
              </a:lnSpc>
            </a:pPr>
            <a:endParaRPr lang="en-US" sz="600"/>
          </a:p>
          <a:p>
            <a:pPr eaLnBrk="1" hangingPunct="1">
              <a:lnSpc>
                <a:spcPct val="80000"/>
              </a:lnSpc>
            </a:pPr>
            <a:r>
              <a:rPr lang="en-US" sz="1900"/>
              <a:t>Word token:  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sz="1700"/>
              <a:t>an occurrence of a word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sz="1700" i="1">
                <a:solidFill>
                  <a:schemeClr val="accent1"/>
                </a:solidFill>
              </a:rPr>
              <a:t>I have a can opener; but I can’t open these cans.</a:t>
            </a:r>
            <a:r>
              <a:rPr lang="en-US" sz="1700" i="1"/>
              <a:t> 11 word tokens</a:t>
            </a:r>
            <a:r>
              <a:rPr lang="en-US" sz="1400" i="1"/>
              <a:t> </a:t>
            </a:r>
            <a:r>
              <a:rPr lang="en-US" sz="1200" i="1"/>
              <a:t>(not counting punctuation)</a:t>
            </a:r>
          </a:p>
          <a:p>
            <a:pPr marL="742950" lvl="1" indent="-285750" eaLnBrk="1" hangingPunct="1">
              <a:lnSpc>
                <a:spcPct val="80000"/>
              </a:lnSpc>
            </a:pPr>
            <a:endParaRPr lang="en-US" sz="500"/>
          </a:p>
          <a:p>
            <a:pPr eaLnBrk="1" hangingPunct="1">
              <a:lnSpc>
                <a:spcPct val="80000"/>
              </a:lnSpc>
            </a:pPr>
            <a:r>
              <a:rPr lang="en-US" sz="1900"/>
              <a:t>Word type: 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sz="1700"/>
              <a:t>a different realization of a word 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sz="1700" i="1">
                <a:solidFill>
                  <a:schemeClr val="accent1"/>
                </a:solidFill>
              </a:rPr>
              <a:t>I have a can opener; but I can’t open these cans.</a:t>
            </a:r>
            <a:r>
              <a:rPr lang="en-US" sz="1700" i="1"/>
              <a:t> 10 word types</a:t>
            </a:r>
            <a:r>
              <a:rPr lang="en-US" sz="1900"/>
              <a:t> </a:t>
            </a:r>
            <a:r>
              <a:rPr lang="en-US" sz="1200" i="1"/>
              <a:t>(not counting punctuation)</a:t>
            </a:r>
            <a:endParaRPr lang="en-US" sz="17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1A0DE77-F133-448E-B5CF-D97541014A05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An example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507413" cy="48625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Mark Twain’s </a:t>
            </a:r>
            <a:r>
              <a:rPr lang="en-US" i="1"/>
              <a:t>Tom Sawyer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71,370 word tokens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8,018 word types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tokens/type ratio = 8.9 </a:t>
            </a:r>
            <a:r>
              <a:rPr lang="en-US" sz="2000"/>
              <a:t>(indication of text complexity)</a:t>
            </a:r>
          </a:p>
          <a:p>
            <a:pPr lvl="1" eaLnBrk="1" hangingPunct="1">
              <a:lnSpc>
                <a:spcPct val="90000"/>
              </a:lnSpc>
            </a:pPr>
            <a:endParaRPr lang="en-US" sz="2000"/>
          </a:p>
          <a:p>
            <a:pPr eaLnBrk="1" hangingPunct="1">
              <a:lnSpc>
                <a:spcPct val="90000"/>
              </a:lnSpc>
            </a:pPr>
            <a:r>
              <a:rPr lang="en-US"/>
              <a:t>Complete Shakespeare work 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884,647 word tokens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29,066 word types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tokens/type ratio = 30.4</a:t>
            </a:r>
          </a:p>
          <a:p>
            <a:pPr lvl="1" eaLnBrk="1" hangingPunct="1">
              <a:lnSpc>
                <a:spcPct val="90000"/>
              </a:lnSpc>
            </a:pP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52AFEF2-3EC0-4778-980B-85AB11164ADB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CA"/>
              <a:t>Common words in </a:t>
            </a:r>
            <a:r>
              <a:rPr lang="en-CA" i="1"/>
              <a:t>Tom Sawyer</a:t>
            </a:r>
          </a:p>
        </p:txBody>
      </p:sp>
      <p:sp>
        <p:nvSpPr>
          <p:cNvPr id="23556" name="Text Box 5"/>
          <p:cNvSpPr txBox="1">
            <a:spLocks noChangeArrowheads="1"/>
          </p:cNvSpPr>
          <p:nvPr/>
        </p:nvSpPr>
        <p:spPr bwMode="auto">
          <a:xfrm>
            <a:off x="755650" y="5229225"/>
            <a:ext cx="7162800" cy="61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Char char="•"/>
            </a:pPr>
            <a:endParaRPr lang="en-CA" sz="800">
              <a:latin typeface="Times New Roman" pitchFamily="18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/>
              <a:t>but words in NL have an uneven distribution… </a:t>
            </a:r>
            <a:endParaRPr lang="en-CA" sz="2400">
              <a:latin typeface="Times New Roman" pitchFamily="18" charset="0"/>
            </a:endParaRPr>
          </a:p>
        </p:txBody>
      </p:sp>
      <p:pic>
        <p:nvPicPr>
          <p:cNvPr id="23557" name="Picture 6" descr="mso38BC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150" y="981075"/>
            <a:ext cx="5184775" cy="421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E5C1B93-E256-4A52-927D-B80B315D70BE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CA"/>
              <a:t>Frequency of frequencies</a:t>
            </a:r>
            <a:endParaRPr lang="en-CA" i="1"/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3419475" y="1341438"/>
            <a:ext cx="5329238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/>
            <a:r>
              <a:rPr lang="en-CA" sz="2200"/>
              <a:t>most words are rare </a:t>
            </a:r>
          </a:p>
          <a:p>
            <a:pPr marL="742950" lvl="1" indent="-285750"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CA" sz="2000"/>
              <a:t>3993 (50%) word types appear only once</a:t>
            </a:r>
          </a:p>
          <a:p>
            <a:pPr marL="742950" lvl="1" indent="-285750"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CA" sz="2000"/>
              <a:t>they are called </a:t>
            </a:r>
            <a:r>
              <a:rPr lang="en-CA" sz="2000" b="1"/>
              <a:t>hapax legomena</a:t>
            </a:r>
            <a:r>
              <a:rPr lang="en-CA" sz="2000"/>
              <a:t> (</a:t>
            </a:r>
            <a:r>
              <a:rPr lang="en-CA" sz="2000" i="1"/>
              <a:t>read only once</a:t>
            </a:r>
            <a:r>
              <a:rPr lang="en-CA" sz="2000"/>
              <a:t>)</a:t>
            </a:r>
          </a:p>
          <a:p>
            <a:pPr marL="342900" indent="-342900"/>
            <a:endParaRPr lang="en-CA" sz="2200"/>
          </a:p>
          <a:p>
            <a:pPr marL="342900" indent="-342900"/>
            <a:r>
              <a:rPr lang="en-CA" sz="2200"/>
              <a:t>but common words are </a:t>
            </a:r>
            <a:r>
              <a:rPr lang="en-CA" sz="2200" b="1"/>
              <a:t>very</a:t>
            </a:r>
            <a:r>
              <a:rPr lang="en-CA" sz="2200"/>
              <a:t> common </a:t>
            </a:r>
          </a:p>
          <a:p>
            <a:pPr marL="742950" lvl="1" indent="-285750"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CA" sz="2000"/>
              <a:t>100 words account for 51% of all tokens (of all text)</a:t>
            </a:r>
          </a:p>
        </p:txBody>
      </p:sp>
      <p:pic>
        <p:nvPicPr>
          <p:cNvPr id="24581" name="Picture 7" descr="msoE9DA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1268413"/>
            <a:ext cx="3127375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2" name="Line 10"/>
          <p:cNvSpPr>
            <a:spLocks noChangeShapeType="1"/>
          </p:cNvSpPr>
          <p:nvPr/>
        </p:nvSpPr>
        <p:spPr bwMode="auto">
          <a:xfrm flipV="1">
            <a:off x="3059113" y="1700213"/>
            <a:ext cx="433387" cy="576262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31B1D59-8A87-4748-89EE-A7EADDD280DF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Word counts are interesting...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8153400" cy="4191000"/>
          </a:xfrm>
        </p:spPr>
        <p:txBody>
          <a:bodyPr/>
          <a:lstStyle/>
          <a:p>
            <a:pPr eaLnBrk="1" hangingPunct="1">
              <a:spcBef>
                <a:spcPct val="5000"/>
              </a:spcBef>
            </a:pPr>
            <a:r>
              <a:rPr lang="en-US"/>
              <a:t>As an indication of a text’s style</a:t>
            </a:r>
          </a:p>
          <a:p>
            <a:pPr eaLnBrk="1" hangingPunct="1">
              <a:spcBef>
                <a:spcPct val="5000"/>
              </a:spcBef>
            </a:pPr>
            <a:r>
              <a:rPr lang="en-US"/>
              <a:t>As an indication of a text’s author</a:t>
            </a:r>
          </a:p>
          <a:p>
            <a:pPr eaLnBrk="1" hangingPunct="1">
              <a:spcBef>
                <a:spcPct val="5000"/>
              </a:spcBef>
            </a:pPr>
            <a:endParaRPr lang="en-US"/>
          </a:p>
          <a:p>
            <a:pPr eaLnBrk="1" hangingPunct="1">
              <a:spcBef>
                <a:spcPct val="5000"/>
              </a:spcBef>
            </a:pPr>
            <a:r>
              <a:rPr lang="en-US"/>
              <a:t>But, because most words appear very infrequently, </a:t>
            </a:r>
          </a:p>
          <a:p>
            <a:pPr marL="742950" lvl="1" indent="-285750" eaLnBrk="1" hangingPunct="1">
              <a:spcBef>
                <a:spcPct val="5000"/>
              </a:spcBef>
            </a:pPr>
            <a:r>
              <a:rPr lang="en-US"/>
              <a:t>it is hard to predict much about the behavior of words (if they do not occur often in a corpus)</a:t>
            </a:r>
          </a:p>
          <a:p>
            <a:pPr eaLnBrk="1" hangingPunct="1">
              <a:spcBef>
                <a:spcPct val="5000"/>
              </a:spcBef>
            </a:pPr>
            <a:r>
              <a:rPr lang="en-US"/>
              <a:t> </a:t>
            </a:r>
            <a:r>
              <a:rPr lang="en-US" sz="2600"/>
              <a:t>--&gt;</a:t>
            </a:r>
            <a:r>
              <a:rPr lang="en-US">
                <a:sym typeface="Wingdings" pitchFamily="2" charset="2"/>
              </a:rPr>
              <a:t> </a:t>
            </a:r>
            <a:r>
              <a:rPr lang="en-US"/>
              <a:t>Zipf’s Law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F1A6DD4-8C2D-4699-911D-C98864789F12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Zipf’s Law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351837" cy="4752975"/>
          </a:xfrm>
        </p:spPr>
        <p:txBody>
          <a:bodyPr/>
          <a:lstStyle/>
          <a:p>
            <a:pPr marL="495300" indent="-4953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600"/>
              <a:t>Count the frequency of each word type in a large corpus</a:t>
            </a:r>
          </a:p>
          <a:p>
            <a:pPr marL="495300" indent="-4953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600"/>
              <a:t>List the word types in order of their frequency</a:t>
            </a:r>
          </a:p>
          <a:p>
            <a:pPr marL="495300" indent="-495300" eaLnBrk="1" hangingPunct="1">
              <a:lnSpc>
                <a:spcPct val="90000"/>
              </a:lnSpc>
            </a:pPr>
            <a:r>
              <a:rPr lang="en-US" sz="2600"/>
              <a:t>Let:</a:t>
            </a:r>
          </a:p>
          <a:p>
            <a:pPr marL="876300" lvl="1" indent="-419100" eaLnBrk="1" hangingPunct="1">
              <a:lnSpc>
                <a:spcPct val="90000"/>
              </a:lnSpc>
            </a:pPr>
            <a:r>
              <a:rPr lang="en-US" sz="2200"/>
              <a:t>f  = frequency of a word type </a:t>
            </a:r>
          </a:p>
          <a:p>
            <a:pPr marL="876300" lvl="1" indent="-419100" eaLnBrk="1" hangingPunct="1">
              <a:lnSpc>
                <a:spcPct val="90000"/>
              </a:lnSpc>
            </a:pPr>
            <a:r>
              <a:rPr lang="en-US" sz="2200"/>
              <a:t>r  = its rank in the list</a:t>
            </a:r>
          </a:p>
          <a:p>
            <a:pPr marL="876300" lvl="1" indent="-419100" eaLnBrk="1" hangingPunct="1">
              <a:lnSpc>
                <a:spcPct val="90000"/>
              </a:lnSpc>
            </a:pPr>
            <a:endParaRPr lang="en-US" sz="2200"/>
          </a:p>
          <a:p>
            <a:pPr marL="495300" indent="-495300" eaLnBrk="1" hangingPunct="1">
              <a:lnSpc>
                <a:spcPct val="90000"/>
              </a:lnSpc>
            </a:pPr>
            <a:r>
              <a:rPr lang="en-US" sz="2600"/>
              <a:t>Zipf’s Law says:  f </a:t>
            </a:r>
            <a:r>
              <a:rPr lang="en-US" sz="2600">
                <a:sym typeface="Symbol" pitchFamily="18" charset="2"/>
              </a:rPr>
              <a:t> 1/r</a:t>
            </a:r>
            <a:r>
              <a:rPr lang="en-US" sz="2600" b="1" i="1">
                <a:sym typeface="Symbol" pitchFamily="18" charset="2"/>
              </a:rPr>
              <a:t>  </a:t>
            </a:r>
          </a:p>
          <a:p>
            <a:pPr marL="495300" indent="-495300" eaLnBrk="1" hangingPunct="1">
              <a:lnSpc>
                <a:spcPct val="90000"/>
              </a:lnSpc>
            </a:pPr>
            <a:r>
              <a:rPr lang="en-US" sz="2600">
                <a:sym typeface="Symbol" pitchFamily="18" charset="2"/>
              </a:rPr>
              <a:t>In other words:  </a:t>
            </a:r>
          </a:p>
          <a:p>
            <a:pPr marL="876300" lvl="1" indent="-419100" eaLnBrk="1" hangingPunct="1">
              <a:lnSpc>
                <a:spcPct val="90000"/>
              </a:lnSpc>
            </a:pPr>
            <a:r>
              <a:rPr lang="en-US" sz="2200">
                <a:sym typeface="Symbol" pitchFamily="18" charset="2"/>
              </a:rPr>
              <a:t>there exists a constant k such that: f × r = k </a:t>
            </a:r>
          </a:p>
          <a:p>
            <a:pPr marL="876300" lvl="1" indent="-419100" eaLnBrk="1" hangingPunct="1">
              <a:lnSpc>
                <a:spcPct val="90000"/>
              </a:lnSpc>
            </a:pPr>
            <a:r>
              <a:rPr lang="en-US" sz="2200">
                <a:sym typeface="Symbol" pitchFamily="18" charset="2"/>
              </a:rPr>
              <a:t>The 50</a:t>
            </a:r>
            <a:r>
              <a:rPr lang="en-US" sz="2200" baseline="30000">
                <a:sym typeface="Symbol" pitchFamily="18" charset="2"/>
              </a:rPr>
              <a:t>th</a:t>
            </a:r>
            <a:r>
              <a:rPr lang="en-US" sz="2200">
                <a:sym typeface="Symbol" pitchFamily="18" charset="2"/>
              </a:rPr>
              <a:t> most common word should occur with 3 times the frequency of the 150</a:t>
            </a:r>
            <a:r>
              <a:rPr lang="en-US" sz="2200" baseline="30000">
                <a:sym typeface="Symbol" pitchFamily="18" charset="2"/>
              </a:rPr>
              <a:t>th</a:t>
            </a:r>
            <a:r>
              <a:rPr lang="en-US" sz="2200">
                <a:sym typeface="Symbol" pitchFamily="18" charset="2"/>
              </a:rPr>
              <a:t> most common word.</a:t>
            </a:r>
          </a:p>
          <a:p>
            <a:pPr marL="495300" indent="-495300" eaLnBrk="1" hangingPunct="1">
              <a:lnSpc>
                <a:spcPct val="90000"/>
              </a:lnSpc>
            </a:pPr>
            <a:endParaRPr lang="en-US" sz="260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75092E7-7CE2-43CE-88FC-EBD14127DF36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Zipf’s Law on Tom Saywer</a:t>
            </a:r>
          </a:p>
        </p:txBody>
      </p:sp>
      <p:pic>
        <p:nvPicPr>
          <p:cNvPr id="27652" name="Picture 4" descr="msoBE17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550" y="908050"/>
            <a:ext cx="7129463" cy="400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3" name="Rectangle 6"/>
          <p:cNvSpPr>
            <a:spLocks noChangeArrowheads="1"/>
          </p:cNvSpPr>
          <p:nvPr/>
        </p:nvSpPr>
        <p:spPr bwMode="auto">
          <a:xfrm>
            <a:off x="827088" y="4941888"/>
            <a:ext cx="7632700" cy="1190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</a:pPr>
            <a:r>
              <a:rPr lang="en-US" sz="2000"/>
              <a:t>k ≈ 8000-9000 </a:t>
            </a:r>
          </a:p>
          <a:p>
            <a:pPr marL="342900" indent="-342900">
              <a:lnSpc>
                <a:spcPct val="80000"/>
              </a:lnSpc>
            </a:pPr>
            <a:r>
              <a:rPr lang="en-US" sz="2000"/>
              <a:t>except for 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The 3 most frequent words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Words of frequency ≈ 100</a:t>
            </a:r>
          </a:p>
        </p:txBody>
      </p:sp>
      <p:sp>
        <p:nvSpPr>
          <p:cNvPr id="27654" name="AutoShape 8"/>
          <p:cNvSpPr>
            <a:spLocks/>
          </p:cNvSpPr>
          <p:nvPr/>
        </p:nvSpPr>
        <p:spPr bwMode="auto">
          <a:xfrm>
            <a:off x="1116013" y="1628775"/>
            <a:ext cx="142875" cy="647700"/>
          </a:xfrm>
          <a:prstGeom prst="leftBrace">
            <a:avLst>
              <a:gd name="adj1" fmla="val 37778"/>
              <a:gd name="adj2" fmla="val 50000"/>
            </a:avLst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5" name="AutoShape 9"/>
          <p:cNvSpPr>
            <a:spLocks/>
          </p:cNvSpPr>
          <p:nvPr/>
        </p:nvSpPr>
        <p:spPr bwMode="auto">
          <a:xfrm>
            <a:off x="1042988" y="4365625"/>
            <a:ext cx="215900" cy="431800"/>
          </a:xfrm>
          <a:prstGeom prst="leftBrace">
            <a:avLst>
              <a:gd name="adj1" fmla="val 16667"/>
              <a:gd name="adj2" fmla="val 50000"/>
            </a:avLst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9CD1E19-8224-46DF-9C7C-3713C382F106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What to do with text corpora? Find Collocations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8153400" cy="42735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600" b="1"/>
              <a:t>Collocation</a:t>
            </a:r>
            <a:r>
              <a:rPr lang="en-US" sz="2600"/>
              <a:t>: a phrase where the whole expression is perceived as having an existence beyond the sum of its parts 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sz="2200" i="1"/>
              <a:t>disk drive, make up, bacon and eggs…</a:t>
            </a:r>
          </a:p>
          <a:p>
            <a:pPr eaLnBrk="1" hangingPunct="1">
              <a:lnSpc>
                <a:spcPct val="80000"/>
              </a:lnSpc>
            </a:pPr>
            <a:r>
              <a:rPr lang="en-US" sz="2600"/>
              <a:t>important for machine translation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sz="2200" i="1"/>
              <a:t>strong tea</a:t>
            </a:r>
            <a:r>
              <a:rPr lang="en-US" sz="2200"/>
              <a:t> </a:t>
            </a:r>
            <a:r>
              <a:rPr lang="en-US" sz="2000"/>
              <a:t>--&gt;</a:t>
            </a:r>
            <a:r>
              <a:rPr lang="en-US" sz="2200"/>
              <a:t> </a:t>
            </a:r>
            <a:r>
              <a:rPr lang="en-US" sz="2200" i="1"/>
              <a:t>th</a:t>
            </a:r>
            <a:r>
              <a:rPr lang="fr-CA" sz="2200" i="1"/>
              <a:t>é</a:t>
            </a:r>
            <a:r>
              <a:rPr lang="en-US" sz="2200" i="1"/>
              <a:t> fort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sz="2200" i="1"/>
              <a:t>strong argument</a:t>
            </a:r>
            <a:r>
              <a:rPr lang="en-US" sz="2200"/>
              <a:t> </a:t>
            </a:r>
            <a:r>
              <a:rPr lang="en-US" sz="2000"/>
              <a:t>--&gt;</a:t>
            </a:r>
            <a:r>
              <a:rPr lang="en-US" sz="2200"/>
              <a:t>?</a:t>
            </a:r>
            <a:r>
              <a:rPr lang="en-US" sz="2200" i="1"/>
              <a:t>argument fort</a:t>
            </a:r>
            <a:r>
              <a:rPr lang="en-US" sz="2200"/>
              <a:t> (</a:t>
            </a:r>
            <a:r>
              <a:rPr lang="en-US" sz="2200" i="1"/>
              <a:t>convainquant</a:t>
            </a:r>
            <a:r>
              <a:rPr lang="en-US" sz="220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sz="2600"/>
              <a:t>can be extracted from a text 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sz="2200"/>
              <a:t>find the most common bigrams 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sz="2200"/>
              <a:t>however, since these bigrams are often insignificant (ex, “at the”, “of a”)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sz="2200"/>
              <a:t>they can be filtered.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8B4CCF3-22B3-4FB7-9DBC-1D1338C04FEF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Collocations</a:t>
            </a:r>
          </a:p>
        </p:txBody>
      </p:sp>
      <p:pic>
        <p:nvPicPr>
          <p:cNvPr id="34820" name="Picture 4" descr="msoBA52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1268413"/>
            <a:ext cx="2671762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1" name="Picture 5" descr="mso1108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1275" y="1268413"/>
            <a:ext cx="4859338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900113" y="5734050"/>
            <a:ext cx="20161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fr-CA" sz="2000"/>
              <a:t>Raw bigrams</a:t>
            </a:r>
            <a:endParaRPr lang="en-US" sz="2000"/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4572000" y="5805488"/>
            <a:ext cx="22320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fr-CA" sz="2000"/>
              <a:t>Filtered bigrams</a:t>
            </a:r>
            <a:endParaRPr lang="en-US" sz="2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FBA5287-0F24-4C62-A793-EB24F84BF5BD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What to do with text corpora? Concordances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73238"/>
            <a:ext cx="8229600" cy="4357687"/>
          </a:xfrm>
        </p:spPr>
        <p:txBody>
          <a:bodyPr/>
          <a:lstStyle/>
          <a:p>
            <a:pPr eaLnBrk="1" hangingPunct="1"/>
            <a:r>
              <a:rPr lang="en-US" sz="2200" dirty="0"/>
              <a:t>Find the different contexts in which a word occurs.</a:t>
            </a:r>
          </a:p>
          <a:p>
            <a:pPr eaLnBrk="1" hangingPunct="1"/>
            <a:r>
              <a:rPr lang="en-US" sz="2200" dirty="0"/>
              <a:t>Key Word In Context (KWIC) </a:t>
            </a:r>
            <a:r>
              <a:rPr lang="en-US" sz="2200" dirty="0" err="1"/>
              <a:t>concordancing</a:t>
            </a:r>
            <a:r>
              <a:rPr lang="en-US" sz="2200" dirty="0"/>
              <a:t> program.</a:t>
            </a:r>
          </a:p>
          <a:p>
            <a:pPr eaLnBrk="1" hangingPunct="1"/>
            <a:endParaRPr lang="en-US" sz="2200" dirty="0"/>
          </a:p>
          <a:p>
            <a:pPr eaLnBrk="1" hangingPunct="1"/>
            <a:endParaRPr lang="en-US" dirty="0"/>
          </a:p>
        </p:txBody>
      </p:sp>
      <p:pic>
        <p:nvPicPr>
          <p:cNvPr id="35845" name="Picture 5" descr="mso763D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50" y="2781300"/>
            <a:ext cx="7632700" cy="306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3EED460-80FF-4E28-A906-216FE823CF1B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Other References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00200"/>
            <a:ext cx="8153400" cy="4038600"/>
          </a:xfrm>
        </p:spPr>
        <p:txBody>
          <a:bodyPr/>
          <a:lstStyle/>
          <a:p>
            <a:pPr eaLnBrk="1" hangingPunct="1"/>
            <a:r>
              <a:rPr lang="en-US" sz="2600"/>
              <a:t>Proceedings of major conferences</a:t>
            </a:r>
            <a:r>
              <a:rPr lang="en-US"/>
              <a:t> </a:t>
            </a:r>
            <a:endParaRPr lang="en-US" sz="2600"/>
          </a:p>
          <a:p>
            <a:pPr lvl="1" eaLnBrk="1" hangingPunct="1"/>
            <a:r>
              <a:rPr lang="en-US" sz="2200"/>
              <a:t>ACL: Association for Computational Linguistics</a:t>
            </a:r>
          </a:p>
          <a:p>
            <a:pPr lvl="1" eaLnBrk="1" hangingPunct="1"/>
            <a:r>
              <a:rPr lang="en-US" sz="2200"/>
              <a:t>EACL: European chapter of ACL</a:t>
            </a:r>
          </a:p>
          <a:p>
            <a:pPr lvl="1" eaLnBrk="1" hangingPunct="1"/>
            <a:r>
              <a:rPr lang="en-US" sz="2200"/>
              <a:t>ANLP: Applied NLP</a:t>
            </a:r>
          </a:p>
          <a:p>
            <a:pPr lvl="1" eaLnBrk="1" hangingPunct="1"/>
            <a:r>
              <a:rPr lang="en-US" sz="2200"/>
              <a:t>COLING: Computational Linguistics</a:t>
            </a:r>
          </a:p>
          <a:p>
            <a:pPr lvl="1" eaLnBrk="1" hangingPunct="1"/>
            <a:r>
              <a:rPr lang="en-US" sz="2200"/>
              <a:t>TREC: Text Retrieval Conference</a:t>
            </a:r>
          </a:p>
          <a:p>
            <a:pPr lvl="1" eaLnBrk="1" hangingPunct="1"/>
            <a:endParaRPr lang="en-US" sz="2200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F2A75F7-A738-43A9-9CCA-9642B041DEE5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Concordances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useful for:</a:t>
            </a:r>
          </a:p>
          <a:p>
            <a:pPr marL="742950" lvl="1" indent="-285750" eaLnBrk="1" hangingPunct="1"/>
            <a:r>
              <a:rPr lang="en-US"/>
              <a:t>Finding syntactic frames of verbs </a:t>
            </a:r>
          </a:p>
          <a:p>
            <a:pPr marL="1143000" lvl="2" indent="-228600" eaLnBrk="1" hangingPunct="1"/>
            <a:r>
              <a:rPr lang="en-US"/>
              <a:t>Transitive? Intransitive?</a:t>
            </a:r>
          </a:p>
          <a:p>
            <a:pPr marL="1143000" lvl="2" indent="-228600" eaLnBrk="1" hangingPunct="1"/>
            <a:r>
              <a:rPr lang="en-US"/>
              <a:t>Building dictionaries for learners of foreign languages </a:t>
            </a:r>
          </a:p>
          <a:p>
            <a:pPr marL="1143000" lvl="2" indent="-228600" eaLnBrk="1" hangingPunct="1"/>
            <a:r>
              <a:rPr lang="en-US"/>
              <a:t>Guiding statistical parsers</a:t>
            </a:r>
          </a:p>
          <a:p>
            <a:pPr marL="1143000" lvl="2" indent="-228600" eaLnBrk="1" hangingPunct="1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E5CFC8F-ADB4-4783-9003-8FA6E9897B85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57225"/>
            <a:ext cx="8229600" cy="682625"/>
          </a:xfrm>
        </p:spPr>
        <p:txBody>
          <a:bodyPr/>
          <a:lstStyle/>
          <a:p>
            <a:pPr eaLnBrk="1" hangingPunct="1"/>
            <a:r>
              <a:rPr lang="en-US"/>
              <a:t>Why study NLP?</a:t>
            </a:r>
            <a:br>
              <a:rPr lang="en-US"/>
            </a:br>
            <a:endParaRPr lang="en-US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0775" y="1676400"/>
            <a:ext cx="7489825" cy="4143375"/>
          </a:xfrm>
        </p:spPr>
        <p:txBody>
          <a:bodyPr/>
          <a:lstStyle/>
          <a:p>
            <a:pPr eaLnBrk="1" hangingPunct="1"/>
            <a:r>
              <a:rPr lang="en-US" sz="2600"/>
              <a:t>necessary to many useful applications:</a:t>
            </a:r>
          </a:p>
          <a:p>
            <a:pPr lvl="1" eaLnBrk="1" hangingPunct="1"/>
            <a:r>
              <a:rPr lang="en-US" sz="2200"/>
              <a:t>information retrieval, </a:t>
            </a:r>
          </a:p>
          <a:p>
            <a:pPr lvl="1" eaLnBrk="1" hangingPunct="1"/>
            <a:r>
              <a:rPr lang="en-US" sz="2200"/>
              <a:t>information extraction,</a:t>
            </a:r>
          </a:p>
          <a:p>
            <a:pPr lvl="1" eaLnBrk="1" hangingPunct="1"/>
            <a:r>
              <a:rPr lang="en-US" sz="2200"/>
              <a:t>filtering,</a:t>
            </a:r>
          </a:p>
          <a:p>
            <a:pPr lvl="1" eaLnBrk="1" hangingPunct="1"/>
            <a:r>
              <a:rPr lang="en-US" sz="2200"/>
              <a:t>spelling and grammar checking,</a:t>
            </a:r>
          </a:p>
          <a:p>
            <a:pPr lvl="1" eaLnBrk="1" hangingPunct="1"/>
            <a:r>
              <a:rPr lang="en-US" sz="2200"/>
              <a:t>automatic text summarization, </a:t>
            </a:r>
          </a:p>
          <a:p>
            <a:pPr lvl="1" eaLnBrk="1" hangingPunct="1"/>
            <a:r>
              <a:rPr lang="en-US" sz="2200"/>
              <a:t>machine translation…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A7B0DE2-61BE-4998-99BE-A714EBA4CA5D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57225"/>
            <a:ext cx="8229600" cy="682625"/>
          </a:xfrm>
        </p:spPr>
        <p:txBody>
          <a:bodyPr/>
          <a:lstStyle/>
          <a:p>
            <a:pPr eaLnBrk="1" hangingPunct="1"/>
            <a:r>
              <a:rPr lang="en-US"/>
              <a:t>Who needs NLP?</a:t>
            </a:r>
            <a:br>
              <a:rPr lang="en-US"/>
            </a:br>
            <a:endParaRPr lang="en-US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0775" y="1676400"/>
            <a:ext cx="7489825" cy="4143375"/>
          </a:xfrm>
        </p:spPr>
        <p:txBody>
          <a:bodyPr/>
          <a:lstStyle/>
          <a:p>
            <a:pPr eaLnBrk="1" hangingPunct="1"/>
            <a:r>
              <a:rPr lang="en-US"/>
              <a:t>Too many texts to manipulate</a:t>
            </a:r>
          </a:p>
          <a:p>
            <a:pPr lvl="1" eaLnBrk="1" hangingPunct="1"/>
            <a:r>
              <a:rPr lang="en-US"/>
              <a:t>On Internet </a:t>
            </a:r>
          </a:p>
          <a:p>
            <a:pPr lvl="1" eaLnBrk="1" hangingPunct="1"/>
            <a:r>
              <a:rPr lang="en-US"/>
              <a:t>E-mails</a:t>
            </a:r>
          </a:p>
          <a:p>
            <a:pPr lvl="1" eaLnBrk="1" hangingPunct="1"/>
            <a:r>
              <a:rPr lang="en-US"/>
              <a:t>Various corporate documentation</a:t>
            </a:r>
          </a:p>
          <a:p>
            <a:pPr eaLnBrk="1" hangingPunct="1"/>
            <a:r>
              <a:rPr lang="en-US"/>
              <a:t>Too many languages</a:t>
            </a:r>
          </a:p>
          <a:p>
            <a:pPr lvl="1" eaLnBrk="1" hangingPunct="1"/>
            <a:r>
              <a:rPr lang="en-US"/>
              <a:t>39000 languages and dialects</a:t>
            </a:r>
          </a:p>
          <a:p>
            <a:pPr lvl="1" eaLnBrk="1" hangingPunct="1"/>
            <a:endParaRPr lang="en-US"/>
          </a:p>
          <a:p>
            <a:pPr lvl="1" eaLnBrk="1" hangingPunct="1"/>
            <a:endParaRPr lang="en-US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B761AAB-46C2-439A-88C4-DEA746A10A29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4859338" y="5734050"/>
            <a:ext cx="3965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Arial" charset="0"/>
              </a:rPr>
              <a:t>Source: Global Reach (www.glreach.com)</a:t>
            </a:r>
          </a:p>
        </p:txBody>
      </p:sp>
      <p:grpSp>
        <p:nvGrpSpPr>
          <p:cNvPr id="7172" name="Group 3"/>
          <p:cNvGrpSpPr>
            <a:grpSpLocks/>
          </p:cNvGrpSpPr>
          <p:nvPr/>
        </p:nvGrpSpPr>
        <p:grpSpPr bwMode="auto">
          <a:xfrm>
            <a:off x="847725" y="-2208213"/>
            <a:ext cx="3911600" cy="6530976"/>
            <a:chOff x="0" y="4114"/>
            <a:chExt cx="2464" cy="4114"/>
          </a:xfrm>
        </p:grpSpPr>
        <p:sp>
          <p:nvSpPr>
            <p:cNvPr id="7176" name="Rectangle 4"/>
            <p:cNvSpPr>
              <a:spLocks noChangeArrowheads="1"/>
            </p:cNvSpPr>
            <p:nvPr/>
          </p:nvSpPr>
          <p:spPr bwMode="auto">
            <a:xfrm>
              <a:off x="0" y="4114"/>
              <a:ext cx="2464" cy="411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177" name="Rectangle 5"/>
            <p:cNvSpPr>
              <a:spLocks noChangeArrowheads="1"/>
            </p:cNvSpPr>
            <p:nvPr/>
          </p:nvSpPr>
          <p:spPr bwMode="auto">
            <a:xfrm>
              <a:off x="0" y="4114"/>
              <a:ext cx="2464" cy="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pic>
        <p:nvPicPr>
          <p:cNvPr id="7173" name="Picture 10" descr="char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0113" y="1700213"/>
            <a:ext cx="2952750" cy="316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4" name="Picture 11" descr="chart200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3438" y="1628775"/>
            <a:ext cx="2951162" cy="3219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175" name="Rectangle 12"/>
          <p:cNvSpPr>
            <a:spLocks noChangeArrowheads="1"/>
          </p:cNvSpPr>
          <p:nvPr/>
        </p:nvSpPr>
        <p:spPr bwMode="auto">
          <a:xfrm>
            <a:off x="457200" y="657225"/>
            <a:ext cx="82296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4200">
                <a:solidFill>
                  <a:schemeClr val="tx2"/>
                </a:solidFill>
              </a:rPr>
              <a:t>Languages on the Internet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C22114F-A33B-4605-A9FF-95C62D080553}" type="slidenum">
              <a:rPr lang="en-US" altLang="en-US"/>
              <a:pPr/>
              <a:t>7</a:t>
            </a:fld>
            <a:endParaRPr lang="en-US" altLang="en-US"/>
          </a:p>
        </p:txBody>
      </p:sp>
      <p:grpSp>
        <p:nvGrpSpPr>
          <p:cNvPr id="8195" name="Group 2"/>
          <p:cNvGrpSpPr>
            <a:grpSpLocks/>
          </p:cNvGrpSpPr>
          <p:nvPr/>
        </p:nvGrpSpPr>
        <p:grpSpPr bwMode="auto">
          <a:xfrm>
            <a:off x="468313" y="620713"/>
            <a:ext cx="8555037" cy="4975225"/>
            <a:chOff x="369" y="802"/>
            <a:chExt cx="5020" cy="2714"/>
          </a:xfrm>
        </p:grpSpPr>
        <p:pic>
          <p:nvPicPr>
            <p:cNvPr id="8197" name="Picture 3" descr="langgrow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1" y="806"/>
              <a:ext cx="5018" cy="27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198" name="Rectangle 4"/>
            <p:cNvSpPr>
              <a:spLocks noChangeArrowheads="1"/>
            </p:cNvSpPr>
            <p:nvPr/>
          </p:nvSpPr>
          <p:spPr bwMode="auto">
            <a:xfrm>
              <a:off x="369" y="802"/>
              <a:ext cx="5008" cy="2714"/>
            </a:xfrm>
            <a:prstGeom prst="rect">
              <a:avLst/>
            </a:prstGeom>
            <a:noFill/>
            <a:ln w="8890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196" name="Text Box 5"/>
          <p:cNvSpPr txBox="1">
            <a:spLocks noChangeArrowheads="1"/>
          </p:cNvSpPr>
          <p:nvPr/>
        </p:nvSpPr>
        <p:spPr bwMode="auto">
          <a:xfrm>
            <a:off x="4787900" y="5734050"/>
            <a:ext cx="3965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Arial" charset="0"/>
              </a:rPr>
              <a:t>Source: Global Reach (www.glreach.com)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331810F-67A8-44F2-8DE7-E183C84571AE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Applications of NLP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Text-based: processing of written texts </a:t>
            </a:r>
            <a:r>
              <a:rPr lang="en-US" sz="2600"/>
              <a:t>(ex. Newspaper articles, e-mails, Web pages…)</a:t>
            </a:r>
          </a:p>
          <a:p>
            <a:pPr lvl="1" eaLnBrk="1" hangingPunct="1"/>
            <a:r>
              <a:rPr lang="en-US"/>
              <a:t>Text understanding/analysis (NLU)</a:t>
            </a:r>
          </a:p>
          <a:p>
            <a:pPr lvl="2" eaLnBrk="1" hangingPunct="1"/>
            <a:r>
              <a:rPr lang="en-US"/>
              <a:t>IR, IE, MT, …</a:t>
            </a:r>
          </a:p>
          <a:p>
            <a:pPr lvl="1" eaLnBrk="1" hangingPunct="1"/>
            <a:r>
              <a:rPr lang="en-US"/>
              <a:t>Text generation (NLG)</a:t>
            </a:r>
          </a:p>
          <a:p>
            <a:pPr lvl="2" eaLnBrk="1" hangingPunct="1"/>
            <a:r>
              <a:rPr lang="en-US"/>
              <a:t>CLIME (Computerized Legal Information Management and Explanation)</a:t>
            </a:r>
          </a:p>
          <a:p>
            <a:pPr eaLnBrk="1" hangingPunct="1"/>
            <a:r>
              <a:rPr lang="en-US"/>
              <a:t>Dialog-based systems (human-machine communication)</a:t>
            </a:r>
          </a:p>
          <a:p>
            <a:pPr lvl="1" eaLnBrk="1" hangingPunct="1"/>
            <a:r>
              <a:rPr lang="en-US"/>
              <a:t>Ex: QA, tutoring systems, …</a:t>
            </a:r>
          </a:p>
          <a:p>
            <a:pPr lvl="1" eaLnBrk="1" hangingPunct="1"/>
            <a:endParaRPr lang="en-US"/>
          </a:p>
          <a:p>
            <a:pPr lvl="3" eaLnBrk="1" hangingPunct="1"/>
            <a:endParaRPr lang="en-US"/>
          </a:p>
          <a:p>
            <a:pPr lvl="1" eaLnBrk="1" hangingPunct="1"/>
            <a:endParaRPr lang="en-US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5B921F5-59EE-40F5-B3DE-43C2B79265E0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Brief history of NLP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578850" cy="50403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/>
              <a:t>1940s - 1950s Foundational Insights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Automata, finite-state machines &amp; formal languages (Turing, Chomsky, Backus&amp;Naur)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Probability and information theory (Shannon)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Noisy channel and decoding (Shannon)</a:t>
            </a:r>
          </a:p>
          <a:p>
            <a:pPr lvl="2" eaLnBrk="1" hangingPunct="1">
              <a:lnSpc>
                <a:spcPct val="90000"/>
              </a:lnSpc>
            </a:pPr>
            <a:endParaRPr lang="en-US" sz="2000"/>
          </a:p>
          <a:p>
            <a:pPr eaLnBrk="1" hangingPunct="1">
              <a:lnSpc>
                <a:spcPct val="90000"/>
              </a:lnSpc>
            </a:pPr>
            <a:r>
              <a:rPr lang="en-US" sz="2000"/>
              <a:t>1960s - 1970s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Symbolic: Linguists &amp; Computer Scientists		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/>
              <a:t>Transformational grammars (Chomsky, Harris)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/>
              <a:t>Artificial Intelligence (Minsky, McCarthy)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/>
              <a:t>Theorem Proving, heuristics, general problem solver (Newell&amp;Simon)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Stochastic: Statisticians &amp; Electrical Engineers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/>
              <a:t>Bayesian reasoning for character recognition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/>
              <a:t>Authorship attribution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/>
              <a:t>Corpus Work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65000"/>
          <a:buFont typeface="Wingdings" pitchFamily="2" charset="2"/>
          <a:buChar char="n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65000"/>
          <a:buFont typeface="Wingdings" pitchFamily="2" charset="2"/>
          <a:buChar char="n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1720</TotalTime>
  <Words>1671</Words>
  <Application>Microsoft Office PowerPoint</Application>
  <PresentationFormat>On-screen Show (4:3)</PresentationFormat>
  <Paragraphs>296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Comic Sans MS</vt:lpstr>
      <vt:lpstr>Garamond</vt:lpstr>
      <vt:lpstr>Times New Roman</vt:lpstr>
      <vt:lpstr>Wingdings</vt:lpstr>
      <vt:lpstr>Edge</vt:lpstr>
      <vt:lpstr>Natural Language Processing</vt:lpstr>
      <vt:lpstr>References</vt:lpstr>
      <vt:lpstr>Other References</vt:lpstr>
      <vt:lpstr>Why study NLP? </vt:lpstr>
      <vt:lpstr>Who needs NLP? </vt:lpstr>
      <vt:lpstr>PowerPoint Presentation</vt:lpstr>
      <vt:lpstr>PowerPoint Presentation</vt:lpstr>
      <vt:lpstr>Applications of NLP</vt:lpstr>
      <vt:lpstr>Brief history of NLP</vt:lpstr>
      <vt:lpstr>Brief history of NLP (con’t)</vt:lpstr>
      <vt:lpstr>Why study NLP Statistically?</vt:lpstr>
      <vt:lpstr>Tools and Resources Needed</vt:lpstr>
      <vt:lpstr>The Alphabet Soup</vt:lpstr>
      <vt:lpstr>Why is NLP difficult?</vt:lpstr>
      <vt:lpstr>Why is NLP difficult? (con’t)</vt:lpstr>
      <vt:lpstr>Methods that do not work well</vt:lpstr>
      <vt:lpstr>What Statistical NLP can do</vt:lpstr>
      <vt:lpstr>Some standard corpora</vt:lpstr>
      <vt:lpstr>What to do with text corpora? Count words</vt:lpstr>
      <vt:lpstr>What’s a word anyways?</vt:lpstr>
      <vt:lpstr>An example</vt:lpstr>
      <vt:lpstr>Common words in Tom Sawyer</vt:lpstr>
      <vt:lpstr>Frequency of frequencies</vt:lpstr>
      <vt:lpstr>Word counts are interesting...</vt:lpstr>
      <vt:lpstr>Zipf’s Law</vt:lpstr>
      <vt:lpstr>Zipf’s Law on Tom Saywer</vt:lpstr>
      <vt:lpstr>What to do with text corpora? Find Collocations</vt:lpstr>
      <vt:lpstr>Collocations</vt:lpstr>
      <vt:lpstr>What to do with text corpora? Concordances</vt:lpstr>
      <vt:lpstr>Concordances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790: Statistical Language Processing</dc:title>
  <dc:creator>dr waqas</dc:creator>
  <cp:lastModifiedBy>Haseeb younis</cp:lastModifiedBy>
  <cp:revision>198</cp:revision>
  <cp:lastPrinted>2018-02-13T09:32:40Z</cp:lastPrinted>
  <dcterms:created xsi:type="dcterms:W3CDTF">1999-12-07T02:57:41Z</dcterms:created>
  <dcterms:modified xsi:type="dcterms:W3CDTF">2020-11-25T04:58:21Z</dcterms:modified>
</cp:coreProperties>
</file>