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6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19" autoAdjust="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Lorem ipsum dolor sit amet, consectetuer adipiscing elit.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Nunc viverra imperdiet enim. Fusce est. Vivamus a tellus.</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Pellentesque habitant morbi tristique senectus et netus.</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Lorem ipsum dolor sit amet, consectetuer adipiscing elit. </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Nunc viverra imperdiet enim. Fusce est. Vivamus a tellus.</a:t>
          </a:r>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Pellentesque habitant morbi tristique senectus et netus.</a:t>
          </a:r>
        </a:p>
      </dsp:txBody>
      <dsp:txXfrm>
        <a:off x="7041543" y="269530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11/4/2020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11/4/2020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11/4/2020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11/4/2020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11/4/2020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b="1" dirty="0"/>
              <a:t>Introduction to </a:t>
            </a:r>
            <a:br>
              <a:rPr lang="en-US" sz="4400" b="1" dirty="0"/>
            </a:br>
            <a:r>
              <a:rPr lang="en-US" sz="4400" b="1" dirty="0"/>
              <a:t>Machine Learning</a:t>
            </a: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Talha Ubaid</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3421D-2208-445E-94F0-0E1A3EED1E7A}"/>
              </a:ext>
            </a:extLst>
          </p:cNvPr>
          <p:cNvSpPr>
            <a:spLocks noGrp="1"/>
          </p:cNvSpPr>
          <p:nvPr>
            <p:ph type="title"/>
          </p:nvPr>
        </p:nvSpPr>
        <p:spPr/>
        <p:txBody>
          <a:bodyPr/>
          <a:lstStyle/>
          <a:p>
            <a:r>
              <a:rPr lang="en-US" dirty="0"/>
              <a:t>Why machine leaning become popular?</a:t>
            </a:r>
            <a:endParaRPr lang="en-PK" dirty="0"/>
          </a:p>
        </p:txBody>
      </p:sp>
      <p:sp>
        <p:nvSpPr>
          <p:cNvPr id="3" name="Content Placeholder 2">
            <a:extLst>
              <a:ext uri="{FF2B5EF4-FFF2-40B4-BE49-F238E27FC236}">
                <a16:creationId xmlns:a16="http://schemas.microsoft.com/office/drawing/2014/main" id="{440DF1F6-4D06-4744-A61C-CFE36D6DD79F}"/>
              </a:ext>
            </a:extLst>
          </p:cNvPr>
          <p:cNvSpPr>
            <a:spLocks noGrp="1"/>
          </p:cNvSpPr>
          <p:nvPr>
            <p:ph idx="1"/>
          </p:nvPr>
        </p:nvSpPr>
        <p:spPr/>
        <p:txBody>
          <a:bodyPr>
            <a:normAutofit/>
          </a:bodyPr>
          <a:lstStyle/>
          <a:p>
            <a:r>
              <a:rPr lang="en-US" sz="2000" dirty="0"/>
              <a:t>Increase in digital data</a:t>
            </a:r>
          </a:p>
          <a:p>
            <a:r>
              <a:rPr lang="en-US" sz="2000" dirty="0"/>
              <a:t>Computing powers</a:t>
            </a:r>
          </a:p>
          <a:p>
            <a:r>
              <a:rPr lang="en-US" sz="2000" dirty="0"/>
              <a:t>One of the reasons that ML becomes so wide spread </a:t>
            </a:r>
          </a:p>
          <a:p>
            <a:pPr lvl="1"/>
            <a:r>
              <a:rPr lang="en-US" sz="2000" dirty="0"/>
              <a:t>Web click data</a:t>
            </a:r>
          </a:p>
          <a:p>
            <a:pPr lvl="2"/>
            <a:r>
              <a:rPr lang="en-US" sz="2000" dirty="0"/>
              <a:t>Tons of companies collecting clickstream data</a:t>
            </a:r>
          </a:p>
          <a:p>
            <a:pPr lvl="2"/>
            <a:r>
              <a:rPr lang="en-US" sz="2000" dirty="0"/>
              <a:t>To understand the users better with machine learning algorithms </a:t>
            </a:r>
          </a:p>
          <a:p>
            <a:pPr lvl="2"/>
            <a:r>
              <a:rPr lang="en-US" sz="2000" dirty="0"/>
              <a:t>Huge segment of Software Industry working on it currently</a:t>
            </a:r>
          </a:p>
          <a:p>
            <a:endParaRPr lang="en-PK" dirty="0"/>
          </a:p>
        </p:txBody>
      </p:sp>
    </p:spTree>
    <p:extLst>
      <p:ext uri="{BB962C8B-B14F-4D97-AF65-F5344CB8AC3E}">
        <p14:creationId xmlns:p14="http://schemas.microsoft.com/office/powerpoint/2010/main" val="587289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D17F5-20D5-4D2B-8702-BEFC7D3928C4}"/>
              </a:ext>
            </a:extLst>
          </p:cNvPr>
          <p:cNvSpPr>
            <a:spLocks noGrp="1"/>
          </p:cNvSpPr>
          <p:nvPr>
            <p:ph type="title"/>
          </p:nvPr>
        </p:nvSpPr>
        <p:spPr/>
        <p:txBody>
          <a:bodyPr/>
          <a:lstStyle/>
          <a:p>
            <a:r>
              <a:rPr lang="en-US" dirty="0"/>
              <a:t>Types of machine learning</a:t>
            </a:r>
            <a:endParaRPr lang="en-PK" dirty="0"/>
          </a:p>
        </p:txBody>
      </p:sp>
      <p:sp>
        <p:nvSpPr>
          <p:cNvPr id="3" name="Content Placeholder 2">
            <a:extLst>
              <a:ext uri="{FF2B5EF4-FFF2-40B4-BE49-F238E27FC236}">
                <a16:creationId xmlns:a16="http://schemas.microsoft.com/office/drawing/2014/main" id="{5EE5BDB8-7F36-42C6-B6BF-F4DE6855CDAD}"/>
              </a:ext>
            </a:extLst>
          </p:cNvPr>
          <p:cNvSpPr>
            <a:spLocks noGrp="1"/>
          </p:cNvSpPr>
          <p:nvPr>
            <p:ph idx="1"/>
          </p:nvPr>
        </p:nvSpPr>
        <p:spPr/>
        <p:txBody>
          <a:bodyPr/>
          <a:lstStyle/>
          <a:p>
            <a:pPr>
              <a:buFontTx/>
              <a:buChar char="-"/>
            </a:pPr>
            <a:r>
              <a:rPr lang="en-US" sz="2800" dirty="0"/>
              <a:t>Supervised learning</a:t>
            </a:r>
          </a:p>
          <a:p>
            <a:pPr>
              <a:buFontTx/>
              <a:buChar char="-"/>
            </a:pPr>
            <a:r>
              <a:rPr lang="en-US" sz="2800" dirty="0"/>
              <a:t>Unsupervised learning</a:t>
            </a:r>
          </a:p>
          <a:p>
            <a:pPr>
              <a:buFontTx/>
              <a:buChar char="-"/>
            </a:pPr>
            <a:r>
              <a:rPr lang="en-US" sz="2800" dirty="0">
                <a:solidFill>
                  <a:schemeClr val="bg1">
                    <a:lumMod val="50000"/>
                  </a:schemeClr>
                </a:solidFill>
              </a:rPr>
              <a:t>Reinforcement learning</a:t>
            </a:r>
          </a:p>
          <a:p>
            <a:endParaRPr lang="en-PK" dirty="0"/>
          </a:p>
        </p:txBody>
      </p:sp>
    </p:spTree>
    <p:extLst>
      <p:ext uri="{BB962C8B-B14F-4D97-AF65-F5344CB8AC3E}">
        <p14:creationId xmlns:p14="http://schemas.microsoft.com/office/powerpoint/2010/main" val="2619635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70A39-2273-4196-8AE6-A9FC32E47D85}"/>
              </a:ext>
            </a:extLst>
          </p:cNvPr>
          <p:cNvSpPr>
            <a:spLocks noGrp="1"/>
          </p:cNvSpPr>
          <p:nvPr>
            <p:ph type="title"/>
          </p:nvPr>
        </p:nvSpPr>
        <p:spPr/>
        <p:txBody>
          <a:bodyPr/>
          <a:lstStyle/>
          <a:p>
            <a:r>
              <a:rPr lang="en-US" b="1" dirty="0">
                <a:solidFill>
                  <a:schemeClr val="tx1">
                    <a:lumMod val="75000"/>
                    <a:lumOff val="25000"/>
                  </a:schemeClr>
                </a:solidFill>
              </a:rPr>
              <a:t>Supervised Learning</a:t>
            </a:r>
            <a:endParaRPr lang="en-PK" dirty="0"/>
          </a:p>
        </p:txBody>
      </p:sp>
      <p:sp>
        <p:nvSpPr>
          <p:cNvPr id="3" name="Content Placeholder 2">
            <a:extLst>
              <a:ext uri="{FF2B5EF4-FFF2-40B4-BE49-F238E27FC236}">
                <a16:creationId xmlns:a16="http://schemas.microsoft.com/office/drawing/2014/main" id="{76CA51A5-C1CC-4182-B164-C7F1EA9FC511}"/>
              </a:ext>
            </a:extLst>
          </p:cNvPr>
          <p:cNvSpPr>
            <a:spLocks noGrp="1"/>
          </p:cNvSpPr>
          <p:nvPr>
            <p:ph idx="1"/>
          </p:nvPr>
        </p:nvSpPr>
        <p:spPr/>
        <p:txBody>
          <a:bodyPr>
            <a:normAutofit/>
          </a:bodyPr>
          <a:lstStyle/>
          <a:p>
            <a:r>
              <a:rPr lang="en-US" sz="2000" dirty="0"/>
              <a:t>Probably the most common type of machine learning problem</a:t>
            </a:r>
          </a:p>
          <a:p>
            <a:r>
              <a:rPr lang="en-US" sz="2000" dirty="0"/>
              <a:t>Supervised learning is where you have input variables (x) and an output variable (Y) and you use an algorithm to learn the mapping function from the input to the output.</a:t>
            </a:r>
          </a:p>
          <a:p>
            <a:pPr algn="ctr"/>
            <a:r>
              <a:rPr lang="en-US" sz="2000" dirty="0">
                <a:effectLst/>
              </a:rPr>
              <a:t>Y = f(X)</a:t>
            </a:r>
          </a:p>
          <a:p>
            <a:r>
              <a:rPr lang="en-US" sz="2000" dirty="0"/>
              <a:t>The goal is to approximate the mapping function so well that when you have new input data (x) that you can predict the output variables (Y) for that data.</a:t>
            </a:r>
            <a:endParaRPr lang="en-PK" sz="2000" dirty="0"/>
          </a:p>
        </p:txBody>
      </p:sp>
    </p:spTree>
    <p:extLst>
      <p:ext uri="{BB962C8B-B14F-4D97-AF65-F5344CB8AC3E}">
        <p14:creationId xmlns:p14="http://schemas.microsoft.com/office/powerpoint/2010/main" val="821896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0FEB3-393B-4BF9-9F5A-F5752314A71E}"/>
              </a:ext>
            </a:extLst>
          </p:cNvPr>
          <p:cNvSpPr>
            <a:spLocks noGrp="1"/>
          </p:cNvSpPr>
          <p:nvPr>
            <p:ph type="title"/>
          </p:nvPr>
        </p:nvSpPr>
        <p:spPr/>
        <p:txBody>
          <a:bodyPr/>
          <a:lstStyle/>
          <a:p>
            <a:r>
              <a:rPr lang="en-US" b="1" dirty="0">
                <a:solidFill>
                  <a:schemeClr val="tx1">
                    <a:lumMod val="75000"/>
                    <a:lumOff val="25000"/>
                  </a:schemeClr>
                </a:solidFill>
              </a:rPr>
              <a:t>Supervised Learning</a:t>
            </a:r>
            <a:endParaRPr lang="en-PK" dirty="0"/>
          </a:p>
        </p:txBody>
      </p:sp>
      <p:sp>
        <p:nvSpPr>
          <p:cNvPr id="3" name="Content Placeholder 2">
            <a:extLst>
              <a:ext uri="{FF2B5EF4-FFF2-40B4-BE49-F238E27FC236}">
                <a16:creationId xmlns:a16="http://schemas.microsoft.com/office/drawing/2014/main" id="{24FFB646-465C-486D-B628-811B924D384B}"/>
              </a:ext>
            </a:extLst>
          </p:cNvPr>
          <p:cNvSpPr>
            <a:spLocks noGrp="1"/>
          </p:cNvSpPr>
          <p:nvPr>
            <p:ph idx="1"/>
          </p:nvPr>
        </p:nvSpPr>
        <p:spPr/>
        <p:txBody>
          <a:bodyPr/>
          <a:lstStyle/>
          <a:p>
            <a:r>
              <a:rPr lang="en-US" sz="2000" dirty="0"/>
              <a:t>supervised learning is a learning in which we teach or train the machine using data which is well labeled that means some data is already tagged with the correct answer.</a:t>
            </a:r>
          </a:p>
          <a:p>
            <a:r>
              <a:rPr lang="en-US" sz="2000" dirty="0"/>
              <a:t>After that, the machine is provided with a new set of examples(data) so that supervised learning algorithm analyses the training data(set of training examples) and produces a correct outcome from labeled data. </a:t>
            </a:r>
          </a:p>
          <a:p>
            <a:pPr marL="0" indent="0">
              <a:buNone/>
            </a:pPr>
            <a:endParaRPr lang="en-PK" dirty="0"/>
          </a:p>
        </p:txBody>
      </p:sp>
    </p:spTree>
    <p:extLst>
      <p:ext uri="{BB962C8B-B14F-4D97-AF65-F5344CB8AC3E}">
        <p14:creationId xmlns:p14="http://schemas.microsoft.com/office/powerpoint/2010/main" val="3576543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3CBFD-16D0-4107-8347-4C027E5996D9}"/>
              </a:ext>
            </a:extLst>
          </p:cNvPr>
          <p:cNvSpPr>
            <a:spLocks noGrp="1"/>
          </p:cNvSpPr>
          <p:nvPr>
            <p:ph type="title"/>
          </p:nvPr>
        </p:nvSpPr>
        <p:spPr/>
        <p:txBody>
          <a:bodyPr/>
          <a:lstStyle/>
          <a:p>
            <a:r>
              <a:rPr lang="en-US" b="1" dirty="0">
                <a:solidFill>
                  <a:schemeClr val="tx1">
                    <a:lumMod val="75000"/>
                    <a:lumOff val="25000"/>
                  </a:schemeClr>
                </a:solidFill>
              </a:rPr>
              <a:t>Supervised Learning</a:t>
            </a:r>
            <a:endParaRPr lang="en-PK" dirty="0"/>
          </a:p>
        </p:txBody>
      </p:sp>
      <p:sp>
        <p:nvSpPr>
          <p:cNvPr id="3" name="Content Placeholder 2">
            <a:extLst>
              <a:ext uri="{FF2B5EF4-FFF2-40B4-BE49-F238E27FC236}">
                <a16:creationId xmlns:a16="http://schemas.microsoft.com/office/drawing/2014/main" id="{49DEB478-AD7E-4D95-941F-ADA490572FFD}"/>
              </a:ext>
            </a:extLst>
          </p:cNvPr>
          <p:cNvSpPr>
            <a:spLocks noGrp="1"/>
          </p:cNvSpPr>
          <p:nvPr>
            <p:ph idx="1"/>
          </p:nvPr>
        </p:nvSpPr>
        <p:spPr/>
        <p:txBody>
          <a:bodyPr>
            <a:normAutofit lnSpcReduction="10000"/>
          </a:bodyPr>
          <a:lstStyle/>
          <a:p>
            <a:r>
              <a:rPr lang="en-US" sz="2000" b="1" dirty="0"/>
              <a:t>For instance</a:t>
            </a:r>
            <a:r>
              <a:rPr lang="en-US" sz="2000" dirty="0"/>
              <a:t>, suppose you are given a basket filled with different kinds of fruits. Now the first step is to train the machine with all different fruits one by one.</a:t>
            </a:r>
          </a:p>
          <a:p>
            <a:r>
              <a:rPr lang="en-US" sz="2000" dirty="0"/>
              <a:t>If shape of object is rounded and depression at top</a:t>
            </a:r>
          </a:p>
          <a:p>
            <a:pPr marL="0" indent="0">
              <a:buNone/>
            </a:pPr>
            <a:r>
              <a:rPr lang="en-US" sz="2000" dirty="0"/>
              <a:t> having color Red then it will be labeled as –</a:t>
            </a:r>
            <a:r>
              <a:rPr lang="en-US" sz="2000" b="1" dirty="0"/>
              <a:t>Apple.</a:t>
            </a:r>
          </a:p>
          <a:p>
            <a:pPr marL="0" indent="0">
              <a:buNone/>
            </a:pPr>
            <a:r>
              <a:rPr lang="en-US" sz="2000" dirty="0"/>
              <a:t> If shape of object is long curving cylinder having </a:t>
            </a:r>
          </a:p>
          <a:p>
            <a:pPr marL="0" indent="0">
              <a:buNone/>
            </a:pPr>
            <a:r>
              <a:rPr lang="en-US" sz="2000" dirty="0"/>
              <a:t> color Green-Yellow then it will be labeled as –</a:t>
            </a:r>
            <a:r>
              <a:rPr lang="en-US" sz="2000" b="1" dirty="0"/>
              <a:t>Banana</a:t>
            </a:r>
            <a:r>
              <a:rPr lang="en-US" sz="2000" dirty="0"/>
              <a:t>.</a:t>
            </a:r>
          </a:p>
          <a:p>
            <a:pPr marL="0" indent="0">
              <a:buNone/>
            </a:pPr>
            <a:r>
              <a:rPr lang="en-US" sz="2000" dirty="0"/>
              <a:t>Now suppose after training the data, you have </a:t>
            </a:r>
          </a:p>
          <a:p>
            <a:pPr marL="0" indent="0">
              <a:buNone/>
            </a:pPr>
            <a:r>
              <a:rPr lang="en-US" sz="2000" dirty="0"/>
              <a:t>given a new separate fruit say Banana from basket </a:t>
            </a:r>
          </a:p>
          <a:p>
            <a:pPr marL="0" indent="0">
              <a:buNone/>
            </a:pPr>
            <a:r>
              <a:rPr lang="en-US" sz="2000" dirty="0"/>
              <a:t>and asked to identify it.</a:t>
            </a:r>
            <a:endParaRPr lang="en-US" sz="2000" b="1" dirty="0"/>
          </a:p>
          <a:p>
            <a:endParaRPr lang="en-PK" dirty="0"/>
          </a:p>
        </p:txBody>
      </p:sp>
      <p:pic>
        <p:nvPicPr>
          <p:cNvPr id="5" name="Picture 4">
            <a:extLst>
              <a:ext uri="{FF2B5EF4-FFF2-40B4-BE49-F238E27FC236}">
                <a16:creationId xmlns:a16="http://schemas.microsoft.com/office/drawing/2014/main" id="{E552D9E8-CC75-4431-B8DE-12CF0718DDC9}"/>
              </a:ext>
            </a:extLst>
          </p:cNvPr>
          <p:cNvPicPr>
            <a:picLocks noChangeAspect="1"/>
          </p:cNvPicPr>
          <p:nvPr/>
        </p:nvPicPr>
        <p:blipFill>
          <a:blip r:embed="rId2"/>
          <a:stretch>
            <a:fillRect/>
          </a:stretch>
        </p:blipFill>
        <p:spPr>
          <a:xfrm>
            <a:off x="7916854" y="3025963"/>
            <a:ext cx="3208346" cy="2645787"/>
          </a:xfrm>
          <a:prstGeom prst="rect">
            <a:avLst/>
          </a:prstGeom>
        </p:spPr>
      </p:pic>
    </p:spTree>
    <p:extLst>
      <p:ext uri="{BB962C8B-B14F-4D97-AF65-F5344CB8AC3E}">
        <p14:creationId xmlns:p14="http://schemas.microsoft.com/office/powerpoint/2010/main" val="3286410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D247B-C2B6-4CE0-8BB4-C03EB5142273}"/>
              </a:ext>
            </a:extLst>
          </p:cNvPr>
          <p:cNvSpPr>
            <a:spLocks noGrp="1"/>
          </p:cNvSpPr>
          <p:nvPr>
            <p:ph type="title"/>
          </p:nvPr>
        </p:nvSpPr>
        <p:spPr/>
        <p:txBody>
          <a:bodyPr/>
          <a:lstStyle/>
          <a:p>
            <a:r>
              <a:rPr lang="en-US" dirty="0"/>
              <a:t>Supervised learning classification</a:t>
            </a:r>
            <a:endParaRPr lang="en-PK" dirty="0"/>
          </a:p>
        </p:txBody>
      </p:sp>
      <p:sp>
        <p:nvSpPr>
          <p:cNvPr id="3" name="Content Placeholder 2">
            <a:extLst>
              <a:ext uri="{FF2B5EF4-FFF2-40B4-BE49-F238E27FC236}">
                <a16:creationId xmlns:a16="http://schemas.microsoft.com/office/drawing/2014/main" id="{A4EF605F-6F44-46CA-BC97-7293FE85D767}"/>
              </a:ext>
            </a:extLst>
          </p:cNvPr>
          <p:cNvSpPr>
            <a:spLocks noGrp="1"/>
          </p:cNvSpPr>
          <p:nvPr>
            <p:ph idx="1"/>
          </p:nvPr>
        </p:nvSpPr>
        <p:spPr/>
        <p:txBody>
          <a:bodyPr>
            <a:normAutofit/>
          </a:bodyPr>
          <a:lstStyle/>
          <a:p>
            <a:r>
              <a:rPr lang="en-US" sz="2800" dirty="0"/>
              <a:t>Supervised learning classified into two categories</a:t>
            </a:r>
          </a:p>
          <a:p>
            <a:r>
              <a:rPr lang="en-US" sz="2800" b="1" dirty="0"/>
              <a:t>Classification</a:t>
            </a:r>
            <a:r>
              <a:rPr lang="en-US" sz="2800" dirty="0"/>
              <a:t>: A classification problem is when the output variable is a category, such as “Red” or “blue” or “disease” and “no disease”</a:t>
            </a:r>
          </a:p>
          <a:p>
            <a:r>
              <a:rPr lang="en-US" sz="2800" b="1" dirty="0"/>
              <a:t>Regression</a:t>
            </a:r>
            <a:r>
              <a:rPr lang="en-US" sz="2800" dirty="0"/>
              <a:t>: A regression problem is when the output variable is a real value, such as “dollars” or “weight”</a:t>
            </a:r>
          </a:p>
        </p:txBody>
      </p:sp>
    </p:spTree>
    <p:extLst>
      <p:ext uri="{BB962C8B-B14F-4D97-AF65-F5344CB8AC3E}">
        <p14:creationId xmlns:p14="http://schemas.microsoft.com/office/powerpoint/2010/main" val="2736002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9DDD4-8C72-4BA2-A71E-285A17A277B8}"/>
              </a:ext>
            </a:extLst>
          </p:cNvPr>
          <p:cNvSpPr>
            <a:spLocks noGrp="1"/>
          </p:cNvSpPr>
          <p:nvPr>
            <p:ph type="title"/>
          </p:nvPr>
        </p:nvSpPr>
        <p:spPr/>
        <p:txBody>
          <a:bodyPr/>
          <a:lstStyle/>
          <a:p>
            <a:r>
              <a:rPr lang="en-US" b="1" dirty="0"/>
              <a:t>Advantages:</a:t>
            </a:r>
            <a:endParaRPr lang="en-PK" dirty="0"/>
          </a:p>
        </p:txBody>
      </p:sp>
      <p:sp>
        <p:nvSpPr>
          <p:cNvPr id="3" name="Content Placeholder 2">
            <a:extLst>
              <a:ext uri="{FF2B5EF4-FFF2-40B4-BE49-F238E27FC236}">
                <a16:creationId xmlns:a16="http://schemas.microsoft.com/office/drawing/2014/main" id="{F3B540CA-FBD9-4CAD-AC54-DAA4FFB6B7CB}"/>
              </a:ext>
            </a:extLst>
          </p:cNvPr>
          <p:cNvSpPr>
            <a:spLocks noGrp="1"/>
          </p:cNvSpPr>
          <p:nvPr>
            <p:ph idx="1"/>
          </p:nvPr>
        </p:nvSpPr>
        <p:spPr/>
        <p:txBody>
          <a:bodyPr>
            <a:normAutofit/>
          </a:bodyPr>
          <a:lstStyle/>
          <a:p>
            <a:pPr>
              <a:buFont typeface="Arial" panose="020B0604020202020204" pitchFamily="34" charset="0"/>
              <a:buChar char="•"/>
            </a:pPr>
            <a:r>
              <a:rPr lang="en-US" sz="2000" dirty="0"/>
              <a:t>Supervised learning allows collecting data and produce  data output from the previous experiences.</a:t>
            </a:r>
          </a:p>
          <a:p>
            <a:pPr>
              <a:buFont typeface="Arial" panose="020B0604020202020204" pitchFamily="34" charset="0"/>
              <a:buChar char="•"/>
            </a:pPr>
            <a:r>
              <a:rPr lang="en-US" sz="2000" dirty="0"/>
              <a:t>Helps to optimize performance criteria with the help of experience.</a:t>
            </a:r>
          </a:p>
          <a:p>
            <a:pPr>
              <a:buFont typeface="Arial" panose="020B0604020202020204" pitchFamily="34" charset="0"/>
              <a:buChar char="•"/>
            </a:pPr>
            <a:r>
              <a:rPr lang="en-US" sz="2000" dirty="0"/>
              <a:t>Supervised machine learning helps to solve various types of real-world computation problems.</a:t>
            </a:r>
          </a:p>
          <a:p>
            <a:endParaRPr lang="en-PK" sz="2000" dirty="0"/>
          </a:p>
        </p:txBody>
      </p:sp>
    </p:spTree>
    <p:extLst>
      <p:ext uri="{BB962C8B-B14F-4D97-AF65-F5344CB8AC3E}">
        <p14:creationId xmlns:p14="http://schemas.microsoft.com/office/powerpoint/2010/main" val="2280484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70C1-AE3C-4452-8082-47D25AABE8A7}"/>
              </a:ext>
            </a:extLst>
          </p:cNvPr>
          <p:cNvSpPr>
            <a:spLocks noGrp="1"/>
          </p:cNvSpPr>
          <p:nvPr>
            <p:ph type="title"/>
          </p:nvPr>
        </p:nvSpPr>
        <p:spPr/>
        <p:txBody>
          <a:bodyPr/>
          <a:lstStyle/>
          <a:p>
            <a:r>
              <a:rPr lang="en-US" b="1" dirty="0"/>
              <a:t>Disadvantages</a:t>
            </a:r>
            <a:endParaRPr lang="en-PK" dirty="0"/>
          </a:p>
        </p:txBody>
      </p:sp>
      <p:sp>
        <p:nvSpPr>
          <p:cNvPr id="3" name="Content Placeholder 2">
            <a:extLst>
              <a:ext uri="{FF2B5EF4-FFF2-40B4-BE49-F238E27FC236}">
                <a16:creationId xmlns:a16="http://schemas.microsoft.com/office/drawing/2014/main" id="{64EC46F2-14FB-48AB-98E1-86CD3D84EAFF}"/>
              </a:ext>
            </a:extLst>
          </p:cNvPr>
          <p:cNvSpPr>
            <a:spLocks noGrp="1"/>
          </p:cNvSpPr>
          <p:nvPr>
            <p:ph idx="1"/>
          </p:nvPr>
        </p:nvSpPr>
        <p:spPr/>
        <p:txBody>
          <a:bodyPr>
            <a:normAutofit/>
          </a:bodyPr>
          <a:lstStyle/>
          <a:p>
            <a:r>
              <a:rPr lang="en-US" sz="2000" dirty="0"/>
              <a:t>Classifying big data can be challenging.</a:t>
            </a:r>
          </a:p>
          <a:p>
            <a:r>
              <a:rPr lang="en-US" sz="2000" dirty="0"/>
              <a:t>Training for supervised learning needs a lot of computation time. So, it requires a lot of time</a:t>
            </a:r>
            <a:endParaRPr lang="en-PK" sz="2000" dirty="0"/>
          </a:p>
        </p:txBody>
      </p:sp>
    </p:spTree>
    <p:extLst>
      <p:ext uri="{BB962C8B-B14F-4D97-AF65-F5344CB8AC3E}">
        <p14:creationId xmlns:p14="http://schemas.microsoft.com/office/powerpoint/2010/main" val="922160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696D4-76C6-4972-A359-6E3B508B9A34}"/>
              </a:ext>
            </a:extLst>
          </p:cNvPr>
          <p:cNvSpPr>
            <a:spLocks noGrp="1"/>
          </p:cNvSpPr>
          <p:nvPr>
            <p:ph type="title"/>
          </p:nvPr>
        </p:nvSpPr>
        <p:spPr/>
        <p:txBody>
          <a:bodyPr/>
          <a:lstStyle/>
          <a:p>
            <a:r>
              <a:rPr lang="en-US" dirty="0"/>
              <a:t>UNSUPERVISED LEARNING</a:t>
            </a:r>
            <a:endParaRPr lang="en-PK" dirty="0"/>
          </a:p>
        </p:txBody>
      </p:sp>
      <p:sp>
        <p:nvSpPr>
          <p:cNvPr id="3" name="Content Placeholder 2">
            <a:extLst>
              <a:ext uri="{FF2B5EF4-FFF2-40B4-BE49-F238E27FC236}">
                <a16:creationId xmlns:a16="http://schemas.microsoft.com/office/drawing/2014/main" id="{F0ECE4E6-ECB4-48BA-B27A-C7B4045BEA44}"/>
              </a:ext>
            </a:extLst>
          </p:cNvPr>
          <p:cNvSpPr>
            <a:spLocks noGrp="1"/>
          </p:cNvSpPr>
          <p:nvPr>
            <p:ph idx="1"/>
          </p:nvPr>
        </p:nvSpPr>
        <p:spPr/>
        <p:txBody>
          <a:bodyPr>
            <a:normAutofit/>
          </a:bodyPr>
          <a:lstStyle/>
          <a:p>
            <a:r>
              <a:rPr lang="en-US" sz="2000" dirty="0"/>
              <a:t>Unsupervised learning is the training of machine using information that is neither classified nor labeled and allowing the algorithm to act on that information without guidance. </a:t>
            </a:r>
          </a:p>
          <a:p>
            <a:r>
              <a:rPr lang="en-US" sz="2000" dirty="0"/>
              <a:t>Here the task of machine is to group unsorted information according to similarities, patterns and differences without any prior training of data. ’</a:t>
            </a:r>
          </a:p>
          <a:p>
            <a:r>
              <a:rPr lang="en-US" sz="2000" dirty="0"/>
              <a:t>Unlike supervised learning, no teacher is provided that means no training will be given to the machine. Therefore machine is restricted to find the hidden structure in unlabeled data by our-self.</a:t>
            </a:r>
          </a:p>
        </p:txBody>
      </p:sp>
    </p:spTree>
    <p:extLst>
      <p:ext uri="{BB962C8B-B14F-4D97-AF65-F5344CB8AC3E}">
        <p14:creationId xmlns:p14="http://schemas.microsoft.com/office/powerpoint/2010/main" val="3487240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8A35-0760-47D3-982E-3D751FBB1508}"/>
              </a:ext>
            </a:extLst>
          </p:cNvPr>
          <p:cNvSpPr>
            <a:spLocks noGrp="1"/>
          </p:cNvSpPr>
          <p:nvPr>
            <p:ph type="title"/>
          </p:nvPr>
        </p:nvSpPr>
        <p:spPr/>
        <p:txBody>
          <a:bodyPr/>
          <a:lstStyle/>
          <a:p>
            <a:r>
              <a:rPr lang="en-US" dirty="0"/>
              <a:t>UNSUPERVISED LEARNING</a:t>
            </a:r>
            <a:endParaRPr lang="en-PK" dirty="0"/>
          </a:p>
        </p:txBody>
      </p:sp>
      <p:sp>
        <p:nvSpPr>
          <p:cNvPr id="3" name="Content Placeholder 2">
            <a:extLst>
              <a:ext uri="{FF2B5EF4-FFF2-40B4-BE49-F238E27FC236}">
                <a16:creationId xmlns:a16="http://schemas.microsoft.com/office/drawing/2014/main" id="{678B5C0B-18E1-4FEA-B335-25833CC3231C}"/>
              </a:ext>
            </a:extLst>
          </p:cNvPr>
          <p:cNvSpPr>
            <a:spLocks noGrp="1"/>
          </p:cNvSpPr>
          <p:nvPr>
            <p:ph idx="1"/>
          </p:nvPr>
        </p:nvSpPr>
        <p:spPr/>
        <p:txBody>
          <a:bodyPr/>
          <a:lstStyle/>
          <a:p>
            <a:r>
              <a:rPr lang="en-US" b="1" dirty="0"/>
              <a:t>For instance</a:t>
            </a:r>
            <a:r>
              <a:rPr lang="en-US" dirty="0"/>
              <a:t>, suppose it is given an image having both dogs and cats which have not seen ever.</a:t>
            </a:r>
          </a:p>
          <a:p>
            <a:r>
              <a:rPr lang="en-US" dirty="0"/>
              <a:t>Thus the machine has no idea about the features of dogs and cat so we can’t categorize it in dogs and cats. </a:t>
            </a:r>
          </a:p>
          <a:p>
            <a:r>
              <a:rPr lang="en-US" dirty="0"/>
              <a:t>But it can categorize them according to their similarities, patterns, and differences i.e., we can easily categorize the above picture into two parts. </a:t>
            </a:r>
          </a:p>
          <a:p>
            <a:r>
              <a:rPr lang="en-US" dirty="0"/>
              <a:t>First may contain all pics having </a:t>
            </a:r>
            <a:r>
              <a:rPr lang="en-US" b="1" dirty="0"/>
              <a:t>dogs</a:t>
            </a:r>
            <a:r>
              <a:rPr lang="en-US" dirty="0"/>
              <a:t> in it and</a:t>
            </a:r>
          </a:p>
          <a:p>
            <a:r>
              <a:rPr lang="en-US" dirty="0"/>
              <a:t> second part may contain all pics having </a:t>
            </a:r>
            <a:r>
              <a:rPr lang="en-US" b="1" dirty="0"/>
              <a:t>cats</a:t>
            </a:r>
            <a:r>
              <a:rPr lang="en-US" dirty="0"/>
              <a:t> in it.</a:t>
            </a:r>
          </a:p>
          <a:p>
            <a:r>
              <a:rPr lang="en-US" dirty="0"/>
              <a:t> It allows the model to work on its own to discover</a:t>
            </a:r>
          </a:p>
          <a:p>
            <a:pPr marL="0" indent="0">
              <a:buNone/>
            </a:pPr>
            <a:r>
              <a:rPr lang="en-US" dirty="0"/>
              <a:t>patterns and information that was previously</a:t>
            </a:r>
          </a:p>
          <a:p>
            <a:pPr marL="0" indent="0">
              <a:buNone/>
            </a:pPr>
            <a:r>
              <a:rPr lang="en-US" dirty="0"/>
              <a:t> undetected. It mainly deals with unlabeled data.</a:t>
            </a:r>
            <a:endParaRPr lang="en-PK" dirty="0"/>
          </a:p>
        </p:txBody>
      </p:sp>
      <p:pic>
        <p:nvPicPr>
          <p:cNvPr id="5" name="Picture 4">
            <a:extLst>
              <a:ext uri="{FF2B5EF4-FFF2-40B4-BE49-F238E27FC236}">
                <a16:creationId xmlns:a16="http://schemas.microsoft.com/office/drawing/2014/main" id="{C04109AB-8388-40C4-A19F-75067E21D043}"/>
              </a:ext>
            </a:extLst>
          </p:cNvPr>
          <p:cNvPicPr>
            <a:picLocks noChangeAspect="1"/>
          </p:cNvPicPr>
          <p:nvPr/>
        </p:nvPicPr>
        <p:blipFill>
          <a:blip r:embed="rId2"/>
          <a:stretch>
            <a:fillRect/>
          </a:stretch>
        </p:blipFill>
        <p:spPr>
          <a:xfrm>
            <a:off x="6096000" y="3523530"/>
            <a:ext cx="4744112" cy="2429214"/>
          </a:xfrm>
          <a:prstGeom prst="rect">
            <a:avLst/>
          </a:prstGeom>
        </p:spPr>
      </p:pic>
    </p:spTree>
    <p:extLst>
      <p:ext uri="{BB962C8B-B14F-4D97-AF65-F5344CB8AC3E}">
        <p14:creationId xmlns:p14="http://schemas.microsoft.com/office/powerpoint/2010/main" val="3817434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7A87C-98A4-4168-A37D-85D2F33F5DE6}"/>
              </a:ext>
            </a:extLst>
          </p:cNvPr>
          <p:cNvSpPr>
            <a:spLocks noGrp="1"/>
          </p:cNvSpPr>
          <p:nvPr>
            <p:ph type="title"/>
          </p:nvPr>
        </p:nvSpPr>
        <p:spPr/>
        <p:txBody>
          <a:bodyPr/>
          <a:lstStyle/>
          <a:p>
            <a:r>
              <a:rPr lang="en-US" b="1" dirty="0"/>
              <a:t>Course Objectives</a:t>
            </a:r>
            <a:endParaRPr lang="en-PK" dirty="0"/>
          </a:p>
        </p:txBody>
      </p:sp>
      <p:sp>
        <p:nvSpPr>
          <p:cNvPr id="3" name="Content Placeholder 2">
            <a:extLst>
              <a:ext uri="{FF2B5EF4-FFF2-40B4-BE49-F238E27FC236}">
                <a16:creationId xmlns:a16="http://schemas.microsoft.com/office/drawing/2014/main" id="{9F403F4F-D89C-4172-9B43-E9A833BA8AFC}"/>
              </a:ext>
            </a:extLst>
          </p:cNvPr>
          <p:cNvSpPr>
            <a:spLocks noGrp="1"/>
          </p:cNvSpPr>
          <p:nvPr>
            <p:ph idx="1"/>
          </p:nvPr>
        </p:nvSpPr>
        <p:spPr/>
        <p:txBody>
          <a:bodyPr/>
          <a:lstStyle/>
          <a:p>
            <a:pPr lvl="0"/>
            <a:r>
              <a:rPr lang="en-US" sz="2000" dirty="0"/>
              <a:t>To introduce the basic concepts of Machine Learning.</a:t>
            </a:r>
          </a:p>
          <a:p>
            <a:pPr lvl="0"/>
            <a:r>
              <a:rPr lang="en-US" sz="2000" dirty="0"/>
              <a:t>To make students understand the use of machine learning approaches to solve some laboratory problems initially and real world problems later on.</a:t>
            </a:r>
          </a:p>
          <a:p>
            <a:r>
              <a:rPr lang="en-US" sz="2000" dirty="0"/>
              <a:t>To equip students with structures and strategies for complex problem solving </a:t>
            </a:r>
          </a:p>
          <a:p>
            <a:pPr marL="0" indent="0">
              <a:buNone/>
            </a:pPr>
            <a:r>
              <a:rPr lang="en-US" sz="2400" b="1" dirty="0">
                <a:solidFill>
                  <a:srgbClr val="FF0000"/>
                </a:solidFill>
              </a:rPr>
              <a:t>Machine learning is a highly desirable skill in IT industry and Computer Science research</a:t>
            </a:r>
          </a:p>
          <a:p>
            <a:pPr marL="0" indent="0">
              <a:buNone/>
            </a:pPr>
            <a:endParaRPr lang="en-PK" dirty="0"/>
          </a:p>
        </p:txBody>
      </p:sp>
    </p:spTree>
    <p:extLst>
      <p:ext uri="{BB962C8B-B14F-4D97-AF65-F5344CB8AC3E}">
        <p14:creationId xmlns:p14="http://schemas.microsoft.com/office/powerpoint/2010/main" val="3391854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16932-7934-477D-98A2-060DD176F6AF}"/>
              </a:ext>
            </a:extLst>
          </p:cNvPr>
          <p:cNvSpPr>
            <a:spLocks noGrp="1"/>
          </p:cNvSpPr>
          <p:nvPr>
            <p:ph type="title"/>
          </p:nvPr>
        </p:nvSpPr>
        <p:spPr/>
        <p:txBody>
          <a:bodyPr/>
          <a:lstStyle/>
          <a:p>
            <a:r>
              <a:rPr lang="en-US" dirty="0"/>
              <a:t>Unsupervised learning classification</a:t>
            </a:r>
            <a:endParaRPr lang="en-PK" dirty="0"/>
          </a:p>
        </p:txBody>
      </p:sp>
      <p:sp>
        <p:nvSpPr>
          <p:cNvPr id="3" name="Content Placeholder 2">
            <a:extLst>
              <a:ext uri="{FF2B5EF4-FFF2-40B4-BE49-F238E27FC236}">
                <a16:creationId xmlns:a16="http://schemas.microsoft.com/office/drawing/2014/main" id="{E7281313-0536-4BBC-9461-A4B44E46ED07}"/>
              </a:ext>
            </a:extLst>
          </p:cNvPr>
          <p:cNvSpPr>
            <a:spLocks noGrp="1"/>
          </p:cNvSpPr>
          <p:nvPr>
            <p:ph idx="1"/>
          </p:nvPr>
        </p:nvSpPr>
        <p:spPr/>
        <p:txBody>
          <a:bodyPr>
            <a:normAutofit/>
          </a:bodyPr>
          <a:lstStyle/>
          <a:p>
            <a:r>
              <a:rPr lang="en-US" sz="2000" dirty="0"/>
              <a:t>Unsupervised learning classified into two categories</a:t>
            </a:r>
          </a:p>
          <a:p>
            <a:r>
              <a:rPr lang="en-US" sz="2000" dirty="0"/>
              <a:t>Clustering: A clustering problem is where you want to discover the inherent groupings in the data, such as grouping customers by purchasing behavior.</a:t>
            </a:r>
          </a:p>
          <a:p>
            <a:r>
              <a:rPr lang="en-US" sz="2000" dirty="0"/>
              <a:t>Association: An association rule learning problem is where you want to discover rules that describe large portions of your data, such as people that buy X also tend to buy Y</a:t>
            </a:r>
            <a:endParaRPr lang="en-PK" sz="2000" dirty="0"/>
          </a:p>
        </p:txBody>
      </p:sp>
    </p:spTree>
    <p:extLst>
      <p:ext uri="{BB962C8B-B14F-4D97-AF65-F5344CB8AC3E}">
        <p14:creationId xmlns:p14="http://schemas.microsoft.com/office/powerpoint/2010/main" val="2501738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Title Lorem Ipsum </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617019551"/>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3D3B-92E5-4B55-AA38-6BF499562ED9}"/>
              </a:ext>
            </a:extLst>
          </p:cNvPr>
          <p:cNvSpPr>
            <a:spLocks noGrp="1"/>
          </p:cNvSpPr>
          <p:nvPr>
            <p:ph type="title"/>
          </p:nvPr>
        </p:nvSpPr>
        <p:spPr/>
        <p:txBody>
          <a:bodyPr/>
          <a:lstStyle/>
          <a:p>
            <a:r>
              <a:rPr lang="en-US" dirty="0"/>
              <a:t>Tools, IDEs(integrated development environment) and language</a:t>
            </a:r>
            <a:endParaRPr lang="en-PK" dirty="0"/>
          </a:p>
        </p:txBody>
      </p:sp>
      <p:sp>
        <p:nvSpPr>
          <p:cNvPr id="3" name="Content Placeholder 2">
            <a:extLst>
              <a:ext uri="{FF2B5EF4-FFF2-40B4-BE49-F238E27FC236}">
                <a16:creationId xmlns:a16="http://schemas.microsoft.com/office/drawing/2014/main" id="{4D3203C5-40C0-44CB-970A-4E12E0BC71E4}"/>
              </a:ext>
            </a:extLst>
          </p:cNvPr>
          <p:cNvSpPr>
            <a:spLocks noGrp="1"/>
          </p:cNvSpPr>
          <p:nvPr>
            <p:ph idx="1"/>
          </p:nvPr>
        </p:nvSpPr>
        <p:spPr/>
        <p:txBody>
          <a:bodyPr>
            <a:normAutofit/>
          </a:bodyPr>
          <a:lstStyle/>
          <a:p>
            <a:r>
              <a:rPr lang="en-US" sz="2000" dirty="0"/>
              <a:t>We will use Python programming language</a:t>
            </a:r>
          </a:p>
          <a:p>
            <a:r>
              <a:rPr lang="en-US" sz="2000" dirty="0"/>
              <a:t>For coding </a:t>
            </a:r>
            <a:r>
              <a:rPr lang="en-US" sz="2000" b="1" dirty="0"/>
              <a:t>PYCHARM</a:t>
            </a:r>
            <a:r>
              <a:rPr lang="en-US" sz="2000" dirty="0"/>
              <a:t> </a:t>
            </a:r>
          </a:p>
          <a:p>
            <a:r>
              <a:rPr lang="en-US" sz="2000" dirty="0"/>
              <a:t>Or use Anaconda and notebook</a:t>
            </a:r>
          </a:p>
          <a:p>
            <a:r>
              <a:rPr lang="en-US" sz="2000" dirty="0"/>
              <a:t>For online tools you can use the “google </a:t>
            </a:r>
            <a:r>
              <a:rPr lang="en-US" sz="2000" dirty="0" err="1"/>
              <a:t>Colab</a:t>
            </a:r>
            <a:r>
              <a:rPr lang="en-US" sz="2000" dirty="0"/>
              <a:t>”</a:t>
            </a:r>
          </a:p>
          <a:p>
            <a:pPr marL="0" indent="0">
              <a:buNone/>
            </a:pPr>
            <a:r>
              <a:rPr lang="en-US" sz="2000" dirty="0"/>
              <a:t> </a:t>
            </a:r>
            <a:endParaRPr lang="en-PK" sz="2000" dirty="0"/>
          </a:p>
        </p:txBody>
      </p:sp>
    </p:spTree>
    <p:extLst>
      <p:ext uri="{BB962C8B-B14F-4D97-AF65-F5344CB8AC3E}">
        <p14:creationId xmlns:p14="http://schemas.microsoft.com/office/powerpoint/2010/main" val="851769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B2E8B-A133-4178-8130-8926635D7867}"/>
              </a:ext>
            </a:extLst>
          </p:cNvPr>
          <p:cNvSpPr>
            <a:spLocks noGrp="1"/>
          </p:cNvSpPr>
          <p:nvPr>
            <p:ph type="title"/>
          </p:nvPr>
        </p:nvSpPr>
        <p:spPr/>
        <p:txBody>
          <a:bodyPr/>
          <a:lstStyle/>
          <a:p>
            <a:r>
              <a:rPr lang="en-US" dirty="0"/>
              <a:t>MOTIVATION</a:t>
            </a:r>
            <a:endParaRPr lang="en-PK" dirty="0"/>
          </a:p>
        </p:txBody>
      </p:sp>
      <p:sp>
        <p:nvSpPr>
          <p:cNvPr id="3" name="Content Placeholder 2">
            <a:extLst>
              <a:ext uri="{FF2B5EF4-FFF2-40B4-BE49-F238E27FC236}">
                <a16:creationId xmlns:a16="http://schemas.microsoft.com/office/drawing/2014/main" id="{407DD882-4201-4688-845F-60D5C431A0C4}"/>
              </a:ext>
            </a:extLst>
          </p:cNvPr>
          <p:cNvSpPr>
            <a:spLocks noGrp="1"/>
          </p:cNvSpPr>
          <p:nvPr>
            <p:ph idx="1"/>
          </p:nvPr>
        </p:nvSpPr>
        <p:spPr/>
        <p:txBody>
          <a:bodyPr>
            <a:normAutofit/>
          </a:bodyPr>
          <a:lstStyle/>
          <a:p>
            <a:r>
              <a:rPr lang="en-US" sz="2000" dirty="0"/>
              <a:t>Now a day using everywhere</a:t>
            </a:r>
          </a:p>
          <a:p>
            <a:r>
              <a:rPr lang="en-US" sz="2000" dirty="0"/>
              <a:t>Machine Learning is one of the most exiting area </a:t>
            </a:r>
          </a:p>
          <a:p>
            <a:r>
              <a:rPr lang="en-US" sz="2000" dirty="0"/>
              <a:t>While searching on google </a:t>
            </a:r>
          </a:p>
          <a:p>
            <a:r>
              <a:rPr lang="en-US" sz="2000" dirty="0"/>
              <a:t>It start predicting when you typed,</a:t>
            </a:r>
          </a:p>
          <a:p>
            <a:r>
              <a:rPr lang="en-US" sz="2000" dirty="0"/>
              <a:t>it predict on the base on region and area</a:t>
            </a:r>
          </a:p>
          <a:p>
            <a:r>
              <a:rPr lang="en-US" sz="2000" dirty="0"/>
              <a:t>And popular search  </a:t>
            </a:r>
          </a:p>
          <a:p>
            <a:endParaRPr lang="en-PK" sz="2000" dirty="0"/>
          </a:p>
        </p:txBody>
      </p:sp>
      <p:pic>
        <p:nvPicPr>
          <p:cNvPr id="4" name="Picture 3">
            <a:extLst>
              <a:ext uri="{FF2B5EF4-FFF2-40B4-BE49-F238E27FC236}">
                <a16:creationId xmlns:a16="http://schemas.microsoft.com/office/drawing/2014/main" id="{139E9768-4E3D-468F-AD2D-FCF6DA83893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49" t="9134" r="72936" b="59560"/>
          <a:stretch/>
        </p:blipFill>
        <p:spPr bwMode="auto">
          <a:xfrm>
            <a:off x="6896621" y="3069913"/>
            <a:ext cx="4324869" cy="2971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764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B2E8B-A133-4178-8130-8926635D7867}"/>
              </a:ext>
            </a:extLst>
          </p:cNvPr>
          <p:cNvSpPr>
            <a:spLocks noGrp="1"/>
          </p:cNvSpPr>
          <p:nvPr>
            <p:ph type="title"/>
          </p:nvPr>
        </p:nvSpPr>
        <p:spPr/>
        <p:txBody>
          <a:bodyPr/>
          <a:lstStyle/>
          <a:p>
            <a:r>
              <a:rPr lang="en-US" dirty="0"/>
              <a:t>Motivation</a:t>
            </a:r>
            <a:endParaRPr lang="en-PK" dirty="0"/>
          </a:p>
        </p:txBody>
      </p:sp>
      <p:sp>
        <p:nvSpPr>
          <p:cNvPr id="3" name="Content Placeholder 2">
            <a:extLst>
              <a:ext uri="{FF2B5EF4-FFF2-40B4-BE49-F238E27FC236}">
                <a16:creationId xmlns:a16="http://schemas.microsoft.com/office/drawing/2014/main" id="{407DD882-4201-4688-845F-60D5C431A0C4}"/>
              </a:ext>
            </a:extLst>
          </p:cNvPr>
          <p:cNvSpPr>
            <a:spLocks noGrp="1"/>
          </p:cNvSpPr>
          <p:nvPr>
            <p:ph idx="1"/>
          </p:nvPr>
        </p:nvSpPr>
        <p:spPr>
          <a:xfrm>
            <a:off x="1066800" y="1599684"/>
            <a:ext cx="10058400" cy="4353060"/>
          </a:xfrm>
        </p:spPr>
        <p:txBody>
          <a:bodyPr/>
          <a:lstStyle/>
          <a:p>
            <a:r>
              <a:rPr lang="en-US" dirty="0"/>
              <a:t>Product recommendation after buying similar product</a:t>
            </a:r>
          </a:p>
          <a:p>
            <a:endParaRPr lang="en-PK" dirty="0"/>
          </a:p>
        </p:txBody>
      </p:sp>
      <p:pic>
        <p:nvPicPr>
          <p:cNvPr id="5" name="Picture 4">
            <a:extLst>
              <a:ext uri="{FF2B5EF4-FFF2-40B4-BE49-F238E27FC236}">
                <a16:creationId xmlns:a16="http://schemas.microsoft.com/office/drawing/2014/main" id="{2F73A6C1-0D11-42D7-A670-3615B21CDE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79" t="20246" r="27643" b="20246"/>
          <a:stretch/>
        </p:blipFill>
        <p:spPr bwMode="auto">
          <a:xfrm>
            <a:off x="1165654" y="2014194"/>
            <a:ext cx="8781536" cy="4180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418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D2CF3-9401-4737-B9CD-E40B5B145A2D}"/>
              </a:ext>
            </a:extLst>
          </p:cNvPr>
          <p:cNvSpPr>
            <a:spLocks noGrp="1"/>
          </p:cNvSpPr>
          <p:nvPr>
            <p:ph type="title"/>
          </p:nvPr>
        </p:nvSpPr>
        <p:spPr/>
        <p:txBody>
          <a:bodyPr/>
          <a:lstStyle/>
          <a:p>
            <a:r>
              <a:rPr lang="en-US" dirty="0"/>
              <a:t>MOTIVATION</a:t>
            </a:r>
            <a:endParaRPr lang="en-PK" dirty="0"/>
          </a:p>
        </p:txBody>
      </p:sp>
      <p:sp>
        <p:nvSpPr>
          <p:cNvPr id="3" name="Content Placeholder 2">
            <a:extLst>
              <a:ext uri="{FF2B5EF4-FFF2-40B4-BE49-F238E27FC236}">
                <a16:creationId xmlns:a16="http://schemas.microsoft.com/office/drawing/2014/main" id="{2EB60DA9-B9C1-4E63-AF97-FAC55C112BBA}"/>
              </a:ext>
            </a:extLst>
          </p:cNvPr>
          <p:cNvSpPr>
            <a:spLocks noGrp="1"/>
          </p:cNvSpPr>
          <p:nvPr>
            <p:ph idx="1"/>
          </p:nvPr>
        </p:nvSpPr>
        <p:spPr/>
        <p:txBody>
          <a:bodyPr/>
          <a:lstStyle/>
          <a:p>
            <a:r>
              <a:rPr lang="en-US" dirty="0"/>
              <a:t>The product you search it also shows that</a:t>
            </a:r>
          </a:p>
          <a:p>
            <a:r>
              <a:rPr lang="en-US" dirty="0"/>
              <a:t>“people also view”</a:t>
            </a:r>
          </a:p>
          <a:p>
            <a:endParaRPr lang="en-PK" dirty="0"/>
          </a:p>
        </p:txBody>
      </p:sp>
      <p:pic>
        <p:nvPicPr>
          <p:cNvPr id="5" name="Picture 4">
            <a:extLst>
              <a:ext uri="{FF2B5EF4-FFF2-40B4-BE49-F238E27FC236}">
                <a16:creationId xmlns:a16="http://schemas.microsoft.com/office/drawing/2014/main" id="{EBD431CB-DD22-4C31-A987-079FFA761356}"/>
              </a:ext>
            </a:extLst>
          </p:cNvPr>
          <p:cNvPicPr>
            <a:picLocks noChangeAspect="1"/>
          </p:cNvPicPr>
          <p:nvPr/>
        </p:nvPicPr>
        <p:blipFill>
          <a:blip r:embed="rId2"/>
          <a:stretch>
            <a:fillRect/>
          </a:stretch>
        </p:blipFill>
        <p:spPr>
          <a:xfrm>
            <a:off x="5309345" y="1492713"/>
            <a:ext cx="5605790" cy="4460031"/>
          </a:xfrm>
          <a:prstGeom prst="rect">
            <a:avLst/>
          </a:prstGeom>
        </p:spPr>
      </p:pic>
    </p:spTree>
    <p:extLst>
      <p:ext uri="{BB962C8B-B14F-4D97-AF65-F5344CB8AC3E}">
        <p14:creationId xmlns:p14="http://schemas.microsoft.com/office/powerpoint/2010/main" val="3229965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55DE1-8BF4-4AAE-B897-E3B10D726083}"/>
              </a:ext>
            </a:extLst>
          </p:cNvPr>
          <p:cNvSpPr>
            <a:spLocks noGrp="1"/>
          </p:cNvSpPr>
          <p:nvPr>
            <p:ph type="title"/>
          </p:nvPr>
        </p:nvSpPr>
        <p:spPr/>
        <p:txBody>
          <a:bodyPr/>
          <a:lstStyle/>
          <a:p>
            <a:r>
              <a:rPr lang="en-US" sz="4000" b="1" dirty="0"/>
              <a:t>Machine Learning</a:t>
            </a:r>
            <a:br>
              <a:rPr lang="en-US" sz="4000" b="1" dirty="0"/>
            </a:br>
            <a:endParaRPr lang="en-PK" dirty="0"/>
          </a:p>
        </p:txBody>
      </p:sp>
      <p:sp>
        <p:nvSpPr>
          <p:cNvPr id="3" name="Content Placeholder 2">
            <a:extLst>
              <a:ext uri="{FF2B5EF4-FFF2-40B4-BE49-F238E27FC236}">
                <a16:creationId xmlns:a16="http://schemas.microsoft.com/office/drawing/2014/main" id="{E3DEC40D-9806-4BB2-BD40-F77E8DDA7FAB}"/>
              </a:ext>
            </a:extLst>
          </p:cNvPr>
          <p:cNvSpPr>
            <a:spLocks noGrp="1"/>
          </p:cNvSpPr>
          <p:nvPr>
            <p:ph idx="1"/>
          </p:nvPr>
        </p:nvSpPr>
        <p:spPr/>
        <p:txBody>
          <a:bodyPr>
            <a:normAutofit/>
          </a:bodyPr>
          <a:lstStyle/>
          <a:p>
            <a:r>
              <a:rPr lang="en-US" sz="2000" u="sng" dirty="0"/>
              <a:t>Machine learning </a:t>
            </a:r>
            <a:r>
              <a:rPr lang="en-US" sz="2000" dirty="0"/>
              <a:t>was developed as </a:t>
            </a:r>
            <a:r>
              <a:rPr lang="en-US" sz="2000" b="1" dirty="0">
                <a:solidFill>
                  <a:srgbClr val="FF0000"/>
                </a:solidFill>
              </a:rPr>
              <a:t>a new capability for computers.</a:t>
            </a:r>
            <a:endParaRPr lang="en-US" sz="2000" u="sng" dirty="0"/>
          </a:p>
          <a:p>
            <a:r>
              <a:rPr lang="en-US" sz="2000" u="sng" dirty="0"/>
              <a:t>Aim</a:t>
            </a:r>
            <a:r>
              <a:rPr lang="en-US" sz="2000" dirty="0"/>
              <a:t>: building intelligent machines</a:t>
            </a:r>
          </a:p>
          <a:p>
            <a:r>
              <a:rPr lang="en-US" sz="2000" dirty="0"/>
              <a:t>Example: Program a machine to find the shortest path from A to B.</a:t>
            </a:r>
          </a:p>
          <a:p>
            <a:r>
              <a:rPr lang="en-US" sz="2000" b="1" dirty="0">
                <a:solidFill>
                  <a:srgbClr val="FF0000"/>
                </a:solidFill>
              </a:rPr>
              <a:t>Machine learns to do task it by itself</a:t>
            </a:r>
          </a:p>
          <a:p>
            <a:r>
              <a:rPr lang="en-US" sz="2000" dirty="0"/>
              <a:t>Today it touches many segments of industry and science</a:t>
            </a:r>
          </a:p>
          <a:p>
            <a:endParaRPr lang="en-US" sz="2000" b="1" dirty="0">
              <a:solidFill>
                <a:srgbClr val="FF0000"/>
              </a:solidFill>
            </a:endParaRPr>
          </a:p>
          <a:p>
            <a:endParaRPr lang="en-US" sz="2000" dirty="0"/>
          </a:p>
          <a:p>
            <a:endParaRPr lang="en-PK" sz="2000" dirty="0"/>
          </a:p>
        </p:txBody>
      </p:sp>
    </p:spTree>
    <p:extLst>
      <p:ext uri="{BB962C8B-B14F-4D97-AF65-F5344CB8AC3E}">
        <p14:creationId xmlns:p14="http://schemas.microsoft.com/office/powerpoint/2010/main" val="2015256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30B5B-EEEB-44B0-89D9-51BE7FA9FEF3}"/>
              </a:ext>
            </a:extLst>
          </p:cNvPr>
          <p:cNvSpPr>
            <a:spLocks noGrp="1"/>
          </p:cNvSpPr>
          <p:nvPr>
            <p:ph type="title"/>
          </p:nvPr>
        </p:nvSpPr>
        <p:spPr/>
        <p:txBody>
          <a:bodyPr/>
          <a:lstStyle/>
          <a:p>
            <a:r>
              <a:rPr lang="en-US" dirty="0"/>
              <a:t>What is Machine Learning</a:t>
            </a:r>
            <a:endParaRPr lang="en-PK" dirty="0"/>
          </a:p>
        </p:txBody>
      </p:sp>
      <p:sp>
        <p:nvSpPr>
          <p:cNvPr id="3" name="Content Placeholder 2">
            <a:extLst>
              <a:ext uri="{FF2B5EF4-FFF2-40B4-BE49-F238E27FC236}">
                <a16:creationId xmlns:a16="http://schemas.microsoft.com/office/drawing/2014/main" id="{9F5D21ED-5443-4F51-85AD-D14345D36AC6}"/>
              </a:ext>
            </a:extLst>
          </p:cNvPr>
          <p:cNvSpPr>
            <a:spLocks noGrp="1"/>
          </p:cNvSpPr>
          <p:nvPr>
            <p:ph idx="1"/>
          </p:nvPr>
        </p:nvSpPr>
        <p:spPr/>
        <p:txBody>
          <a:bodyPr>
            <a:normAutofit/>
          </a:bodyPr>
          <a:lstStyle/>
          <a:p>
            <a:r>
              <a:rPr lang="en-US" sz="2400" dirty="0"/>
              <a:t>“</a:t>
            </a:r>
            <a:r>
              <a:rPr lang="en-US" sz="2400" b="1" dirty="0"/>
              <a:t>give a computer/machine the ability to learn and to take decisions</a:t>
            </a:r>
            <a:r>
              <a:rPr lang="en-US" sz="2400" dirty="0"/>
              <a:t>”</a:t>
            </a:r>
          </a:p>
          <a:p>
            <a:r>
              <a:rPr lang="en-US" sz="2400" b="1" dirty="0"/>
              <a:t>Machine learning</a:t>
            </a:r>
            <a:r>
              <a:rPr lang="en-US" sz="2400" dirty="0"/>
              <a:t> focuses on the development of computer programs that can access data and use it learn for themselves</a:t>
            </a:r>
            <a:endParaRPr lang="en-PK" sz="2400" dirty="0"/>
          </a:p>
        </p:txBody>
      </p:sp>
    </p:spTree>
    <p:extLst>
      <p:ext uri="{BB962C8B-B14F-4D97-AF65-F5344CB8AC3E}">
        <p14:creationId xmlns:p14="http://schemas.microsoft.com/office/powerpoint/2010/main" val="3364061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20EA-2DE0-408B-B5C9-7BEF41AF8A79}"/>
              </a:ext>
            </a:extLst>
          </p:cNvPr>
          <p:cNvSpPr>
            <a:spLocks noGrp="1"/>
          </p:cNvSpPr>
          <p:nvPr>
            <p:ph type="title"/>
          </p:nvPr>
        </p:nvSpPr>
        <p:spPr/>
        <p:txBody>
          <a:bodyPr/>
          <a:lstStyle/>
          <a:p>
            <a:r>
              <a:rPr lang="en-US" dirty="0"/>
              <a:t>Machine learning</a:t>
            </a:r>
            <a:endParaRPr lang="en-PK" dirty="0"/>
          </a:p>
        </p:txBody>
      </p:sp>
      <p:sp>
        <p:nvSpPr>
          <p:cNvPr id="3" name="Content Placeholder 2">
            <a:extLst>
              <a:ext uri="{FF2B5EF4-FFF2-40B4-BE49-F238E27FC236}">
                <a16:creationId xmlns:a16="http://schemas.microsoft.com/office/drawing/2014/main" id="{565C889B-7AEA-4A4E-AD1E-6DFAD918F22F}"/>
              </a:ext>
            </a:extLst>
          </p:cNvPr>
          <p:cNvSpPr>
            <a:spLocks noGrp="1"/>
          </p:cNvSpPr>
          <p:nvPr>
            <p:ph idx="1"/>
          </p:nvPr>
        </p:nvSpPr>
        <p:spPr/>
        <p:txBody>
          <a:bodyPr>
            <a:normAutofit/>
          </a:bodyPr>
          <a:lstStyle/>
          <a:p>
            <a:r>
              <a:rPr lang="en-US" sz="2000" dirty="0"/>
              <a:t>To build any machine learning model (system)</a:t>
            </a:r>
          </a:p>
          <a:p>
            <a:r>
              <a:rPr lang="en-US" sz="2000" dirty="0"/>
              <a:t>We have to train that system.</a:t>
            </a:r>
          </a:p>
          <a:p>
            <a:r>
              <a:rPr lang="en-US" sz="2000" dirty="0"/>
              <a:t>For training purposes we need </a:t>
            </a:r>
            <a:r>
              <a:rPr lang="en-US" sz="2000" b="1" dirty="0"/>
              <a:t>data.</a:t>
            </a:r>
          </a:p>
          <a:p>
            <a:r>
              <a:rPr lang="en-US" sz="2000" dirty="0"/>
              <a:t>Provide data to model and it learns on that data.</a:t>
            </a:r>
          </a:p>
          <a:p>
            <a:r>
              <a:rPr lang="en-US" sz="2000" dirty="0"/>
              <a:t>After that it make prediction on the base of their learning</a:t>
            </a:r>
            <a:endParaRPr lang="en-PK" sz="2000" dirty="0"/>
          </a:p>
        </p:txBody>
      </p:sp>
    </p:spTree>
    <p:extLst>
      <p:ext uri="{BB962C8B-B14F-4D97-AF65-F5344CB8AC3E}">
        <p14:creationId xmlns:p14="http://schemas.microsoft.com/office/powerpoint/2010/main" val="54951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{D5B8A73A-CD77-434C-80A0-DC38951351D2}tf78438558_win32</Template>
  <TotalTime>210</TotalTime>
  <Words>1064</Words>
  <Application>Microsoft Office PowerPoint</Application>
  <PresentationFormat>Widescreen</PresentationFormat>
  <Paragraphs>102</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Garamond</vt:lpstr>
      <vt:lpstr>SavonVTI</vt:lpstr>
      <vt:lpstr>Introduction to  Machine Learning</vt:lpstr>
      <vt:lpstr>Course Objectives</vt:lpstr>
      <vt:lpstr>Tools, IDEs(integrated development environment) and language</vt:lpstr>
      <vt:lpstr>MOTIVATION</vt:lpstr>
      <vt:lpstr>Motivation</vt:lpstr>
      <vt:lpstr>MOTIVATION</vt:lpstr>
      <vt:lpstr>Machine Learning </vt:lpstr>
      <vt:lpstr>What is Machine Learning</vt:lpstr>
      <vt:lpstr>Machine learning</vt:lpstr>
      <vt:lpstr>Why machine leaning become popular?</vt:lpstr>
      <vt:lpstr>Types of machine learning</vt:lpstr>
      <vt:lpstr>Supervised Learning</vt:lpstr>
      <vt:lpstr>Supervised Learning</vt:lpstr>
      <vt:lpstr>Supervised Learning</vt:lpstr>
      <vt:lpstr>Supervised learning classification</vt:lpstr>
      <vt:lpstr>Advantages:</vt:lpstr>
      <vt:lpstr>Disadvantages</vt:lpstr>
      <vt:lpstr>UNSUPERVISED LEARNING</vt:lpstr>
      <vt:lpstr>UNSUPERVISED LEARNING</vt:lpstr>
      <vt:lpstr>Unsupervised learning classification</vt:lpstr>
      <vt:lpstr>Title Lorem Ipsum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creator>Talha Ubaid</dc:creator>
  <cp:lastModifiedBy>Talha Ubaid</cp:lastModifiedBy>
  <cp:revision>15</cp:revision>
  <dcterms:created xsi:type="dcterms:W3CDTF">2020-11-03T12:50:37Z</dcterms:created>
  <dcterms:modified xsi:type="dcterms:W3CDTF">2020-11-04T08:00:21Z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