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825" y="1701800"/>
            <a:ext cx="10135870" cy="1082675"/>
          </a:xfrm>
        </p:spPr>
        <p:txBody>
          <a:bodyPr/>
          <a:lstStyle/>
          <a:p>
            <a:r>
              <a:rPr lang="en-US" sz="4000" b="1" dirty="0"/>
              <a:t>OPTIMIZATIONS IN MACHINE LEARNING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466" y="4104640"/>
            <a:ext cx="9218083" cy="1752600"/>
          </a:xfrm>
        </p:spPr>
        <p:txBody>
          <a:bodyPr/>
          <a:lstStyle/>
          <a:p>
            <a:r>
              <a:rPr lang="en-US" sz="1800"/>
              <a:t>BY: MUHAMMAD MEHMOOD AHMED</a:t>
            </a:r>
            <a:endParaRPr lang="en-US" sz="1800"/>
          </a:p>
          <a:p>
            <a:r>
              <a:rPr lang="en-US" sz="1800"/>
              <a:t>DATA SCIENTIST</a:t>
            </a:r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Momentum: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8690"/>
            <a:ext cx="10972800" cy="5179060"/>
          </a:xfrm>
        </p:spPr>
        <p:txBody>
          <a:bodyPr/>
          <a:p>
            <a:r>
              <a:rPr lang="en-US"/>
              <a:t>Momentum was invented for reducing high variance in SGD and softens the convergence.</a:t>
            </a:r>
            <a:endParaRPr lang="en-US"/>
          </a:p>
          <a:p>
            <a:r>
              <a:rPr lang="en-US"/>
              <a:t> It accelerates the convergence towards the relevant direction and reduces the fluctuation to the irrelevant direction.</a:t>
            </a:r>
            <a:endParaRPr lang="en-US"/>
          </a:p>
          <a:p>
            <a:r>
              <a:rPr lang="en-US"/>
              <a:t> One more hyperparameter is used in this method known as momentum symbolized by ‘γ’.</a:t>
            </a:r>
            <a:endParaRPr lang="en-US"/>
          </a:p>
          <a:p>
            <a:r>
              <a:rPr lang="en-US"/>
              <a:t>Now, the weights are updated by θ=θ−V(t)</a:t>
            </a:r>
            <a:endParaRPr lang="en-US"/>
          </a:p>
          <a:p>
            <a:r>
              <a:rPr lang="en-US"/>
              <a:t>V(t)=γV(t−1)+α.∇J(θ)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12800"/>
            <a:ext cx="10972800" cy="5631815"/>
          </a:xfrm>
        </p:spPr>
        <p:txBody>
          <a:bodyPr/>
          <a:p>
            <a:r>
              <a:rPr lang="en-US" b="1"/>
              <a:t>Advantages:</a:t>
            </a:r>
            <a:endParaRPr lang="en-US" b="1"/>
          </a:p>
          <a:p>
            <a:pPr lvl="1"/>
            <a:r>
              <a:rPr lang="en-US"/>
              <a:t>Reduces the oscillations and high variance of the parameters.</a:t>
            </a:r>
            <a:endParaRPr lang="en-US"/>
          </a:p>
          <a:p>
            <a:pPr lvl="1"/>
            <a:r>
              <a:rPr lang="en-US"/>
              <a:t>Converges faster than gradient descent.</a:t>
            </a:r>
            <a:endParaRPr lang="en-US"/>
          </a:p>
          <a:p>
            <a:r>
              <a:rPr lang="en-US" b="1"/>
              <a:t>Disadvantages:</a:t>
            </a:r>
            <a:endParaRPr lang="en-US" b="1"/>
          </a:p>
          <a:p>
            <a:pPr lvl="1"/>
            <a:r>
              <a:rPr lang="en-US"/>
              <a:t>One more hyper-parameter is added which needs to be selected manually and accurately.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Nesterov Accelerated Gradient: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" y="773430"/>
            <a:ext cx="10972800" cy="5842635"/>
          </a:xfrm>
        </p:spPr>
        <p:txBody>
          <a:bodyPr/>
          <a:p>
            <a:r>
              <a:rPr lang="en-US"/>
              <a:t>Momentum may be a good method but if the momentum is too high the algorithm may miss the local minima and may continue to rise up.</a:t>
            </a:r>
            <a:endParaRPr lang="en-US"/>
          </a:p>
          <a:p>
            <a:r>
              <a:rPr lang="en-US"/>
              <a:t> So, to resolve this issue the NAG algorithm was developed. It is a look ahead method. We know we’ll be using γV(t−1) for modifying the weights so, θ−γV(t−1) approximately tells us the future location. Now, we’ll calculate the cost based on this future parameter rather than the current one.</a:t>
            </a:r>
            <a:endParaRPr lang="en-US"/>
          </a:p>
          <a:p>
            <a:r>
              <a:rPr lang="en-US" b="1"/>
              <a:t>V(t)=γV(t−1)+α. ∇J( θ−γV(t−1) ) </a:t>
            </a:r>
            <a:r>
              <a:rPr lang="en-US"/>
              <a:t>and then update the parameters using</a:t>
            </a:r>
            <a:r>
              <a:rPr lang="en-US" b="1"/>
              <a:t> θ=θ−V(t).</a:t>
            </a:r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Advantages:</a:t>
            </a:r>
            <a:endParaRPr lang="en-US" b="1"/>
          </a:p>
          <a:p>
            <a:pPr lvl="1"/>
            <a:r>
              <a:rPr lang="en-US"/>
              <a:t>Does not miss the local minima.</a:t>
            </a:r>
            <a:endParaRPr lang="en-US"/>
          </a:p>
          <a:p>
            <a:pPr lvl="1"/>
            <a:r>
              <a:rPr lang="en-US"/>
              <a:t>Slows if minima’s are occurring.</a:t>
            </a:r>
            <a:endParaRPr lang="en-US"/>
          </a:p>
          <a:p>
            <a:r>
              <a:rPr lang="en-US" b="1"/>
              <a:t>Disadvantages:</a:t>
            </a:r>
            <a:endParaRPr lang="en-US" b="1"/>
          </a:p>
          <a:p>
            <a:pPr lvl="1"/>
            <a:r>
              <a:rPr lang="en-US"/>
              <a:t>Still, the hyperparameter needs to be selected manually.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Adagrad: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One of the disadvantages of all the optimizers explained is that the learning rate is constant for all parameters and for each cycle.</a:t>
            </a:r>
            <a:endParaRPr lang="en-US"/>
          </a:p>
          <a:p>
            <a:r>
              <a:rPr lang="en-US"/>
              <a:t> This optimizer changes the learning rate. It changes the learning rate ‘η’ for each parameter and at every time step ‘t’.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Advantages:</a:t>
            </a:r>
            <a:endParaRPr lang="en-US" b="1"/>
          </a:p>
          <a:p>
            <a:pPr lvl="1"/>
            <a:r>
              <a:rPr lang="en-US"/>
              <a:t>Learning rate changes for each training parameter.</a:t>
            </a:r>
            <a:endParaRPr lang="en-US"/>
          </a:p>
          <a:p>
            <a:pPr lvl="1"/>
            <a:r>
              <a:rPr lang="en-US"/>
              <a:t>Don’t need to manually tune the learning rate.</a:t>
            </a:r>
            <a:endParaRPr lang="en-US"/>
          </a:p>
          <a:p>
            <a:pPr lvl="1"/>
            <a:r>
              <a:rPr lang="en-US"/>
              <a:t>Able to train on sparse data.</a:t>
            </a:r>
            <a:endParaRPr lang="en-US"/>
          </a:p>
          <a:p>
            <a:r>
              <a:rPr lang="en-US" b="1"/>
              <a:t>Disadvantages:</a:t>
            </a:r>
            <a:endParaRPr lang="en-US" b="1"/>
          </a:p>
          <a:p>
            <a:pPr lvl="1"/>
            <a:r>
              <a:rPr lang="en-US"/>
              <a:t>Computationally expensive as a need to calculate the second order derivative.</a:t>
            </a:r>
            <a:endParaRPr lang="en-US"/>
          </a:p>
          <a:p>
            <a:pPr lvl="1"/>
            <a:r>
              <a:rPr lang="en-US"/>
              <a:t>The learning rate is always decreasing results in slow training.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AdaDelta: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75275"/>
          </a:xfrm>
        </p:spPr>
        <p:txBody>
          <a:bodyPr/>
          <a:p>
            <a:r>
              <a:rPr lang="en-US"/>
              <a:t>It is an extension of AdaGrad which tends to remove the decaying learning Rate problem of it. </a:t>
            </a:r>
            <a:endParaRPr lang="en-US"/>
          </a:p>
          <a:p>
            <a:r>
              <a:rPr lang="en-US"/>
              <a:t>Instead of accumulating all previously squared gradients, Adadelta limits the window of accumulated past gradients to some fixed size w.</a:t>
            </a:r>
            <a:endParaRPr lang="en-US"/>
          </a:p>
          <a:p>
            <a:r>
              <a:rPr lang="en-US" b="1"/>
              <a:t>Advantages:</a:t>
            </a:r>
            <a:endParaRPr lang="en-US" b="1"/>
          </a:p>
          <a:p>
            <a:pPr lvl="1"/>
            <a:r>
              <a:rPr lang="en-US"/>
              <a:t>Now the learning rate does not decay and the training does not stop.</a:t>
            </a:r>
            <a:endParaRPr lang="en-US"/>
          </a:p>
          <a:p>
            <a:r>
              <a:rPr lang="en-US" b="1"/>
              <a:t>Disadvantages:</a:t>
            </a:r>
            <a:endParaRPr lang="en-US" b="1"/>
          </a:p>
          <a:p>
            <a:pPr lvl="1"/>
            <a:r>
              <a:rPr lang="en-US"/>
              <a:t>Computationally expensive.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ADAM: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Adaptive Moment Estimation works with momentums of first and second order.</a:t>
            </a:r>
            <a:endParaRPr lang="en-US"/>
          </a:p>
          <a:p>
            <a:r>
              <a:rPr lang="en-US"/>
              <a:t> The intuition behind the Adam is that we don’t want to roll so fast just because we can jump over the minimum, we want to decrease the velocity a little bit for a careful search. In addition to storing an exponentially decaying average of past squared gradients like AdaDelta, Adam also keeps an exponentially decaying average of past gradients M(t).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Advantages:</a:t>
            </a:r>
            <a:endParaRPr lang="en-US" b="1"/>
          </a:p>
          <a:p>
            <a:pPr lvl="1"/>
            <a:r>
              <a:rPr lang="en-US"/>
              <a:t>The method is too fast and converges rapidly.</a:t>
            </a:r>
            <a:endParaRPr lang="en-US"/>
          </a:p>
          <a:p>
            <a:pPr lvl="1"/>
            <a:r>
              <a:rPr lang="en-US"/>
              <a:t>Rectifies vanishing learning rate, high variance.</a:t>
            </a:r>
            <a:endParaRPr lang="en-US"/>
          </a:p>
          <a:p>
            <a:r>
              <a:rPr lang="en-US" b="1"/>
              <a:t>Disadvantages:</a:t>
            </a:r>
            <a:endParaRPr lang="en-US" b="1"/>
          </a:p>
          <a:p>
            <a:pPr lvl="1"/>
            <a:r>
              <a:rPr lang="en-US"/>
              <a:t>Computationally costly.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b="1">
                <a:sym typeface="+mn-ea"/>
              </a:rPr>
            </a:br>
            <a:r>
              <a:rPr lang="en-US" b="1">
                <a:sym typeface="+mn-ea"/>
              </a:rPr>
              <a:t>Conclusions: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Adam is the best optimizers. If one wants to train the neural network in less time and more efficiently than Adam is the optimizer.</a:t>
            </a:r>
            <a:endParaRPr lang="en-US"/>
          </a:p>
          <a:p>
            <a:r>
              <a:rPr lang="en-US"/>
              <a:t>For sparse data use the optimizers with dynamic learning rate.</a:t>
            </a:r>
            <a:endParaRPr lang="en-US"/>
          </a:p>
          <a:p>
            <a:r>
              <a:rPr lang="en-US"/>
              <a:t>If, want to use gradient descent algorithm than min-batch gradient descent is the best option.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OPTIMIZATION: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An optimization is a procedure which is executed iteratively by comparing various solutions till an optimum or a satisfactory solution is found.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Optimizers are algorithms or methods used to change the attributes of your neural network such as weights and learning rate in order to reduce the losses.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6083935"/>
          </a:xfrm>
        </p:spPr>
        <p:txBody>
          <a:bodyPr/>
          <a:p>
            <a:r>
              <a:rPr lang="en-US"/>
              <a:t>Tunning hyperparameters using cross validation.</a:t>
            </a:r>
            <a:endParaRPr lang="en-US"/>
          </a:p>
          <a:p>
            <a:r>
              <a:rPr lang="en-US"/>
              <a:t>Finding best values of parameters using cross grid search.</a:t>
            </a:r>
            <a:endParaRPr lang="en-US"/>
          </a:p>
          <a:p>
            <a:r>
              <a:rPr lang="en-US"/>
              <a:t>Minimizing loss using different methods such as following: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Gradient Descent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Stochastic Gradient Descent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Mini-Batch Gradient Descent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Momentum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Nesterov Accelerated Gradient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Adagrad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AdaDelta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Adam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Gradient Descent: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Gradient Descent is the most basic but most used optimization algorithm. </a:t>
            </a:r>
            <a:endParaRPr lang="en-US"/>
          </a:p>
          <a:p>
            <a:r>
              <a:rPr lang="en-US"/>
              <a:t>It’s used heavily in linear regression and classification algorithms.</a:t>
            </a:r>
            <a:endParaRPr lang="en-US"/>
          </a:p>
          <a:p>
            <a:r>
              <a:rPr lang="en-US"/>
              <a:t>Backpropagation in neural networks also uses a gradient descent algorithm.</a:t>
            </a:r>
            <a:endParaRPr lang="en-US"/>
          </a:p>
          <a:p>
            <a:r>
              <a:rPr lang="en-US"/>
              <a:t>Gradient descent is a first-order optimization algorithm which is dependent on the first order derivative of a loss function.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375920"/>
            <a:ext cx="10972800" cy="6481445"/>
          </a:xfrm>
        </p:spPr>
        <p:txBody>
          <a:bodyPr/>
          <a:p>
            <a:r>
              <a:rPr lang="en-US" b="1"/>
              <a:t>algorithm:</a:t>
            </a:r>
            <a:r>
              <a:rPr lang="en-US"/>
              <a:t> θ=θ−α⋅∇J(θ)</a:t>
            </a:r>
            <a:endParaRPr lang="en-US"/>
          </a:p>
          <a:p>
            <a:r>
              <a:rPr lang="en-US" b="1"/>
              <a:t>Advantages:</a:t>
            </a:r>
            <a:endParaRPr lang="en-US" b="1"/>
          </a:p>
          <a:p>
            <a:pPr lvl="1"/>
            <a:r>
              <a:rPr lang="en-US"/>
              <a:t>Easy computation.</a:t>
            </a:r>
            <a:endParaRPr lang="en-US"/>
          </a:p>
          <a:p>
            <a:pPr lvl="1"/>
            <a:r>
              <a:rPr lang="en-US"/>
              <a:t>Easy to implement.</a:t>
            </a:r>
            <a:endParaRPr lang="en-US"/>
          </a:p>
          <a:p>
            <a:pPr lvl="1"/>
            <a:r>
              <a:rPr lang="en-US"/>
              <a:t>Easy to understand</a:t>
            </a:r>
            <a:endParaRPr lang="en-US"/>
          </a:p>
          <a:p>
            <a:pPr marL="457200" lvl="1" indent="0">
              <a:buNone/>
            </a:pPr>
            <a:r>
              <a:rPr lang="en-US" b="1"/>
              <a:t>Disadvantages:</a:t>
            </a:r>
            <a:endParaRPr lang="en-US" b="1"/>
          </a:p>
          <a:p>
            <a:pPr lvl="1"/>
            <a:r>
              <a:rPr lang="en-US"/>
              <a:t>May trap at local minima.</a:t>
            </a:r>
            <a:endParaRPr lang="en-US"/>
          </a:p>
          <a:p>
            <a:pPr lvl="1"/>
            <a:r>
              <a:rPr lang="en-US"/>
              <a:t>Weights are changed after calculating gradient on the whole dataset. So, if the dataset is too large than this may take years to converge to the minima.</a:t>
            </a:r>
            <a:endParaRPr lang="en-US"/>
          </a:p>
          <a:p>
            <a:pPr lvl="1"/>
            <a:r>
              <a:rPr lang="en-US"/>
              <a:t>Requires large memory to calculate gradient on the whole dataset.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Stochastic Gradient Descent: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t’s a variant of Gradient Descent. It tries to update the model’s parameters more frequently. </a:t>
            </a:r>
            <a:endParaRPr lang="en-US"/>
          </a:p>
          <a:p>
            <a:r>
              <a:rPr lang="en-US"/>
              <a:t>In this, the model parameters are altered after computation of loss on each training example.</a:t>
            </a:r>
            <a:endParaRPr lang="en-US"/>
          </a:p>
          <a:p>
            <a:r>
              <a:rPr lang="en-US"/>
              <a:t>So, if the dataset contains 1000 rows SGD will update the model parameters 1000 times in one cycle of dataset instead of one time as in Gradient Descent.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745"/>
            <a:ext cx="10972800" cy="6281420"/>
          </a:xfrm>
        </p:spPr>
        <p:txBody>
          <a:bodyPr/>
          <a:p>
            <a:r>
              <a:rPr lang="en-US" b="1"/>
              <a:t>Advantages:</a:t>
            </a:r>
            <a:endParaRPr lang="en-US" b="1"/>
          </a:p>
          <a:p>
            <a:pPr lvl="1"/>
            <a:r>
              <a:rPr lang="en-US"/>
              <a:t>Frequent updates of model parameters hence, converges in less time.</a:t>
            </a:r>
            <a:endParaRPr lang="en-US"/>
          </a:p>
          <a:p>
            <a:pPr lvl="1"/>
            <a:r>
              <a:rPr lang="en-US"/>
              <a:t>Requires less memory as no need to store values of loss functions.</a:t>
            </a:r>
            <a:endParaRPr lang="en-US"/>
          </a:p>
          <a:p>
            <a:pPr lvl="1"/>
            <a:r>
              <a:rPr lang="en-US"/>
              <a:t>May get new minima’s.</a:t>
            </a:r>
            <a:endParaRPr lang="en-US"/>
          </a:p>
          <a:p>
            <a:r>
              <a:rPr lang="en-US" b="1"/>
              <a:t>Disadvantages:</a:t>
            </a:r>
            <a:endParaRPr lang="en-US" b="1"/>
          </a:p>
          <a:p>
            <a:pPr lvl="1"/>
            <a:r>
              <a:rPr lang="en-US"/>
              <a:t>High variance in model parameters.</a:t>
            </a:r>
            <a:endParaRPr lang="en-US"/>
          </a:p>
          <a:p>
            <a:pPr lvl="1"/>
            <a:r>
              <a:rPr lang="en-US"/>
              <a:t>May shoot even after achieving global minima.</a:t>
            </a:r>
            <a:endParaRPr lang="en-US"/>
          </a:p>
          <a:p>
            <a:pPr lvl="1"/>
            <a:r>
              <a:rPr lang="en-US"/>
              <a:t>To get the same convergence as gradient descent needs to slowly reduce the value of learning rate.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Mini-Batch Gradient Descent: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It’s best among all the variations of gradient descent algorithms.</a:t>
            </a:r>
            <a:endParaRPr lang="en-US"/>
          </a:p>
          <a:p>
            <a:r>
              <a:rPr lang="en-US"/>
              <a:t> It is an improvement on both SGD and standard gradient descent. </a:t>
            </a:r>
            <a:endParaRPr lang="en-US"/>
          </a:p>
          <a:p>
            <a:r>
              <a:rPr lang="en-US"/>
              <a:t>It updates the model parameters after every batch. So, the dataset is divided into various batches and after every batch, the parameters are updated.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0190"/>
            <a:ext cx="10972800" cy="6607810"/>
          </a:xfrm>
        </p:spPr>
        <p:txBody>
          <a:bodyPr/>
          <a:p>
            <a:r>
              <a:rPr lang="en-US" b="1"/>
              <a:t>Advantages:</a:t>
            </a:r>
            <a:endParaRPr lang="en-US" b="1"/>
          </a:p>
          <a:p>
            <a:pPr lvl="1"/>
            <a:r>
              <a:rPr lang="en-US"/>
              <a:t>Frequently updates the model parameters and also has less variance.</a:t>
            </a:r>
            <a:endParaRPr lang="en-US"/>
          </a:p>
          <a:p>
            <a:pPr lvl="1"/>
            <a:r>
              <a:rPr lang="en-US"/>
              <a:t>Requires medium amount of memory.</a:t>
            </a:r>
            <a:endParaRPr lang="en-US"/>
          </a:p>
          <a:p>
            <a:r>
              <a:rPr lang="en-US" b="1"/>
              <a:t>All types of Gradient Descent have some challenges:</a:t>
            </a:r>
            <a:endParaRPr lang="en-US" b="1"/>
          </a:p>
          <a:p>
            <a:pPr lvl="1"/>
            <a:r>
              <a:rPr lang="en-US"/>
              <a:t>Choosing an optimum value of the learning rate. If the learning rate is too small than gradient descent may take ages to converge.</a:t>
            </a:r>
            <a:endParaRPr lang="en-US"/>
          </a:p>
          <a:p>
            <a:pPr lvl="1"/>
            <a:r>
              <a:rPr lang="en-US"/>
              <a:t>Have a constant learning rate for all the parameters. There may be some parameters which we may not want to change at the same rate.</a:t>
            </a:r>
            <a:endParaRPr lang="en-US"/>
          </a:p>
          <a:p>
            <a:pPr lvl="1"/>
            <a:r>
              <a:rPr lang="en-US"/>
              <a:t>May get trapped at local minima.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5894</Words>
  <Application>WPS Presentation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OPTIMIZATIONS IN MACHINE LEARNING</dc:title>
  <dc:creator/>
  <cp:lastModifiedBy>Mehmood</cp:lastModifiedBy>
  <cp:revision>1</cp:revision>
  <dcterms:created xsi:type="dcterms:W3CDTF">2020-12-24T04:57:19Z</dcterms:created>
  <dcterms:modified xsi:type="dcterms:W3CDTF">2020-12-24T04:57:19Z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