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23"/>
  </p:notesMasterIdLst>
  <p:handoutMasterIdLst>
    <p:handoutMasterId r:id="rId24"/>
  </p:handoutMasterIdLst>
  <p:sldIdLst>
    <p:sldId id="384" r:id="rId2"/>
    <p:sldId id="420" r:id="rId3"/>
    <p:sldId id="421" r:id="rId4"/>
    <p:sldId id="422" r:id="rId5"/>
    <p:sldId id="423" r:id="rId6"/>
    <p:sldId id="424" r:id="rId7"/>
    <p:sldId id="425" r:id="rId8"/>
    <p:sldId id="426" r:id="rId9"/>
    <p:sldId id="410" r:id="rId10"/>
    <p:sldId id="407" r:id="rId11"/>
    <p:sldId id="431" r:id="rId12"/>
    <p:sldId id="408" r:id="rId13"/>
    <p:sldId id="394" r:id="rId14"/>
    <p:sldId id="427" r:id="rId15"/>
    <p:sldId id="428" r:id="rId16"/>
    <p:sldId id="429" r:id="rId17"/>
    <p:sldId id="430" r:id="rId18"/>
    <p:sldId id="413" r:id="rId19"/>
    <p:sldId id="402" r:id="rId20"/>
    <p:sldId id="403" r:id="rId21"/>
    <p:sldId id="432" r:id="rId22"/>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EF1DE"/>
    <a:srgbClr val="000099"/>
    <a:srgbClr val="0000CC"/>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9" autoAdjust="0"/>
    <p:restoredTop sz="78305" autoAdjust="0"/>
  </p:normalViewPr>
  <p:slideViewPr>
    <p:cSldViewPr>
      <p:cViewPr varScale="1">
        <p:scale>
          <a:sx n="118" d="100"/>
          <a:sy n="118" d="100"/>
        </p:scale>
        <p:origin x="1260" y="1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endParaRPr lang="en-US" dirty="0"/>
          </a:p>
        </p:txBody>
      </p:sp>
      <p:sp>
        <p:nvSpPr>
          <p:cNvPr id="686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68EF387A-3E9B-974F-BE09-FF3123AB2DEB}" type="slidenum">
              <a:rPr lang="en-US" sz="1200">
                <a:solidFill>
                  <a:srgbClr val="000000"/>
                </a:solidFill>
              </a:rPr>
              <a:pPr eaLnBrk="1" hangingPunct="1"/>
              <a:t>13</a:t>
            </a:fld>
            <a:endParaRPr lang="en-US" sz="120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0F7344F-82A5-1A4C-9ACB-C5F81039E319}" type="slidenum">
              <a:rPr lang="en-US">
                <a:ea typeface="ＭＳ Ｐゴシック" pitchFamily="-106" charset="-128"/>
                <a:cs typeface="ＭＳ Ｐゴシック" pitchFamily="-106" charset="-128"/>
              </a:rPr>
              <a:pPr fontAlgn="base">
                <a:spcBef>
                  <a:spcPct val="0"/>
                </a:spcBef>
                <a:spcAft>
                  <a:spcPct val="0"/>
                </a:spcAft>
              </a:pPr>
              <a:t>18</a:t>
            </a:fld>
            <a:endParaRPr lang="en-US">
              <a:ea typeface="ＭＳ Ｐゴシック" pitchFamily="-106" charset="-128"/>
              <a:cs typeface="ＭＳ Ｐゴシック" pitchFamily="-106"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a:ln/>
        </p:spPr>
      </p:sp>
      <p:sp>
        <p:nvSpPr>
          <p:cNvPr id="849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charset="0"/>
              <a:ea typeface="ＭＳ Ｐゴシック" charset="0"/>
              <a:cs typeface="ＭＳ Ｐゴシック" charset="0"/>
            </a:endParaRPr>
          </a:p>
        </p:txBody>
      </p:sp>
      <p:sp>
        <p:nvSpPr>
          <p:cNvPr id="849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63142E8C-B3F4-CE44-AB38-F03AE219B10F}" type="slidenum">
              <a:rPr lang="en-US" sz="1200"/>
              <a:pPr eaLnBrk="1" hangingPunct="1"/>
              <a:t>19</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BB3285A8-A1B7-5A42-9EFD-7ACD5E0D5765}" type="slidenum">
              <a:rPr lang="en-US" sz="1200"/>
              <a:pPr eaLnBrk="1" hangingPunct="1"/>
              <a:t>20</a:t>
            </a:fld>
            <a:endParaRPr lang="en-US" sz="120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781451" y="165818"/>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a:t>Click to edit Master title style</a:t>
            </a:r>
          </a:p>
        </p:txBody>
      </p:sp>
      <p:sp>
        <p:nvSpPr>
          <p:cNvPr id="3" name="Text Placeholder 2"/>
          <p:cNvSpPr>
            <a:spLocks noGrp="1"/>
          </p:cNvSpPr>
          <p:nvPr>
            <p:ph type="body" sz="half" idx="1"/>
          </p:nvPr>
        </p:nvSpPr>
        <p:spPr>
          <a:xfrm>
            <a:off x="685800" y="1485900"/>
            <a:ext cx="38100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5900"/>
            <a:ext cx="38100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Introduction to NLP </a:t>
            </a:r>
          </a:p>
        </p:txBody>
      </p:sp>
      <p:sp>
        <p:nvSpPr>
          <p:cNvPr id="7" name="Rectangle 6"/>
          <p:cNvSpPr>
            <a:spLocks noGrp="1" noChangeArrowheads="1"/>
          </p:cNvSpPr>
          <p:nvPr>
            <p:ph type="sldNum" sz="quarter" idx="12"/>
          </p:nvPr>
        </p:nvSpPr>
        <p:spPr>
          <a:ln/>
        </p:spPr>
        <p:txBody>
          <a:bodyPr/>
          <a:lstStyle>
            <a:lvl1pPr>
              <a:defRPr/>
            </a:lvl1pPr>
          </a:lstStyle>
          <a:p>
            <a:pPr>
              <a:defRPr/>
            </a:pPr>
            <a:fld id="{DB62795A-FFC8-459E-AD05-56499115F1E7}" type="slidenum">
              <a:rPr lang="zh-TW" altLang="en-US"/>
              <a:pPr>
                <a:defRPr/>
              </a:pPr>
              <a:t>‹#›</a:t>
            </a:fld>
            <a:endParaRPr lang="en-US" altLang="zh-TW"/>
          </a:p>
        </p:txBody>
      </p:sp>
    </p:spTree>
    <p:extLst>
      <p:ext uri="{BB962C8B-B14F-4D97-AF65-F5344CB8AC3E}">
        <p14:creationId xmlns:p14="http://schemas.microsoft.com/office/powerpoint/2010/main" val="346769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3" r:id="rId15"/>
  </p:sldLayoutIdLst>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4572000" y="438150"/>
            <a:ext cx="3890964" cy="1371600"/>
          </a:xfrm>
        </p:spPr>
        <p:txBody>
          <a:bodyPr/>
          <a:lstStyle/>
          <a:p>
            <a:pPr eaLnBrk="1" hangingPunct="1"/>
            <a:r>
              <a:rPr lang="en-US" dirty="0">
                <a:latin typeface="Lucida Sans" charset="0"/>
                <a:ea typeface="ＭＳ Ｐゴシック" charset="0"/>
                <a:cs typeface="ＭＳ Ｐゴシック" charset="0"/>
              </a:rPr>
              <a:t>Introduction to NLP</a:t>
            </a:r>
          </a:p>
        </p:txBody>
      </p:sp>
      <p:sp>
        <p:nvSpPr>
          <p:cNvPr id="16387" name="Rectangle 6"/>
          <p:cNvSpPr>
            <a:spLocks noGrp="1" noChangeArrowheads="1"/>
          </p:cNvSpPr>
          <p:nvPr>
            <p:ph type="subTitle" idx="1"/>
          </p:nvPr>
        </p:nvSpPr>
        <p:spPr>
          <a:xfrm>
            <a:off x="3810000" y="2876550"/>
            <a:ext cx="4648200" cy="1676400"/>
          </a:xfrm>
        </p:spPr>
        <p:txBody>
          <a:bodyPr/>
          <a:lstStyle/>
          <a:p>
            <a:pPr eaLnBrk="1" hangingPunct="1">
              <a:buFont typeface="Times" charset="0"/>
              <a:buNone/>
            </a:pPr>
            <a:r>
              <a:rPr lang="en-US" dirty="0">
                <a:latin typeface="Lucida Sans" charset="0"/>
                <a:ea typeface="ＭＳ Ｐゴシック" charset="0"/>
                <a:cs typeface="ＭＳ Ｐゴシック" charset="0"/>
              </a:rPr>
              <a:t>What is Natural Language Processing?</a:t>
            </a:r>
          </a:p>
        </p:txBody>
      </p:sp>
    </p:spTree>
    <p:extLst>
      <p:ext uri="{BB962C8B-B14F-4D97-AF65-F5344CB8AC3E}">
        <p14:creationId xmlns:p14="http://schemas.microsoft.com/office/powerpoint/2010/main" val="330817201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371600" y="57150"/>
            <a:ext cx="7772400" cy="742950"/>
          </a:xfrm>
        </p:spPr>
        <p:txBody>
          <a:bodyPr/>
          <a:lstStyle/>
          <a:p>
            <a:r>
              <a:rPr lang="en-US" dirty="0"/>
              <a:t>Information Extraction &amp; Sentiment Analysis</a:t>
            </a:r>
          </a:p>
        </p:txBody>
      </p:sp>
      <p:sp>
        <p:nvSpPr>
          <p:cNvPr id="24579" name="Content Placeholder 2"/>
          <p:cNvSpPr>
            <a:spLocks noGrp="1"/>
          </p:cNvSpPr>
          <p:nvPr>
            <p:ph idx="1"/>
          </p:nvPr>
        </p:nvSpPr>
        <p:spPr>
          <a:xfrm>
            <a:off x="990600" y="2973751"/>
            <a:ext cx="8153400" cy="2152650"/>
          </a:xfrm>
        </p:spPr>
        <p:txBody>
          <a:bodyPr/>
          <a:lstStyle/>
          <a:p>
            <a:r>
              <a:rPr lang="en-US" dirty="0"/>
              <a:t>nice and compact to carry! </a:t>
            </a:r>
          </a:p>
          <a:p>
            <a:r>
              <a:rPr lang="en-US" dirty="0"/>
              <a:t>since the camera is small and light, I won't need to carry around those heavy, bulky professional cameras either! </a:t>
            </a:r>
          </a:p>
          <a:p>
            <a:r>
              <a:rPr lang="en-US" dirty="0"/>
              <a:t>the camera feels </a:t>
            </a:r>
            <a:r>
              <a:rPr lang="en-US" dirty="0">
                <a:solidFill>
                  <a:srgbClr val="FF0000"/>
                </a:solidFill>
              </a:rPr>
              <a:t>flimsy</a:t>
            </a:r>
            <a:r>
              <a:rPr lang="en-US" dirty="0"/>
              <a:t>, is plastic and very light in weight you have to be very delicate in the handling of this camera</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971550"/>
            <a:ext cx="1515220" cy="1472793"/>
          </a:xfrm>
          <a:prstGeom prst="rect">
            <a:avLst/>
          </a:prstGeom>
        </p:spPr>
      </p:pic>
      <p:sp>
        <p:nvSpPr>
          <p:cNvPr id="3" name="TextBox 2"/>
          <p:cNvSpPr txBox="1"/>
          <p:nvPr/>
        </p:nvSpPr>
        <p:spPr>
          <a:xfrm>
            <a:off x="304800" y="2571750"/>
            <a:ext cx="2134869" cy="461665"/>
          </a:xfrm>
          <a:prstGeom prst="rect">
            <a:avLst/>
          </a:prstGeom>
          <a:noFill/>
        </p:spPr>
        <p:txBody>
          <a:bodyPr wrap="none" rtlCol="0">
            <a:spAutoFit/>
          </a:bodyPr>
          <a:lstStyle/>
          <a:p>
            <a:r>
              <a:rPr lang="en-US" dirty="0">
                <a:latin typeface="+mn-lt"/>
              </a:rPr>
              <a:t>Size and weight</a:t>
            </a:r>
          </a:p>
        </p:txBody>
      </p:sp>
      <p:sp>
        <p:nvSpPr>
          <p:cNvPr id="4" name="TextBox 3"/>
          <p:cNvSpPr txBox="1"/>
          <p:nvPr/>
        </p:nvSpPr>
        <p:spPr>
          <a:xfrm>
            <a:off x="3886200" y="895350"/>
            <a:ext cx="1808646" cy="1892826"/>
          </a:xfrm>
          <a:prstGeom prst="rect">
            <a:avLst/>
          </a:prstGeom>
          <a:noFill/>
        </p:spPr>
        <p:txBody>
          <a:bodyPr wrap="none" rtlCol="0">
            <a:spAutoFit/>
          </a:bodyPr>
          <a:lstStyle/>
          <a:p>
            <a:r>
              <a:rPr lang="en-US" sz="1950" dirty="0">
                <a:solidFill>
                  <a:srgbClr val="000000"/>
                </a:solidFill>
                <a:latin typeface="+mn-lt"/>
              </a:rPr>
              <a:t>Attributes</a:t>
            </a:r>
            <a:r>
              <a:rPr lang="en-US" sz="1950" dirty="0">
                <a:solidFill>
                  <a:srgbClr val="800000"/>
                </a:solidFill>
                <a:latin typeface="+mn-lt"/>
              </a:rPr>
              <a:t>:</a:t>
            </a:r>
          </a:p>
          <a:p>
            <a:r>
              <a:rPr lang="en-US" sz="1950" dirty="0">
                <a:solidFill>
                  <a:srgbClr val="800000"/>
                </a:solidFill>
                <a:latin typeface="+mn-lt"/>
              </a:rPr>
              <a:t> zoom</a:t>
            </a:r>
          </a:p>
          <a:p>
            <a:r>
              <a:rPr lang="en-US" sz="1950" dirty="0">
                <a:solidFill>
                  <a:srgbClr val="800000"/>
                </a:solidFill>
                <a:latin typeface="+mn-lt"/>
              </a:rPr>
              <a:t> affordability</a:t>
            </a:r>
          </a:p>
          <a:p>
            <a:r>
              <a:rPr lang="en-US" sz="1950" dirty="0">
                <a:solidFill>
                  <a:srgbClr val="800000"/>
                </a:solidFill>
                <a:latin typeface="+mn-lt"/>
              </a:rPr>
              <a:t> size and weight</a:t>
            </a:r>
          </a:p>
          <a:p>
            <a:r>
              <a:rPr lang="en-US" sz="1950" dirty="0">
                <a:solidFill>
                  <a:srgbClr val="800000"/>
                </a:solidFill>
                <a:latin typeface="+mn-lt"/>
              </a:rPr>
              <a:t> flash </a:t>
            </a:r>
          </a:p>
          <a:p>
            <a:r>
              <a:rPr lang="en-US" sz="1950" dirty="0">
                <a:solidFill>
                  <a:srgbClr val="800000"/>
                </a:solidFill>
                <a:latin typeface="+mn-lt"/>
              </a:rPr>
              <a:t> ease of use</a:t>
            </a:r>
          </a:p>
        </p:txBody>
      </p:sp>
      <p:grpSp>
        <p:nvGrpSpPr>
          <p:cNvPr id="8" name="Group 7"/>
          <p:cNvGrpSpPr/>
          <p:nvPr/>
        </p:nvGrpSpPr>
        <p:grpSpPr>
          <a:xfrm>
            <a:off x="5715000" y="1276350"/>
            <a:ext cx="2362200" cy="1447800"/>
            <a:chOff x="3886200" y="1123950"/>
            <a:chExt cx="2362200" cy="1447800"/>
          </a:xfrm>
        </p:grpSpPr>
        <p:sp>
          <p:nvSpPr>
            <p:cNvPr id="5" name="Rectangle 4"/>
            <p:cNvSpPr/>
            <p:nvPr/>
          </p:nvSpPr>
          <p:spPr bwMode="auto">
            <a:xfrm>
              <a:off x="3886200" y="1123950"/>
              <a:ext cx="2362200" cy="2286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2" name="Rectangle 11"/>
            <p:cNvSpPr/>
            <p:nvPr/>
          </p:nvSpPr>
          <p:spPr bwMode="auto">
            <a:xfrm>
              <a:off x="3886200" y="1123950"/>
              <a:ext cx="1828800" cy="228600"/>
            </a:xfrm>
            <a:prstGeom prst="rect">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3" name="Rectangle 12"/>
            <p:cNvSpPr/>
            <p:nvPr/>
          </p:nvSpPr>
          <p:spPr bwMode="auto">
            <a:xfrm>
              <a:off x="3886200" y="1428750"/>
              <a:ext cx="2362200" cy="2286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4" name="Rectangle 13"/>
            <p:cNvSpPr/>
            <p:nvPr/>
          </p:nvSpPr>
          <p:spPr bwMode="auto">
            <a:xfrm>
              <a:off x="3886200" y="1428750"/>
              <a:ext cx="2133600" cy="228600"/>
            </a:xfrm>
            <a:prstGeom prst="rect">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5" name="Rectangle 14"/>
            <p:cNvSpPr/>
            <p:nvPr/>
          </p:nvSpPr>
          <p:spPr bwMode="auto">
            <a:xfrm>
              <a:off x="3886200" y="1733550"/>
              <a:ext cx="2362200" cy="2286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6" name="Rectangle 15"/>
            <p:cNvSpPr/>
            <p:nvPr/>
          </p:nvSpPr>
          <p:spPr bwMode="auto">
            <a:xfrm>
              <a:off x="3886200" y="1733550"/>
              <a:ext cx="1600200" cy="228600"/>
            </a:xfrm>
            <a:prstGeom prst="rect">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7" name="Rectangle 16"/>
            <p:cNvSpPr/>
            <p:nvPr/>
          </p:nvSpPr>
          <p:spPr bwMode="auto">
            <a:xfrm>
              <a:off x="3886200" y="2038350"/>
              <a:ext cx="2362200" cy="2286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8" name="Rectangle 17"/>
            <p:cNvSpPr/>
            <p:nvPr/>
          </p:nvSpPr>
          <p:spPr bwMode="auto">
            <a:xfrm>
              <a:off x="3886200" y="2038349"/>
              <a:ext cx="2362200" cy="228601"/>
            </a:xfrm>
            <a:prstGeom prst="rect">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9" name="Rectangle 18"/>
            <p:cNvSpPr/>
            <p:nvPr/>
          </p:nvSpPr>
          <p:spPr bwMode="auto">
            <a:xfrm>
              <a:off x="3886200" y="2343150"/>
              <a:ext cx="2362200" cy="2286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0" name="Rectangle 19"/>
            <p:cNvSpPr/>
            <p:nvPr/>
          </p:nvSpPr>
          <p:spPr bwMode="auto">
            <a:xfrm>
              <a:off x="3886200" y="2343150"/>
              <a:ext cx="1295400" cy="228600"/>
            </a:xfrm>
            <a:prstGeom prst="rect">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grpSp>
      <p:sp>
        <p:nvSpPr>
          <p:cNvPr id="6" name="TextBox 5"/>
          <p:cNvSpPr txBox="1"/>
          <p:nvPr/>
        </p:nvSpPr>
        <p:spPr>
          <a:xfrm>
            <a:off x="533400" y="3028950"/>
            <a:ext cx="494446" cy="584776"/>
          </a:xfrm>
          <a:prstGeom prst="rect">
            <a:avLst/>
          </a:prstGeom>
          <a:noFill/>
        </p:spPr>
        <p:txBody>
          <a:bodyPr wrap="none" rtlCol="0">
            <a:spAutoFit/>
          </a:bodyPr>
          <a:lstStyle/>
          <a:p>
            <a:r>
              <a:rPr lang="en-US" sz="3200" dirty="0">
                <a:solidFill>
                  <a:srgbClr val="3366FF"/>
                </a:solidFill>
                <a:latin typeface="Zapf Dingbats"/>
                <a:ea typeface="Zapf Dingbats"/>
                <a:cs typeface="Zapf Dingbats"/>
                <a:sym typeface="Zapf Dingbats"/>
              </a:rPr>
              <a:t>✓</a:t>
            </a:r>
            <a:endParaRPr lang="en-US" sz="3200" dirty="0">
              <a:solidFill>
                <a:srgbClr val="3366FF"/>
              </a:solidFill>
              <a:latin typeface="+mn-lt"/>
            </a:endParaRPr>
          </a:p>
        </p:txBody>
      </p:sp>
      <p:sp>
        <p:nvSpPr>
          <p:cNvPr id="22" name="TextBox 21"/>
          <p:cNvSpPr txBox="1"/>
          <p:nvPr/>
        </p:nvSpPr>
        <p:spPr>
          <a:xfrm>
            <a:off x="562278" y="4248150"/>
            <a:ext cx="428322" cy="584776"/>
          </a:xfrm>
          <a:prstGeom prst="rect">
            <a:avLst/>
          </a:prstGeom>
          <a:noFill/>
        </p:spPr>
        <p:txBody>
          <a:bodyPr wrap="none" rtlCol="0">
            <a:spAutoFit/>
          </a:bodyPr>
          <a:lstStyle/>
          <a:p>
            <a:r>
              <a:rPr lang="en-US" sz="3200" dirty="0">
                <a:solidFill>
                  <a:srgbClr val="FF0000"/>
                </a:solidFill>
                <a:latin typeface="Zapf Dingbats"/>
                <a:ea typeface="Zapf Dingbats"/>
                <a:cs typeface="Zapf Dingbats"/>
                <a:sym typeface="Zapf Dingbats"/>
              </a:rPr>
              <a:t>✗</a:t>
            </a:r>
            <a:endParaRPr lang="en-US" sz="3200" dirty="0">
              <a:solidFill>
                <a:srgbClr val="FF0000"/>
              </a:solidFill>
              <a:latin typeface="+mn-lt"/>
            </a:endParaRPr>
          </a:p>
        </p:txBody>
      </p:sp>
      <p:sp>
        <p:nvSpPr>
          <p:cNvPr id="23" name="TextBox 22"/>
          <p:cNvSpPr txBox="1"/>
          <p:nvPr/>
        </p:nvSpPr>
        <p:spPr>
          <a:xfrm>
            <a:off x="533400" y="3638550"/>
            <a:ext cx="494446" cy="584776"/>
          </a:xfrm>
          <a:prstGeom prst="rect">
            <a:avLst/>
          </a:prstGeom>
          <a:noFill/>
        </p:spPr>
        <p:txBody>
          <a:bodyPr wrap="none" rtlCol="0">
            <a:spAutoFit/>
          </a:bodyPr>
          <a:lstStyle/>
          <a:p>
            <a:r>
              <a:rPr lang="en-US" sz="3200" dirty="0">
                <a:solidFill>
                  <a:srgbClr val="3366FF"/>
                </a:solidFill>
                <a:latin typeface="Zapf Dingbats"/>
                <a:ea typeface="Zapf Dingbats"/>
                <a:cs typeface="Zapf Dingbats"/>
                <a:sym typeface="Zapf Dingbats"/>
              </a:rPr>
              <a:t>✓</a:t>
            </a:r>
            <a:endParaRPr lang="en-US" sz="3200" dirty="0">
              <a:solidFill>
                <a:srgbClr val="3366FF"/>
              </a:solidFill>
              <a:latin typeface="+mn-lt"/>
            </a:endParaRPr>
          </a:p>
        </p:txBody>
      </p:sp>
      <p:pic>
        <p:nvPicPr>
          <p:cNvPr id="7" name="Picture 6" descr="camera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900" y="730250"/>
            <a:ext cx="2451100" cy="3594100"/>
          </a:xfrm>
          <a:prstGeom prst="rect">
            <a:avLst/>
          </a:prstGeom>
        </p:spPr>
      </p:pic>
    </p:spTree>
    <p:extLst>
      <p:ext uri="{BB962C8B-B14F-4D97-AF65-F5344CB8AC3E}">
        <p14:creationId xmlns:p14="http://schemas.microsoft.com/office/powerpoint/2010/main" val="187227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57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579">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3" grpId="0"/>
      <p:bldP spid="4" grpId="0"/>
      <p:bldP spid="6" grpId="0"/>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Answering: IBM’s Watson</a:t>
            </a:r>
          </a:p>
        </p:txBody>
      </p:sp>
      <p:sp>
        <p:nvSpPr>
          <p:cNvPr id="3" name="Content Placeholder 2"/>
          <p:cNvSpPr>
            <a:spLocks noGrp="1"/>
          </p:cNvSpPr>
          <p:nvPr>
            <p:ph idx="1"/>
          </p:nvPr>
        </p:nvSpPr>
        <p:spPr>
          <a:xfrm>
            <a:off x="228600" y="1352550"/>
            <a:ext cx="8534400" cy="3333750"/>
          </a:xfrm>
        </p:spPr>
        <p:txBody>
          <a:bodyPr/>
          <a:lstStyle/>
          <a:p>
            <a:r>
              <a:rPr lang="en-US" dirty="0"/>
              <a:t>Won Jeopardy on February 16, 2011!</a:t>
            </a:r>
          </a:p>
          <a:p>
            <a:endParaRPr lang="en-US" dirty="0"/>
          </a:p>
        </p:txBody>
      </p:sp>
      <p:sp>
        <p:nvSpPr>
          <p:cNvPr id="7" name="Rectangle 6"/>
          <p:cNvSpPr/>
          <p:nvPr/>
        </p:nvSpPr>
        <p:spPr bwMode="auto">
          <a:xfrm>
            <a:off x="381000" y="2038350"/>
            <a:ext cx="5257800" cy="2008598"/>
          </a:xfrm>
          <a:prstGeom prst="rect">
            <a:avLst/>
          </a:prstGeom>
          <a:solidFill>
            <a:srgbClr val="000099"/>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000" dirty="0">
                <a:solidFill>
                  <a:schemeClr val="bg1"/>
                </a:solidFill>
              </a:rPr>
              <a:t>WILLIAM WILKINSON’S </a:t>
            </a:r>
          </a:p>
          <a:p>
            <a:pPr algn="ctr"/>
            <a:r>
              <a:rPr lang="en-US" sz="2000" dirty="0">
                <a:solidFill>
                  <a:schemeClr val="bg1"/>
                </a:solidFill>
              </a:rPr>
              <a:t>“AN ACCOUNT OF THE PRINCIPALITIES OF</a:t>
            </a:r>
            <a:br>
              <a:rPr lang="en-US" sz="2000" dirty="0">
                <a:solidFill>
                  <a:schemeClr val="bg1"/>
                </a:solidFill>
              </a:rPr>
            </a:br>
            <a:r>
              <a:rPr lang="en-US" sz="2000" dirty="0">
                <a:solidFill>
                  <a:schemeClr val="bg1"/>
                </a:solidFill>
              </a:rPr>
              <a:t>WALLACHIA AND MOLDOVIA”</a:t>
            </a:r>
          </a:p>
          <a:p>
            <a:pPr algn="ctr"/>
            <a:r>
              <a:rPr lang="en-US" sz="2000" dirty="0">
                <a:solidFill>
                  <a:schemeClr val="bg1"/>
                </a:solidFill>
              </a:rPr>
              <a:t>INSPIRED THIS AUTHOR’S</a:t>
            </a:r>
          </a:p>
          <a:p>
            <a:pPr algn="ctr"/>
            <a:r>
              <a:rPr lang="en-US" sz="2000" dirty="0">
                <a:solidFill>
                  <a:schemeClr val="bg1"/>
                </a:solidFill>
              </a:rPr>
              <a:t>MOST FAMOUS NOVEL</a:t>
            </a:r>
          </a:p>
        </p:txBody>
      </p:sp>
      <p:sp>
        <p:nvSpPr>
          <p:cNvPr id="8" name="TextBox 7"/>
          <p:cNvSpPr txBox="1"/>
          <p:nvPr/>
        </p:nvSpPr>
        <p:spPr>
          <a:xfrm>
            <a:off x="7239000" y="2795885"/>
            <a:ext cx="1729410" cy="461665"/>
          </a:xfrm>
          <a:prstGeom prst="rect">
            <a:avLst/>
          </a:prstGeom>
          <a:noFill/>
        </p:spPr>
        <p:txBody>
          <a:bodyPr wrap="none" rtlCol="0">
            <a:spAutoFit/>
          </a:bodyPr>
          <a:lstStyle/>
          <a:p>
            <a:r>
              <a:rPr lang="en-US" dirty="0">
                <a:latin typeface="+mn-lt"/>
              </a:rPr>
              <a:t>Bram Stoker</a:t>
            </a:r>
          </a:p>
        </p:txBody>
      </p:sp>
      <p:sp>
        <p:nvSpPr>
          <p:cNvPr id="9" name="Right Arrow 8"/>
          <p:cNvSpPr/>
          <p:nvPr/>
        </p:nvSpPr>
        <p:spPr bwMode="auto">
          <a:xfrm>
            <a:off x="5943600" y="2800350"/>
            <a:ext cx="1143000" cy="533400"/>
          </a:xfrm>
          <a:prstGeom prst="rightArrow">
            <a:avLst/>
          </a:prstGeom>
          <a:solidFill>
            <a:schemeClr val="bg1">
              <a:lumMod val="6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Tree>
    <p:extLst>
      <p:ext uri="{BB962C8B-B14F-4D97-AF65-F5344CB8AC3E}">
        <p14:creationId xmlns:p14="http://schemas.microsoft.com/office/powerpoint/2010/main" val="424082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7150"/>
            <a:ext cx="7467600" cy="742950"/>
          </a:xfrm>
        </p:spPr>
        <p:txBody>
          <a:bodyPr/>
          <a:lstStyle/>
          <a:p>
            <a:r>
              <a:rPr lang="en-US" dirty="0"/>
              <a:t>Machine Translation</a:t>
            </a:r>
          </a:p>
        </p:txBody>
      </p:sp>
      <p:sp>
        <p:nvSpPr>
          <p:cNvPr id="3" name="Content Placeholder 2"/>
          <p:cNvSpPr>
            <a:spLocks noGrp="1"/>
          </p:cNvSpPr>
          <p:nvPr>
            <p:ph idx="1"/>
          </p:nvPr>
        </p:nvSpPr>
        <p:spPr>
          <a:xfrm>
            <a:off x="838200" y="1352550"/>
            <a:ext cx="4419600" cy="3333750"/>
          </a:xfrm>
        </p:spPr>
        <p:txBody>
          <a:bodyPr/>
          <a:lstStyle/>
          <a:p>
            <a:r>
              <a:rPr lang="en-US" sz="2800" dirty="0"/>
              <a:t>Fully automatic</a:t>
            </a:r>
          </a:p>
        </p:txBody>
      </p:sp>
      <p:pic>
        <p:nvPicPr>
          <p:cNvPr id="5" name="Picture 4"/>
          <p:cNvPicPr>
            <a:picLocks noChangeAspect="1"/>
          </p:cNvPicPr>
          <p:nvPr/>
        </p:nvPicPr>
        <p:blipFill>
          <a:blip r:embed="rId2"/>
          <a:stretch>
            <a:fillRect/>
          </a:stretch>
        </p:blipFill>
        <p:spPr>
          <a:xfrm>
            <a:off x="4935743" y="1657350"/>
            <a:ext cx="4369071" cy="3562350"/>
          </a:xfrm>
          <a:prstGeom prst="rect">
            <a:avLst/>
          </a:prstGeom>
        </p:spPr>
      </p:pic>
      <p:sp>
        <p:nvSpPr>
          <p:cNvPr id="6" name="Content Placeholder 2"/>
          <p:cNvSpPr txBox="1">
            <a:spLocks/>
          </p:cNvSpPr>
          <p:nvPr/>
        </p:nvSpPr>
        <p:spPr bwMode="auto">
          <a:xfrm>
            <a:off x="4419600" y="1047750"/>
            <a:ext cx="46482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sz="2800" dirty="0"/>
              <a:t>Helping human translators</a:t>
            </a:r>
          </a:p>
        </p:txBody>
      </p:sp>
      <p:sp>
        <p:nvSpPr>
          <p:cNvPr id="7" name="TextBox 6"/>
          <p:cNvSpPr txBox="1"/>
          <p:nvPr/>
        </p:nvSpPr>
        <p:spPr>
          <a:xfrm>
            <a:off x="228600" y="2038350"/>
            <a:ext cx="1904074" cy="369332"/>
          </a:xfrm>
          <a:prstGeom prst="rect">
            <a:avLst/>
          </a:prstGeom>
          <a:noFill/>
        </p:spPr>
        <p:txBody>
          <a:bodyPr wrap="none" rtlCol="0">
            <a:spAutoFit/>
          </a:bodyPr>
          <a:lstStyle/>
          <a:p>
            <a:r>
              <a:rPr lang="en-US" sz="1800" dirty="0">
                <a:latin typeface="+mn-lt"/>
              </a:rPr>
              <a:t>Enter Source Text:</a:t>
            </a:r>
          </a:p>
        </p:txBody>
      </p:sp>
      <p:sp>
        <p:nvSpPr>
          <p:cNvPr id="8" name="Rounded Rectangle 7"/>
          <p:cNvSpPr/>
          <p:nvPr/>
        </p:nvSpPr>
        <p:spPr bwMode="auto">
          <a:xfrm>
            <a:off x="381000" y="2495550"/>
            <a:ext cx="4267200" cy="533400"/>
          </a:xfrm>
          <a:prstGeom prst="roundRect">
            <a:avLst/>
          </a:prstGeom>
          <a:solidFill>
            <a:schemeClr val="bg2">
              <a:lumMod val="40000"/>
              <a:lumOff val="60000"/>
            </a:schemeClr>
          </a:solidFill>
          <a:ln w="9525" cap="flat" cmpd="sng" algn="ctr">
            <a:noFill/>
            <a:prstDash val="solid"/>
            <a:miter lim="800000"/>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indent="0">
              <a:buNone/>
            </a:pPr>
            <a:endParaRPr lang="en-US" altLang="zh-TW" dirty="0">
              <a:latin typeface="华文仿宋"/>
              <a:ea typeface="华文仿宋"/>
              <a:cs typeface="华文仿宋"/>
            </a:endParaRPr>
          </a:p>
        </p:txBody>
      </p:sp>
      <p:sp>
        <p:nvSpPr>
          <p:cNvPr id="9" name="Rounded Rectangle 8"/>
          <p:cNvSpPr/>
          <p:nvPr/>
        </p:nvSpPr>
        <p:spPr bwMode="auto">
          <a:xfrm>
            <a:off x="381000" y="3867150"/>
            <a:ext cx="4191000" cy="533400"/>
          </a:xfrm>
          <a:prstGeom prst="roundRect">
            <a:avLst/>
          </a:prstGeom>
          <a:solidFill>
            <a:schemeClr val="bg2">
              <a:lumMod val="40000"/>
              <a:lumOff val="60000"/>
            </a:schemeClr>
          </a:solidFill>
          <a:ln w="9525" cap="flat" cmpd="sng" algn="ctr">
            <a:noFill/>
            <a:prstDash val="solid"/>
            <a:miter lim="800000"/>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indent="0">
              <a:buNone/>
            </a:pPr>
            <a:endParaRPr lang="en-US" dirty="0">
              <a:latin typeface="Calibri"/>
              <a:ea typeface="华文仿宋"/>
              <a:cs typeface="Calibri"/>
            </a:endParaRPr>
          </a:p>
        </p:txBody>
      </p:sp>
      <p:sp>
        <p:nvSpPr>
          <p:cNvPr id="10" name="TextBox 9"/>
          <p:cNvSpPr txBox="1"/>
          <p:nvPr/>
        </p:nvSpPr>
        <p:spPr>
          <a:xfrm>
            <a:off x="228600" y="3269218"/>
            <a:ext cx="3616720" cy="369332"/>
          </a:xfrm>
          <a:prstGeom prst="rect">
            <a:avLst/>
          </a:prstGeom>
          <a:noFill/>
        </p:spPr>
        <p:txBody>
          <a:bodyPr wrap="none" rtlCol="0">
            <a:spAutoFit/>
          </a:bodyPr>
          <a:lstStyle/>
          <a:p>
            <a:r>
              <a:rPr lang="en-US" sz="1800" dirty="0">
                <a:latin typeface="+mn-lt"/>
              </a:rPr>
              <a:t>Translation from Stanford’s </a:t>
            </a:r>
            <a:r>
              <a:rPr lang="en-US" sz="1800" i="1" dirty="0">
                <a:latin typeface="+mn-lt"/>
              </a:rPr>
              <a:t>Phrasal</a:t>
            </a:r>
            <a:r>
              <a:rPr lang="en-US" sz="1800" dirty="0">
                <a:latin typeface="+mn-lt"/>
              </a:rPr>
              <a:t>:</a:t>
            </a:r>
          </a:p>
        </p:txBody>
      </p:sp>
      <p:sp>
        <p:nvSpPr>
          <p:cNvPr id="11" name="TextBox 10"/>
          <p:cNvSpPr txBox="1"/>
          <p:nvPr/>
        </p:nvSpPr>
        <p:spPr>
          <a:xfrm>
            <a:off x="304800" y="2558241"/>
            <a:ext cx="4330107" cy="738664"/>
          </a:xfrm>
          <a:prstGeom prst="rect">
            <a:avLst/>
          </a:prstGeom>
          <a:noFill/>
        </p:spPr>
        <p:txBody>
          <a:bodyPr wrap="none" rtlCol="0">
            <a:spAutoFit/>
          </a:bodyPr>
          <a:lstStyle/>
          <a:p>
            <a:r>
              <a:rPr lang="zh-TW" altLang="en-US" dirty="0">
                <a:latin typeface="华文仿宋"/>
                <a:ea typeface="华文仿宋"/>
                <a:cs typeface="华文仿宋"/>
              </a:rPr>
              <a:t> 这 不过 是 一 个 时间 的 问题 </a:t>
            </a:r>
            <a:r>
              <a:rPr lang="en-US" altLang="zh-TW" dirty="0">
                <a:latin typeface="华文仿宋"/>
                <a:ea typeface="华文仿宋"/>
                <a:cs typeface="华文仿宋"/>
              </a:rPr>
              <a:t>.</a:t>
            </a:r>
          </a:p>
          <a:p>
            <a:endParaRPr lang="en-US" sz="1800" dirty="0">
              <a:latin typeface="+mn-lt"/>
            </a:endParaRPr>
          </a:p>
        </p:txBody>
      </p:sp>
      <p:sp>
        <p:nvSpPr>
          <p:cNvPr id="12" name="TextBox 11"/>
          <p:cNvSpPr txBox="1"/>
          <p:nvPr/>
        </p:nvSpPr>
        <p:spPr>
          <a:xfrm>
            <a:off x="457200" y="3929841"/>
            <a:ext cx="3730558" cy="738664"/>
          </a:xfrm>
          <a:prstGeom prst="rect">
            <a:avLst/>
          </a:prstGeom>
          <a:noFill/>
        </p:spPr>
        <p:txBody>
          <a:bodyPr wrap="none" rtlCol="0">
            <a:spAutoFit/>
          </a:bodyPr>
          <a:lstStyle/>
          <a:p>
            <a:r>
              <a:rPr lang="en-US" dirty="0">
                <a:latin typeface="Calibri"/>
                <a:ea typeface="华文仿宋"/>
                <a:cs typeface="Calibri"/>
              </a:rPr>
              <a:t>This is only a matter of time.</a:t>
            </a:r>
          </a:p>
          <a:p>
            <a:endParaRPr lang="en-US" sz="1800" dirty="0">
              <a:latin typeface="+mn-lt"/>
            </a:endParaRPr>
          </a:p>
        </p:txBody>
      </p:sp>
    </p:spTree>
    <p:extLst>
      <p:ext uri="{BB962C8B-B14F-4D97-AF65-F5344CB8AC3E}">
        <p14:creationId xmlns:p14="http://schemas.microsoft.com/office/powerpoint/2010/main" val="146313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1371600" y="209550"/>
            <a:ext cx="7467600" cy="533400"/>
          </a:xfrm>
        </p:spPr>
        <p:txBody>
          <a:bodyPr/>
          <a:lstStyle/>
          <a:p>
            <a:pPr eaLnBrk="1" hangingPunct="1"/>
            <a:r>
              <a:rPr lang="en-US" dirty="0">
                <a:latin typeface="Calibri" charset="0"/>
                <a:ea typeface="ＭＳ Ｐゴシック" charset="0"/>
                <a:cs typeface="ＭＳ Ｐゴシック" charset="0"/>
              </a:rPr>
              <a:t>Language Technology</a:t>
            </a:r>
          </a:p>
        </p:txBody>
      </p:sp>
      <p:sp>
        <p:nvSpPr>
          <p:cNvPr id="5" name="Rectangle 4"/>
          <p:cNvSpPr/>
          <p:nvPr/>
        </p:nvSpPr>
        <p:spPr>
          <a:xfrm>
            <a:off x="266701" y="1936481"/>
            <a:ext cx="2628899" cy="715836"/>
          </a:xfrm>
          <a:prstGeom prst="rect">
            <a:avLst/>
          </a:prstGeom>
          <a:solidFill>
            <a:srgbClr val="DEF1DE"/>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6" name="Rectangle 5"/>
          <p:cNvSpPr/>
          <p:nvPr/>
        </p:nvSpPr>
        <p:spPr>
          <a:xfrm>
            <a:off x="3048000" y="1149083"/>
            <a:ext cx="3047999" cy="715836"/>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7" name="Rectangle 6"/>
          <p:cNvSpPr/>
          <p:nvPr/>
        </p:nvSpPr>
        <p:spPr>
          <a:xfrm>
            <a:off x="6297437" y="1530351"/>
            <a:ext cx="2781299" cy="714375"/>
          </a:xfrm>
          <a:prstGeom prst="rect">
            <a:avLst/>
          </a:prstGeom>
          <a:solidFill>
            <a:srgbClr val="F0DCD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9" name="Rectangle 8"/>
          <p:cNvSpPr/>
          <p:nvPr/>
        </p:nvSpPr>
        <p:spPr>
          <a:xfrm>
            <a:off x="3048000" y="1911746"/>
            <a:ext cx="3047999" cy="609600"/>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0" name="Rectangle 9"/>
          <p:cNvSpPr/>
          <p:nvPr/>
        </p:nvSpPr>
        <p:spPr>
          <a:xfrm>
            <a:off x="6301670" y="2327446"/>
            <a:ext cx="2781299" cy="715836"/>
          </a:xfrm>
          <a:prstGeom prst="rect">
            <a:avLst/>
          </a:prstGeom>
          <a:solidFill>
            <a:srgbClr val="F0DCD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1" name="Rectangle 10"/>
          <p:cNvSpPr/>
          <p:nvPr/>
        </p:nvSpPr>
        <p:spPr>
          <a:xfrm>
            <a:off x="266701" y="2800350"/>
            <a:ext cx="2628899" cy="715836"/>
          </a:xfrm>
          <a:prstGeom prst="rect">
            <a:avLst/>
          </a:prstGeom>
          <a:solidFill>
            <a:srgbClr val="DEF1DE"/>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2" name="Rectangle 11"/>
          <p:cNvSpPr/>
          <p:nvPr/>
        </p:nvSpPr>
        <p:spPr>
          <a:xfrm>
            <a:off x="3052445" y="2556529"/>
            <a:ext cx="3043360" cy="548621"/>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3" name="Rectangle 12"/>
          <p:cNvSpPr/>
          <p:nvPr/>
        </p:nvSpPr>
        <p:spPr>
          <a:xfrm>
            <a:off x="6301673" y="3100912"/>
            <a:ext cx="2781299" cy="715836"/>
          </a:xfrm>
          <a:prstGeom prst="rect">
            <a:avLst/>
          </a:prstGeom>
          <a:solidFill>
            <a:srgbClr val="F0DCD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4" name="Rectangle 13"/>
          <p:cNvSpPr/>
          <p:nvPr/>
        </p:nvSpPr>
        <p:spPr>
          <a:xfrm>
            <a:off x="266701" y="3638551"/>
            <a:ext cx="2628899" cy="715836"/>
          </a:xfrm>
          <a:prstGeom prst="rect">
            <a:avLst/>
          </a:prstGeom>
          <a:solidFill>
            <a:srgbClr val="DEF1DE"/>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5" name="Rectangle 14"/>
          <p:cNvSpPr/>
          <p:nvPr/>
        </p:nvSpPr>
        <p:spPr>
          <a:xfrm>
            <a:off x="3048000" y="3164417"/>
            <a:ext cx="3047999" cy="533399"/>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dirty="0">
              <a:solidFill>
                <a:prstClr val="white"/>
              </a:solidFill>
              <a:latin typeface="Calibri"/>
            </a:endParaRPr>
          </a:p>
        </p:txBody>
      </p:sp>
      <p:sp>
        <p:nvSpPr>
          <p:cNvPr id="16" name="Rectangle 15"/>
          <p:cNvSpPr/>
          <p:nvPr/>
        </p:nvSpPr>
        <p:spPr>
          <a:xfrm>
            <a:off x="6301673" y="3990974"/>
            <a:ext cx="2781299" cy="714376"/>
          </a:xfrm>
          <a:prstGeom prst="rect">
            <a:avLst/>
          </a:prstGeom>
          <a:solidFill>
            <a:srgbClr val="F0DCD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7" name="Rectangle 16"/>
          <p:cNvSpPr/>
          <p:nvPr/>
        </p:nvSpPr>
        <p:spPr>
          <a:xfrm>
            <a:off x="3048000" y="4477807"/>
            <a:ext cx="3048000" cy="638176"/>
          </a:xfrm>
          <a:prstGeom prst="rect">
            <a:avLst/>
          </a:prstGeom>
          <a:solidFill>
            <a:srgbClr val="FFFFC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8" name="Rectangle 17"/>
          <p:cNvSpPr/>
          <p:nvPr/>
        </p:nvSpPr>
        <p:spPr>
          <a:xfrm>
            <a:off x="3048000" y="3751594"/>
            <a:ext cx="3047999" cy="671843"/>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67602" name="TextBox 24"/>
          <p:cNvSpPr txBox="1">
            <a:spLocks noChangeArrowheads="1"/>
          </p:cNvSpPr>
          <p:nvPr/>
        </p:nvSpPr>
        <p:spPr bwMode="auto">
          <a:xfrm>
            <a:off x="3124201" y="1885950"/>
            <a:ext cx="18645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Coreference resolution</a:t>
            </a:r>
          </a:p>
        </p:txBody>
      </p:sp>
      <p:sp>
        <p:nvSpPr>
          <p:cNvPr id="67603" name="TextBox 25"/>
          <p:cNvSpPr txBox="1">
            <a:spLocks noChangeArrowheads="1"/>
          </p:cNvSpPr>
          <p:nvPr/>
        </p:nvSpPr>
        <p:spPr bwMode="auto">
          <a:xfrm>
            <a:off x="6267804" y="1504950"/>
            <a:ext cx="20139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Question answering (QA)</a:t>
            </a:r>
          </a:p>
        </p:txBody>
      </p:sp>
      <p:sp>
        <p:nvSpPr>
          <p:cNvPr id="67604" name="TextBox 26"/>
          <p:cNvSpPr txBox="1">
            <a:spLocks noChangeArrowheads="1"/>
          </p:cNvSpPr>
          <p:nvPr/>
        </p:nvSpPr>
        <p:spPr bwMode="auto">
          <a:xfrm>
            <a:off x="266701" y="2800350"/>
            <a:ext cx="22783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Part-of-speech (POS) tagging</a:t>
            </a:r>
          </a:p>
        </p:txBody>
      </p:sp>
      <p:sp>
        <p:nvSpPr>
          <p:cNvPr id="67605" name="TextBox 27"/>
          <p:cNvSpPr txBox="1">
            <a:spLocks noChangeArrowheads="1"/>
          </p:cNvSpPr>
          <p:nvPr/>
        </p:nvSpPr>
        <p:spPr bwMode="auto">
          <a:xfrm>
            <a:off x="3048000" y="2495550"/>
            <a:ext cx="251460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300" dirty="0">
                <a:solidFill>
                  <a:srgbClr val="000000"/>
                </a:solidFill>
                <a:latin typeface="Calibri" charset="0"/>
              </a:rPr>
              <a:t>Word sense disambiguation (WSD)</a:t>
            </a:r>
          </a:p>
        </p:txBody>
      </p:sp>
      <p:sp>
        <p:nvSpPr>
          <p:cNvPr id="67606" name="TextBox 28"/>
          <p:cNvSpPr txBox="1">
            <a:spLocks noChangeArrowheads="1"/>
          </p:cNvSpPr>
          <p:nvPr/>
        </p:nvSpPr>
        <p:spPr bwMode="auto">
          <a:xfrm>
            <a:off x="6267805" y="2266950"/>
            <a:ext cx="10087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Paraphrase</a:t>
            </a:r>
          </a:p>
        </p:txBody>
      </p:sp>
      <p:sp>
        <p:nvSpPr>
          <p:cNvPr id="67607" name="TextBox 29"/>
          <p:cNvSpPr txBox="1">
            <a:spLocks noChangeArrowheads="1"/>
          </p:cNvSpPr>
          <p:nvPr/>
        </p:nvSpPr>
        <p:spPr bwMode="auto">
          <a:xfrm>
            <a:off x="342901" y="3638550"/>
            <a:ext cx="25019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Named entity recognition (NER)</a:t>
            </a:r>
          </a:p>
        </p:txBody>
      </p:sp>
      <p:sp>
        <p:nvSpPr>
          <p:cNvPr id="67608" name="TextBox 30"/>
          <p:cNvSpPr txBox="1">
            <a:spLocks noChangeArrowheads="1"/>
          </p:cNvSpPr>
          <p:nvPr/>
        </p:nvSpPr>
        <p:spPr bwMode="auto">
          <a:xfrm>
            <a:off x="3124200" y="3181350"/>
            <a:ext cx="71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Parsing</a:t>
            </a:r>
          </a:p>
        </p:txBody>
      </p:sp>
      <p:sp>
        <p:nvSpPr>
          <p:cNvPr id="67609" name="TextBox 31"/>
          <p:cNvSpPr txBox="1">
            <a:spLocks noChangeArrowheads="1"/>
          </p:cNvSpPr>
          <p:nvPr/>
        </p:nvSpPr>
        <p:spPr bwMode="auto">
          <a:xfrm>
            <a:off x="6259338" y="3058576"/>
            <a:ext cx="1284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Summarization</a:t>
            </a:r>
          </a:p>
        </p:txBody>
      </p:sp>
      <p:sp>
        <p:nvSpPr>
          <p:cNvPr id="67610" name="TextBox 32"/>
          <p:cNvSpPr txBox="1">
            <a:spLocks noChangeArrowheads="1"/>
          </p:cNvSpPr>
          <p:nvPr/>
        </p:nvSpPr>
        <p:spPr bwMode="auto">
          <a:xfrm>
            <a:off x="3153962" y="4427206"/>
            <a:ext cx="22135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Information extraction (IE)</a:t>
            </a:r>
          </a:p>
        </p:txBody>
      </p:sp>
      <p:sp>
        <p:nvSpPr>
          <p:cNvPr id="67611" name="TextBox 33"/>
          <p:cNvSpPr txBox="1">
            <a:spLocks noChangeArrowheads="1"/>
          </p:cNvSpPr>
          <p:nvPr/>
        </p:nvSpPr>
        <p:spPr bwMode="auto">
          <a:xfrm>
            <a:off x="3124201" y="3714750"/>
            <a:ext cx="20398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Machine translation (MT)</a:t>
            </a:r>
          </a:p>
        </p:txBody>
      </p:sp>
      <p:sp>
        <p:nvSpPr>
          <p:cNvPr id="67612" name="TextBox 34"/>
          <p:cNvSpPr txBox="1">
            <a:spLocks noChangeArrowheads="1"/>
          </p:cNvSpPr>
          <p:nvPr/>
        </p:nvSpPr>
        <p:spPr bwMode="auto">
          <a:xfrm>
            <a:off x="6259338" y="3920068"/>
            <a:ext cx="6427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Dialog</a:t>
            </a:r>
          </a:p>
        </p:txBody>
      </p:sp>
      <p:sp>
        <p:nvSpPr>
          <p:cNvPr id="67613" name="TextBox 36"/>
          <p:cNvSpPr txBox="1">
            <a:spLocks noChangeArrowheads="1"/>
          </p:cNvSpPr>
          <p:nvPr/>
        </p:nvSpPr>
        <p:spPr bwMode="auto">
          <a:xfrm>
            <a:off x="3124201" y="1123950"/>
            <a:ext cx="1549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Sentiment analysis</a:t>
            </a:r>
          </a:p>
        </p:txBody>
      </p:sp>
      <p:sp>
        <p:nvSpPr>
          <p:cNvPr id="67614" name="TextBox 37"/>
          <p:cNvSpPr txBox="1">
            <a:spLocks noChangeArrowheads="1"/>
          </p:cNvSpPr>
          <p:nvPr/>
        </p:nvSpPr>
        <p:spPr bwMode="auto">
          <a:xfrm>
            <a:off x="6259337" y="3886200"/>
            <a:ext cx="1846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a:solidFill>
                  <a:srgbClr val="000000"/>
                </a:solidFill>
                <a:latin typeface="Calibri" charset="0"/>
              </a:rPr>
              <a:t>  </a:t>
            </a:r>
          </a:p>
        </p:txBody>
      </p:sp>
      <p:sp>
        <p:nvSpPr>
          <p:cNvPr id="67615" name="TextBox 38"/>
          <p:cNvSpPr txBox="1">
            <a:spLocks noChangeArrowheads="1"/>
          </p:cNvSpPr>
          <p:nvPr/>
        </p:nvSpPr>
        <p:spPr bwMode="auto">
          <a:xfrm>
            <a:off x="304800" y="1364218"/>
            <a:ext cx="24685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r>
              <a:rPr lang="en-US" sz="1800" dirty="0">
                <a:solidFill>
                  <a:srgbClr val="000000"/>
                </a:solidFill>
                <a:latin typeface="Calibri" charset="0"/>
              </a:rPr>
              <a:t>mostly solved</a:t>
            </a:r>
          </a:p>
        </p:txBody>
      </p:sp>
      <p:sp>
        <p:nvSpPr>
          <p:cNvPr id="67616" name="TextBox 39"/>
          <p:cNvSpPr txBox="1">
            <a:spLocks noChangeArrowheads="1"/>
          </p:cNvSpPr>
          <p:nvPr/>
        </p:nvSpPr>
        <p:spPr bwMode="auto">
          <a:xfrm>
            <a:off x="3276600" y="742950"/>
            <a:ext cx="24685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r>
              <a:rPr lang="en-US" sz="1800" dirty="0">
                <a:solidFill>
                  <a:srgbClr val="000000"/>
                </a:solidFill>
                <a:latin typeface="Calibri" charset="0"/>
              </a:rPr>
              <a:t>making good progress</a:t>
            </a:r>
          </a:p>
        </p:txBody>
      </p:sp>
      <p:sp>
        <p:nvSpPr>
          <p:cNvPr id="67617" name="TextBox 40"/>
          <p:cNvSpPr txBox="1">
            <a:spLocks noChangeArrowheads="1"/>
          </p:cNvSpPr>
          <p:nvPr/>
        </p:nvSpPr>
        <p:spPr bwMode="auto">
          <a:xfrm>
            <a:off x="6324600" y="1123950"/>
            <a:ext cx="24685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r>
              <a:rPr lang="en-US" sz="1800" dirty="0">
                <a:solidFill>
                  <a:srgbClr val="000000"/>
                </a:solidFill>
                <a:latin typeface="Calibri" charset="0"/>
              </a:rPr>
              <a:t>still really hard</a:t>
            </a:r>
          </a:p>
        </p:txBody>
      </p:sp>
      <p:sp>
        <p:nvSpPr>
          <p:cNvPr id="67618" name="TextBox 41"/>
          <p:cNvSpPr txBox="1">
            <a:spLocks noChangeArrowheads="1"/>
          </p:cNvSpPr>
          <p:nvPr/>
        </p:nvSpPr>
        <p:spPr bwMode="auto">
          <a:xfrm>
            <a:off x="342901" y="1911348"/>
            <a:ext cx="1333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Spam detection</a:t>
            </a:r>
          </a:p>
        </p:txBody>
      </p:sp>
      <p:sp>
        <p:nvSpPr>
          <p:cNvPr id="44" name="Rectangle 43"/>
          <p:cNvSpPr/>
          <p:nvPr/>
        </p:nvSpPr>
        <p:spPr bwMode="auto">
          <a:xfrm>
            <a:off x="588432" y="2205730"/>
            <a:ext cx="1689102" cy="179058"/>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Let’s go to Agra!</a:t>
            </a:r>
          </a:p>
        </p:txBody>
      </p:sp>
      <p:sp>
        <p:nvSpPr>
          <p:cNvPr id="45" name="Rectangle 44"/>
          <p:cNvSpPr/>
          <p:nvPr/>
        </p:nvSpPr>
        <p:spPr bwMode="auto">
          <a:xfrm>
            <a:off x="602325" y="2418456"/>
            <a:ext cx="1662508" cy="170225"/>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Buy V1AGRA …</a:t>
            </a:r>
          </a:p>
        </p:txBody>
      </p:sp>
      <p:sp>
        <p:nvSpPr>
          <p:cNvPr id="67678" name="Rectangle 45"/>
          <p:cNvSpPr>
            <a:spLocks noChangeArrowheads="1"/>
          </p:cNvSpPr>
          <p:nvPr/>
        </p:nvSpPr>
        <p:spPr bwMode="auto">
          <a:xfrm>
            <a:off x="2374903" y="2048200"/>
            <a:ext cx="304515" cy="30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457200"/>
            <a:r>
              <a:rPr lang="en-US" sz="1800" dirty="0">
                <a:solidFill>
                  <a:srgbClr val="008000"/>
                </a:solidFill>
                <a:latin typeface="Zapf Dingbats" charset="0"/>
                <a:cs typeface="Zapf Dingbats" charset="0"/>
              </a:rPr>
              <a:t>✓</a:t>
            </a:r>
            <a:endParaRPr lang="en-US" sz="1800" dirty="0">
              <a:solidFill>
                <a:srgbClr val="008000"/>
              </a:solidFill>
              <a:latin typeface="Arial" charset="0"/>
            </a:endParaRPr>
          </a:p>
        </p:txBody>
      </p:sp>
      <p:sp>
        <p:nvSpPr>
          <p:cNvPr id="67679" name="Rectangle 46"/>
          <p:cNvSpPr>
            <a:spLocks noChangeArrowheads="1"/>
          </p:cNvSpPr>
          <p:nvPr/>
        </p:nvSpPr>
        <p:spPr bwMode="auto">
          <a:xfrm>
            <a:off x="2382881" y="2312621"/>
            <a:ext cx="3306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defTabSz="457200"/>
            <a:r>
              <a:rPr lang="en-US" sz="1800" dirty="0">
                <a:solidFill>
                  <a:srgbClr val="FF0000"/>
                </a:solidFill>
                <a:latin typeface="Zapf Dingbats" charset="0"/>
                <a:cs typeface="Zapf Dingbats" charset="0"/>
              </a:rPr>
              <a:t>✗</a:t>
            </a:r>
            <a:endParaRPr lang="en-US" sz="1800" dirty="0">
              <a:solidFill>
                <a:srgbClr val="FF0000"/>
              </a:solidFill>
              <a:latin typeface="Arial" charset="0"/>
            </a:endParaRPr>
          </a:p>
        </p:txBody>
      </p:sp>
      <p:sp>
        <p:nvSpPr>
          <p:cNvPr id="56" name="Rectangle 55"/>
          <p:cNvSpPr/>
          <p:nvPr/>
        </p:nvSpPr>
        <p:spPr>
          <a:xfrm>
            <a:off x="342902" y="3259264"/>
            <a:ext cx="2590800" cy="152399"/>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457200">
              <a:defRPr/>
            </a:pPr>
            <a:r>
              <a:rPr lang="en-US" sz="1100" dirty="0">
                <a:solidFill>
                  <a:prstClr val="black"/>
                </a:solidFill>
                <a:latin typeface="Calibri"/>
                <a:cs typeface="Times New Roman"/>
              </a:rPr>
              <a:t>Colorless   green   ideas   sleep   furiously.</a:t>
            </a:r>
          </a:p>
        </p:txBody>
      </p:sp>
      <p:sp>
        <p:nvSpPr>
          <p:cNvPr id="57" name="Rectangle 56"/>
          <p:cNvSpPr/>
          <p:nvPr/>
        </p:nvSpPr>
        <p:spPr>
          <a:xfrm>
            <a:off x="465082" y="3106864"/>
            <a:ext cx="2154873" cy="125016"/>
          </a:xfrm>
          <a:prstGeom prst="rect">
            <a:avLst/>
          </a:prstGeom>
          <a:solidFill>
            <a:srgbClr val="DEF1DE"/>
          </a:solidFill>
          <a:ln w="317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     ADJ         ADJ    NOUN  VERB      ADV</a:t>
            </a:r>
          </a:p>
        </p:txBody>
      </p:sp>
      <p:sp>
        <p:nvSpPr>
          <p:cNvPr id="58" name="Rectangle 57"/>
          <p:cNvSpPr/>
          <p:nvPr/>
        </p:nvSpPr>
        <p:spPr>
          <a:xfrm>
            <a:off x="304800" y="4081679"/>
            <a:ext cx="2590800" cy="196508"/>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457200">
              <a:defRPr/>
            </a:pPr>
            <a:r>
              <a:rPr lang="en-US" sz="1100" dirty="0">
                <a:solidFill>
                  <a:prstClr val="black"/>
                </a:solidFill>
                <a:latin typeface="Calibri"/>
                <a:cs typeface="Times New Roman"/>
              </a:rPr>
              <a:t>Einstein met with UN officials in Princeton</a:t>
            </a:r>
          </a:p>
        </p:txBody>
      </p:sp>
      <p:sp>
        <p:nvSpPr>
          <p:cNvPr id="59" name="Rectangle 58"/>
          <p:cNvSpPr/>
          <p:nvPr/>
        </p:nvSpPr>
        <p:spPr>
          <a:xfrm>
            <a:off x="521623" y="3957114"/>
            <a:ext cx="2156618" cy="125015"/>
          </a:xfrm>
          <a:prstGeom prst="rect">
            <a:avLst/>
          </a:prstGeom>
          <a:solidFill>
            <a:srgbClr val="DEF1DE"/>
          </a:solidFill>
          <a:ln w="317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PERSON              ORG                      LOC</a:t>
            </a:r>
          </a:p>
        </p:txBody>
      </p:sp>
      <p:sp>
        <p:nvSpPr>
          <p:cNvPr id="63" name="Rectangle 62"/>
          <p:cNvSpPr/>
          <p:nvPr/>
        </p:nvSpPr>
        <p:spPr>
          <a:xfrm>
            <a:off x="3246589" y="4734984"/>
            <a:ext cx="1831293" cy="304799"/>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tIns="0" bIns="0" anchor="ctr"/>
          <a:lstStyle/>
          <a:p>
            <a:pPr algn="l" defTabSz="457200">
              <a:lnSpc>
                <a:spcPct val="90000"/>
              </a:lnSpc>
              <a:defRPr/>
            </a:pPr>
            <a:r>
              <a:rPr lang="en-US" sz="1050" dirty="0">
                <a:solidFill>
                  <a:prstClr val="black"/>
                </a:solidFill>
                <a:latin typeface="Calibri"/>
                <a:cs typeface="Times New Roman"/>
              </a:rPr>
              <a:t>You’re invited to our dinner party, Friday May 27 at 8:30</a:t>
            </a:r>
          </a:p>
        </p:txBody>
      </p:sp>
      <p:pic>
        <p:nvPicPr>
          <p:cNvPr id="67673" name="Picture 6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37556" y="4692118"/>
            <a:ext cx="289026" cy="193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Rectangle 65"/>
          <p:cNvSpPr/>
          <p:nvPr/>
        </p:nvSpPr>
        <p:spPr bwMode="auto">
          <a:xfrm>
            <a:off x="5385965" y="4658783"/>
            <a:ext cx="563985" cy="346472"/>
          </a:xfrm>
          <a:prstGeom prst="rect">
            <a:avLst/>
          </a:prstGeom>
          <a:noFill/>
          <a:ln w="317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900" dirty="0">
                <a:solidFill>
                  <a:prstClr val="white">
                    <a:lumMod val="50000"/>
                  </a:prstClr>
                </a:solidFill>
                <a:latin typeface="Calibri"/>
                <a:cs typeface="Times New Roman"/>
              </a:rPr>
              <a:t>Party</a:t>
            </a:r>
            <a:br>
              <a:rPr lang="en-US" sz="900" dirty="0">
                <a:solidFill>
                  <a:prstClr val="white">
                    <a:lumMod val="50000"/>
                  </a:prstClr>
                </a:solidFill>
                <a:latin typeface="Calibri"/>
                <a:cs typeface="Times New Roman"/>
              </a:rPr>
            </a:br>
            <a:r>
              <a:rPr lang="en-US" sz="900" dirty="0">
                <a:solidFill>
                  <a:prstClr val="white">
                    <a:lumMod val="50000"/>
                  </a:prstClr>
                </a:solidFill>
                <a:latin typeface="Calibri"/>
                <a:cs typeface="Times New Roman"/>
              </a:rPr>
              <a:t>May 27</a:t>
            </a:r>
            <a:br>
              <a:rPr lang="en-US" sz="900" dirty="0">
                <a:solidFill>
                  <a:prstClr val="white">
                    <a:lumMod val="50000"/>
                  </a:prstClr>
                </a:solidFill>
                <a:latin typeface="Calibri"/>
                <a:cs typeface="Times New Roman"/>
              </a:rPr>
            </a:br>
            <a:r>
              <a:rPr lang="en-US" sz="900" dirty="0">
                <a:solidFill>
                  <a:srgbClr val="0000FF"/>
                </a:solidFill>
                <a:latin typeface="Calibri"/>
                <a:cs typeface="Times New Roman"/>
              </a:rPr>
              <a:t>add</a:t>
            </a:r>
          </a:p>
        </p:txBody>
      </p:sp>
      <p:cxnSp>
        <p:nvCxnSpPr>
          <p:cNvPr id="69" name="Straight Connector 68"/>
          <p:cNvCxnSpPr/>
          <p:nvPr/>
        </p:nvCxnSpPr>
        <p:spPr bwMode="auto">
          <a:xfrm flipV="1">
            <a:off x="5507988" y="5115983"/>
            <a:ext cx="162560" cy="1294"/>
          </a:xfrm>
          <a:prstGeom prst="line">
            <a:avLst/>
          </a:prstGeom>
          <a:ln w="9525" cap="flat" cmpd="sng" algn="ctr">
            <a:solidFill>
              <a:srgbClr val="0000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3378409" y="1425920"/>
            <a:ext cx="2137410" cy="15523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Best roast chicken in San Francisco!</a:t>
            </a:r>
          </a:p>
        </p:txBody>
      </p:sp>
      <p:sp>
        <p:nvSpPr>
          <p:cNvPr id="76" name="Rectangle 75"/>
          <p:cNvSpPr/>
          <p:nvPr/>
        </p:nvSpPr>
        <p:spPr>
          <a:xfrm>
            <a:off x="3378409" y="1657350"/>
            <a:ext cx="2137410" cy="15240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The waiter ignored us for 20 minutes.</a:t>
            </a:r>
          </a:p>
        </p:txBody>
      </p:sp>
      <p:pic>
        <p:nvPicPr>
          <p:cNvPr id="67630" name="Picture 8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21869" y="1352550"/>
            <a:ext cx="275928" cy="19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31" name="Picture 8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V="1">
            <a:off x="5621868" y="1657350"/>
            <a:ext cx="275167"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Rectangle 84"/>
          <p:cNvSpPr/>
          <p:nvPr/>
        </p:nvSpPr>
        <p:spPr>
          <a:xfrm>
            <a:off x="3352800" y="2321643"/>
            <a:ext cx="2640330" cy="147125"/>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Carter told Mubarak he shouldn’t run again.</a:t>
            </a:r>
          </a:p>
        </p:txBody>
      </p:sp>
      <p:sp>
        <p:nvSpPr>
          <p:cNvPr id="100" name="Arc 99"/>
          <p:cNvSpPr/>
          <p:nvPr/>
        </p:nvSpPr>
        <p:spPr>
          <a:xfrm>
            <a:off x="3581400" y="2216545"/>
            <a:ext cx="1066800" cy="228600"/>
          </a:xfrm>
          <a:prstGeom prst="arc">
            <a:avLst>
              <a:gd name="adj1" fmla="val 10822610"/>
              <a:gd name="adj2" fmla="val 0"/>
            </a:avLst>
          </a:prstGeom>
          <a:ln w="12700" cap="flat" cmpd="sng" algn="ctr">
            <a:solidFill>
              <a:srgbClr val="FF0000"/>
            </a:solidFill>
            <a:prstDash val="solid"/>
            <a:round/>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defTabSz="457200">
              <a:defRPr/>
            </a:pPr>
            <a:endParaRPr lang="en-US" sz="1800">
              <a:solidFill>
                <a:prstClr val="black"/>
              </a:solidFill>
              <a:latin typeface="Calibri"/>
            </a:endParaRPr>
          </a:p>
        </p:txBody>
      </p:sp>
      <p:sp>
        <p:nvSpPr>
          <p:cNvPr id="101" name="Arc 100"/>
          <p:cNvSpPr/>
          <p:nvPr/>
        </p:nvSpPr>
        <p:spPr>
          <a:xfrm>
            <a:off x="4267200" y="2233479"/>
            <a:ext cx="376237" cy="287866"/>
          </a:xfrm>
          <a:prstGeom prst="arc">
            <a:avLst>
              <a:gd name="adj1" fmla="val 10830349"/>
              <a:gd name="adj2" fmla="val 10"/>
            </a:avLst>
          </a:prstGeom>
          <a:ln w="12700" cap="flat" cmpd="sng" algn="ctr">
            <a:solidFill>
              <a:srgbClr val="008000"/>
            </a:solidFill>
            <a:prstDash val="solid"/>
            <a:round/>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defTabSz="457200">
              <a:defRPr/>
            </a:pPr>
            <a:endParaRPr lang="en-US" sz="1800">
              <a:solidFill>
                <a:prstClr val="black"/>
              </a:solidFill>
              <a:latin typeface="Calibri"/>
            </a:endParaRPr>
          </a:p>
        </p:txBody>
      </p:sp>
      <p:pic>
        <p:nvPicPr>
          <p:cNvPr id="67635" name="Picture 101"/>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5562600" y="2876550"/>
            <a:ext cx="381000" cy="1981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104" name="Rectangle 103"/>
          <p:cNvSpPr/>
          <p:nvPr/>
        </p:nvSpPr>
        <p:spPr>
          <a:xfrm>
            <a:off x="3124200" y="2802063"/>
            <a:ext cx="2286000" cy="22860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457200">
              <a:defRPr/>
            </a:pPr>
            <a:r>
              <a:rPr lang="en-US" sz="1200" dirty="0">
                <a:solidFill>
                  <a:prstClr val="black"/>
                </a:solidFill>
                <a:latin typeface="Calibri"/>
                <a:cs typeface="Times New Roman"/>
              </a:rPr>
              <a:t>I need new batteries for my </a:t>
            </a:r>
            <a:r>
              <a:rPr lang="en-US" sz="1200" b="1" i="1" dirty="0">
                <a:solidFill>
                  <a:srgbClr val="FF0000"/>
                </a:solidFill>
                <a:latin typeface="Calibri"/>
                <a:cs typeface="Times New Roman"/>
              </a:rPr>
              <a:t>mouse</a:t>
            </a:r>
            <a:r>
              <a:rPr lang="en-US" sz="1200" dirty="0">
                <a:solidFill>
                  <a:prstClr val="black"/>
                </a:solidFill>
                <a:latin typeface="Calibri"/>
                <a:cs typeface="Times New Roman"/>
              </a:rPr>
              <a:t>.</a:t>
            </a:r>
          </a:p>
        </p:txBody>
      </p:sp>
      <p:sp>
        <p:nvSpPr>
          <p:cNvPr id="108" name="Rectangle 107"/>
          <p:cNvSpPr/>
          <p:nvPr/>
        </p:nvSpPr>
        <p:spPr>
          <a:xfrm>
            <a:off x="3107351" y="4181710"/>
            <a:ext cx="2607649" cy="165528"/>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The 13</a:t>
            </a:r>
            <a:r>
              <a:rPr lang="en-US" sz="1000" baseline="30000" dirty="0">
                <a:solidFill>
                  <a:prstClr val="black"/>
                </a:solidFill>
                <a:latin typeface="Calibri"/>
                <a:cs typeface="Times New Roman"/>
              </a:rPr>
              <a:t>th</a:t>
            </a:r>
            <a:r>
              <a:rPr lang="en-US" sz="1000" dirty="0">
                <a:solidFill>
                  <a:prstClr val="black"/>
                </a:solidFill>
                <a:latin typeface="Calibri"/>
                <a:cs typeface="Times New Roman"/>
              </a:rPr>
              <a:t> Shanghai International Film Festival…</a:t>
            </a:r>
          </a:p>
        </p:txBody>
      </p:sp>
      <p:sp>
        <p:nvSpPr>
          <p:cNvPr id="109" name="Rectangle 108"/>
          <p:cNvSpPr/>
          <p:nvPr/>
        </p:nvSpPr>
        <p:spPr>
          <a:xfrm>
            <a:off x="3124200" y="3982708"/>
            <a:ext cx="2065864" cy="144394"/>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defTabSz="457200">
              <a:defRPr/>
            </a:pPr>
            <a:r>
              <a:rPr lang="zh-TW" altLang="en-US" sz="1000" dirty="0">
                <a:solidFill>
                  <a:srgbClr val="000000"/>
                </a:solidFill>
                <a:cs typeface="Times New Roman"/>
              </a:rPr>
              <a:t>第</a:t>
            </a:r>
            <a:r>
              <a:rPr lang="en-US" altLang="zh-TW" sz="1000" dirty="0">
                <a:solidFill>
                  <a:srgbClr val="000000"/>
                </a:solidFill>
                <a:cs typeface="Times New Roman"/>
              </a:rPr>
              <a:t>13</a:t>
            </a:r>
            <a:r>
              <a:rPr lang="zh-TW" altLang="en-US" sz="1000" dirty="0">
                <a:solidFill>
                  <a:srgbClr val="000000"/>
                </a:solidFill>
                <a:cs typeface="Times New Roman"/>
              </a:rPr>
              <a:t>届上海国际电影节开幕</a:t>
            </a:r>
            <a:r>
              <a:rPr lang="en-US" altLang="zh-TW" sz="1000" dirty="0">
                <a:solidFill>
                  <a:srgbClr val="000000"/>
                </a:solidFill>
                <a:cs typeface="Times New Roman"/>
              </a:rPr>
              <a:t>…</a:t>
            </a:r>
            <a:endParaRPr lang="zh-TW" altLang="en-US" sz="1000" dirty="0">
              <a:solidFill>
                <a:srgbClr val="000000"/>
              </a:solidFill>
              <a:cs typeface="Times New Roman"/>
            </a:endParaRPr>
          </a:p>
        </p:txBody>
      </p:sp>
      <p:sp>
        <p:nvSpPr>
          <p:cNvPr id="110" name="Right Arrow 109"/>
          <p:cNvSpPr/>
          <p:nvPr/>
        </p:nvSpPr>
        <p:spPr>
          <a:xfrm>
            <a:off x="5384799" y="3983172"/>
            <a:ext cx="217060" cy="137518"/>
          </a:xfrm>
          <a:prstGeom prst="rightArrow">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prstClr val="white"/>
              </a:solidFill>
              <a:latin typeface="Calibri"/>
            </a:endParaRPr>
          </a:p>
        </p:txBody>
      </p:sp>
      <p:sp>
        <p:nvSpPr>
          <p:cNvPr id="111" name="Rectangle 110"/>
          <p:cNvSpPr/>
          <p:nvPr/>
        </p:nvSpPr>
        <p:spPr>
          <a:xfrm>
            <a:off x="6477000" y="3342282"/>
            <a:ext cx="1319212" cy="118864"/>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The Dow Jones is up</a:t>
            </a:r>
          </a:p>
        </p:txBody>
      </p:sp>
      <p:sp>
        <p:nvSpPr>
          <p:cNvPr id="113" name="Rectangle 112"/>
          <p:cNvSpPr/>
          <p:nvPr/>
        </p:nvSpPr>
        <p:spPr>
          <a:xfrm>
            <a:off x="6705600" y="3638550"/>
            <a:ext cx="1192037" cy="156136"/>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Housing prices rose</a:t>
            </a:r>
          </a:p>
        </p:txBody>
      </p:sp>
      <p:sp>
        <p:nvSpPr>
          <p:cNvPr id="114" name="Right Arrow 113"/>
          <p:cNvSpPr/>
          <p:nvPr/>
        </p:nvSpPr>
        <p:spPr>
          <a:xfrm>
            <a:off x="7946850" y="3461146"/>
            <a:ext cx="179387" cy="125015"/>
          </a:xfrm>
          <a:prstGeom prst="rightArrow">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prstClr val="white"/>
              </a:solidFill>
              <a:latin typeface="Calibri"/>
            </a:endParaRPr>
          </a:p>
        </p:txBody>
      </p:sp>
      <p:sp>
        <p:nvSpPr>
          <p:cNvPr id="115" name="Rectangle 114"/>
          <p:cNvSpPr/>
          <p:nvPr/>
        </p:nvSpPr>
        <p:spPr>
          <a:xfrm>
            <a:off x="8248474" y="3379577"/>
            <a:ext cx="766762" cy="310169"/>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1000" dirty="0">
                <a:solidFill>
                  <a:prstClr val="black"/>
                </a:solidFill>
                <a:latin typeface="Calibri"/>
                <a:cs typeface="Times New Roman"/>
              </a:rPr>
              <a:t>Economy is good</a:t>
            </a:r>
          </a:p>
        </p:txBody>
      </p:sp>
      <p:sp>
        <p:nvSpPr>
          <p:cNvPr id="116" name="Rectangle 115"/>
          <p:cNvSpPr/>
          <p:nvPr/>
        </p:nvSpPr>
        <p:spPr>
          <a:xfrm>
            <a:off x="6388644" y="1810146"/>
            <a:ext cx="2374356" cy="304403"/>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Q. How effective is ibuprofen in reducing fever in patients with acute febrile illness?</a:t>
            </a:r>
          </a:p>
        </p:txBody>
      </p:sp>
      <p:sp>
        <p:nvSpPr>
          <p:cNvPr id="119" name="Rectangle 118"/>
          <p:cNvSpPr/>
          <p:nvPr/>
        </p:nvSpPr>
        <p:spPr>
          <a:xfrm>
            <a:off x="3810000" y="3530600"/>
            <a:ext cx="2209800" cy="15240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50" dirty="0">
                <a:solidFill>
                  <a:prstClr val="black"/>
                </a:solidFill>
                <a:latin typeface="Calibri"/>
                <a:cs typeface="Times New Roman"/>
              </a:rPr>
              <a:t>I can see Alcatraz from the window!</a:t>
            </a:r>
          </a:p>
        </p:txBody>
      </p:sp>
      <p:cxnSp>
        <p:nvCxnSpPr>
          <p:cNvPr id="121" name="Straight Connector 120"/>
          <p:cNvCxnSpPr/>
          <p:nvPr/>
        </p:nvCxnSpPr>
        <p:spPr>
          <a:xfrm rot="10800000">
            <a:off x="5257801" y="3459291"/>
            <a:ext cx="93663"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5165725" y="3459291"/>
            <a:ext cx="95250"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rot="10800000">
            <a:off x="5111751" y="3399759"/>
            <a:ext cx="149225"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rot="5400000" flipH="1" flipV="1">
            <a:off x="4987132" y="3394203"/>
            <a:ext cx="119063" cy="130175"/>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rot="10800000">
            <a:off x="4962526" y="3341418"/>
            <a:ext cx="149225" cy="5834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flipV="1">
            <a:off x="4719638" y="3341418"/>
            <a:ext cx="242887" cy="177404"/>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flipV="1">
            <a:off x="4476751" y="3341418"/>
            <a:ext cx="485775" cy="177404"/>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rot="10800000">
            <a:off x="4810126" y="3281887"/>
            <a:ext cx="149225"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rot="10800000">
            <a:off x="4660901" y="3222356"/>
            <a:ext cx="149225"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4325939" y="3284268"/>
            <a:ext cx="484187" cy="234554"/>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flipV="1">
            <a:off x="4114800" y="3227118"/>
            <a:ext cx="542925" cy="335232"/>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8" name="Rectangle 147"/>
          <p:cNvSpPr/>
          <p:nvPr/>
        </p:nvSpPr>
        <p:spPr>
          <a:xfrm>
            <a:off x="6405785" y="2620708"/>
            <a:ext cx="2121693" cy="15271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XYZ acquired ABC yesterday</a:t>
            </a:r>
          </a:p>
        </p:txBody>
      </p:sp>
      <p:sp>
        <p:nvSpPr>
          <p:cNvPr id="149" name="Rectangle 148"/>
          <p:cNvSpPr/>
          <p:nvPr/>
        </p:nvSpPr>
        <p:spPr>
          <a:xfrm>
            <a:off x="6405785" y="2789989"/>
            <a:ext cx="2121693" cy="155854"/>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ABC has been taken over by XYZ</a:t>
            </a:r>
          </a:p>
        </p:txBody>
      </p:sp>
      <p:sp>
        <p:nvSpPr>
          <p:cNvPr id="151" name="Rectangular Callout 150"/>
          <p:cNvSpPr/>
          <p:nvPr/>
        </p:nvSpPr>
        <p:spPr>
          <a:xfrm>
            <a:off x="6985982" y="4019550"/>
            <a:ext cx="2054655" cy="208183"/>
          </a:xfrm>
          <a:prstGeom prst="wedgeRectCallout">
            <a:avLst>
              <a:gd name="adj1" fmla="val -67569"/>
              <a:gd name="adj2" fmla="val 9666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1000" dirty="0">
                <a:solidFill>
                  <a:srgbClr val="000000"/>
                </a:solidFill>
                <a:latin typeface="Calibri"/>
              </a:rPr>
              <a:t>Where is Citizen Kane playing in SF? </a:t>
            </a:r>
          </a:p>
        </p:txBody>
      </p:sp>
      <p:sp>
        <p:nvSpPr>
          <p:cNvPr id="152" name="Rectangular Callout 151"/>
          <p:cNvSpPr/>
          <p:nvPr/>
        </p:nvSpPr>
        <p:spPr>
          <a:xfrm>
            <a:off x="6936349" y="4324350"/>
            <a:ext cx="1714818" cy="327295"/>
          </a:xfrm>
          <a:prstGeom prst="wedgeRectCallout">
            <a:avLst>
              <a:gd name="adj1" fmla="val 63386"/>
              <a:gd name="adj2" fmla="val -39734"/>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1000" dirty="0">
                <a:solidFill>
                  <a:srgbClr val="000000"/>
                </a:solidFill>
                <a:latin typeface="Calibri"/>
              </a:rPr>
              <a:t>Castro Theatre at 7:30. Do you want a ticket?</a:t>
            </a:r>
          </a:p>
        </p:txBody>
      </p:sp>
      <p:pic>
        <p:nvPicPr>
          <p:cNvPr id="67666" name="Picture 152"/>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flipH="1">
            <a:off x="6298773" y="4340605"/>
            <a:ext cx="379664" cy="288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Rectangle 111"/>
          <p:cNvSpPr/>
          <p:nvPr/>
        </p:nvSpPr>
        <p:spPr>
          <a:xfrm>
            <a:off x="6553200" y="3486150"/>
            <a:ext cx="1295400" cy="15240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The S&amp;P500 jumped</a:t>
            </a:r>
          </a:p>
        </p:txBody>
      </p:sp>
      <p:pic>
        <p:nvPicPr>
          <p:cNvPr id="2" name="Picture 1" descr="BU009519.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55423" y="2571750"/>
            <a:ext cx="440577" cy="438150"/>
          </a:xfrm>
          <a:prstGeom prst="rect">
            <a:avLst/>
          </a:prstGeom>
        </p:spPr>
      </p:pic>
      <p:pic>
        <p:nvPicPr>
          <p:cNvPr id="3" name="Picture 2" descr="skd186802sdc.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12037" y="4070746"/>
            <a:ext cx="408163" cy="438150"/>
          </a:xfrm>
          <a:prstGeom prst="rect">
            <a:avLst/>
          </a:prstGeom>
        </p:spPr>
      </p:pic>
    </p:spTree>
    <p:extLst>
      <p:ext uri="{BB962C8B-B14F-4D97-AF65-F5344CB8AC3E}">
        <p14:creationId xmlns:p14="http://schemas.microsoft.com/office/powerpoint/2010/main" val="3961142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zh-TW" i="0"/>
              <a:t>Applications</a:t>
            </a:r>
            <a:br>
              <a:rPr lang="en-US" altLang="zh-TW" i="0"/>
            </a:br>
            <a:endParaRPr lang="en-US" altLang="zh-TW" sz="2400" b="0" i="0"/>
          </a:p>
        </p:txBody>
      </p:sp>
      <p:sp>
        <p:nvSpPr>
          <p:cNvPr id="24580" name="Rectangle 3"/>
          <p:cNvSpPr>
            <a:spLocks noGrp="1" noChangeArrowheads="1"/>
          </p:cNvSpPr>
          <p:nvPr>
            <p:ph type="body" idx="1"/>
          </p:nvPr>
        </p:nvSpPr>
        <p:spPr/>
        <p:txBody>
          <a:bodyPr/>
          <a:lstStyle/>
          <a:p>
            <a:pPr>
              <a:buFont typeface="Wingdings" pitchFamily="2" charset="2"/>
              <a:buChar char="q"/>
            </a:pPr>
            <a:r>
              <a:rPr lang="en-US" sz="2800"/>
              <a:t>Spoken Language</a:t>
            </a:r>
          </a:p>
          <a:p>
            <a:pPr lvl="1">
              <a:buFont typeface="Wingdings" pitchFamily="2" charset="2"/>
              <a:buChar char="q"/>
            </a:pPr>
            <a:r>
              <a:rPr lang="en-US" sz="2600"/>
              <a:t>dictation (IBM ViaVoice, Dragon Naturally Speaking)</a:t>
            </a:r>
          </a:p>
          <a:p>
            <a:pPr lvl="1">
              <a:buFont typeface="Wingdings" pitchFamily="2" charset="2"/>
              <a:buChar char="q"/>
            </a:pPr>
            <a:r>
              <a:rPr lang="en-US" sz="2600"/>
              <a:t>Telephone-based customer support (phone mazes)</a:t>
            </a:r>
          </a:p>
          <a:p>
            <a:pPr eaLnBrk="1" hangingPunct="1"/>
            <a:endParaRPr lang="en-US" altLang="zh-TW" sz="1800"/>
          </a:p>
        </p:txBody>
      </p:sp>
    </p:spTree>
    <p:extLst>
      <p:ext uri="{BB962C8B-B14F-4D97-AF65-F5344CB8AC3E}">
        <p14:creationId xmlns:p14="http://schemas.microsoft.com/office/powerpoint/2010/main" val="2588678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TW" i="0"/>
              <a:t>Applications</a:t>
            </a:r>
            <a:br>
              <a:rPr lang="en-US" altLang="zh-TW" i="0"/>
            </a:br>
            <a:endParaRPr lang="en-US" altLang="zh-TW" sz="2400" b="0" i="0"/>
          </a:p>
        </p:txBody>
      </p:sp>
      <p:sp>
        <p:nvSpPr>
          <p:cNvPr id="12293" name="Rectangle 3"/>
          <p:cNvSpPr>
            <a:spLocks noGrp="1" noChangeArrowheads="1"/>
          </p:cNvSpPr>
          <p:nvPr>
            <p:ph type="body" idx="1"/>
          </p:nvPr>
        </p:nvSpPr>
        <p:spPr>
          <a:xfrm>
            <a:off x="685800" y="1047750"/>
            <a:ext cx="7772400" cy="3086100"/>
          </a:xfrm>
        </p:spPr>
        <p:txBody>
          <a:bodyPr/>
          <a:lstStyle/>
          <a:p>
            <a:pPr>
              <a:buFont typeface="Wingdings" pitchFamily="2" charset="2"/>
              <a:buChar char="q"/>
              <a:defRPr/>
            </a:pPr>
            <a:r>
              <a:rPr lang="en-US" sz="2800" dirty="0"/>
              <a:t>Machine translation</a:t>
            </a:r>
          </a:p>
          <a:p>
            <a:pPr lvl="1">
              <a:buFont typeface="Wingdings" pitchFamily="2" charset="2"/>
              <a:buChar char="q"/>
              <a:defRPr/>
            </a:pPr>
            <a:r>
              <a:rPr lang="en-US" sz="2600" dirty="0"/>
              <a:t>Methods are not at all based on how humans translate</a:t>
            </a:r>
          </a:p>
          <a:p>
            <a:pPr lvl="1">
              <a:buFont typeface="Wingdings" pitchFamily="2" charset="2"/>
              <a:buChar char="q"/>
              <a:defRPr/>
            </a:pPr>
            <a:r>
              <a:rPr lang="en-US" sz="2600" dirty="0"/>
              <a:t>Works better for “controlled languages” – technical manuals</a:t>
            </a:r>
          </a:p>
          <a:p>
            <a:pPr lvl="1">
              <a:buFont typeface="Wingdings" pitchFamily="2" charset="2"/>
              <a:buChar char="q"/>
              <a:defRPr/>
            </a:pPr>
            <a:r>
              <a:rPr lang="en-US" sz="2600" dirty="0"/>
              <a:t>(Microsoft, </a:t>
            </a:r>
            <a:r>
              <a:rPr lang="en-US" sz="2600" dirty="0" err="1"/>
              <a:t>Catterpiller</a:t>
            </a:r>
            <a:r>
              <a:rPr lang="en-US" sz="2600" dirty="0"/>
              <a:t>, etc.)</a:t>
            </a:r>
          </a:p>
          <a:p>
            <a:pPr lvl="1">
              <a:buFont typeface="Wingdings" pitchFamily="2" charset="2"/>
              <a:buChar char="q"/>
              <a:defRPr/>
            </a:pPr>
            <a:r>
              <a:rPr lang="en-US" sz="2600" dirty="0"/>
              <a:t>ex: </a:t>
            </a:r>
            <a:r>
              <a:rPr lang="en-US" sz="2600" dirty="0" err="1"/>
              <a:t>Systran</a:t>
            </a:r>
            <a:r>
              <a:rPr lang="en-US" sz="2600" dirty="0"/>
              <a:t>: http://www.systransoft.com/ , Google:</a:t>
            </a:r>
          </a:p>
          <a:p>
            <a:pPr marL="457200" lvl="1" indent="0">
              <a:buFontTx/>
              <a:buNone/>
              <a:defRPr/>
            </a:pPr>
            <a:r>
              <a:rPr lang="en-US" sz="2600" dirty="0"/>
              <a:t>http://www.google.com/language_tools?hl=en</a:t>
            </a:r>
          </a:p>
        </p:txBody>
      </p:sp>
    </p:spTree>
    <p:extLst>
      <p:ext uri="{BB962C8B-B14F-4D97-AF65-F5344CB8AC3E}">
        <p14:creationId xmlns:p14="http://schemas.microsoft.com/office/powerpoint/2010/main" val="910662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zh-TW" i="0"/>
              <a:t>Applications</a:t>
            </a:r>
            <a:br>
              <a:rPr lang="en-US" altLang="zh-TW" i="0"/>
            </a:br>
            <a:endParaRPr lang="en-US" altLang="zh-TW" sz="2400" b="0" i="0"/>
          </a:p>
        </p:txBody>
      </p:sp>
      <p:sp>
        <p:nvSpPr>
          <p:cNvPr id="26628" name="Rectangle 3"/>
          <p:cNvSpPr>
            <a:spLocks noGrp="1" noChangeArrowheads="1"/>
          </p:cNvSpPr>
          <p:nvPr>
            <p:ph type="body" idx="1"/>
          </p:nvPr>
        </p:nvSpPr>
        <p:spPr>
          <a:xfrm>
            <a:off x="685800" y="1329929"/>
            <a:ext cx="7772400" cy="3086100"/>
          </a:xfrm>
        </p:spPr>
        <p:txBody>
          <a:bodyPr/>
          <a:lstStyle/>
          <a:p>
            <a:pPr>
              <a:buFont typeface="Wingdings" pitchFamily="2" charset="2"/>
              <a:buChar char="q"/>
            </a:pPr>
            <a:r>
              <a:rPr lang="en-US" sz="2800"/>
              <a:t>Information Extraction</a:t>
            </a:r>
          </a:p>
          <a:p>
            <a:pPr lvl="1">
              <a:buFont typeface="Wingdings" pitchFamily="2" charset="2"/>
              <a:buChar char="q"/>
            </a:pPr>
            <a:r>
              <a:rPr lang="en-US" sz="2600"/>
              <a:t>Dealtime, Google Products, Monster.com (job search)</a:t>
            </a:r>
          </a:p>
          <a:p>
            <a:pPr lvl="1">
              <a:buFont typeface="Wingdings" pitchFamily="2" charset="2"/>
              <a:buChar char="q"/>
            </a:pPr>
            <a:r>
              <a:rPr lang="en-US" sz="2600"/>
              <a:t>Some open source tools:</a:t>
            </a:r>
          </a:p>
          <a:p>
            <a:pPr lvl="2">
              <a:buFont typeface="Wingdings" pitchFamily="2" charset="2"/>
              <a:buChar char="q"/>
            </a:pPr>
            <a:r>
              <a:rPr lang="en-US" sz="2400"/>
              <a:t>http://cs.nyu.edu/courses/spring10/G22.2590-001/index.html</a:t>
            </a:r>
          </a:p>
          <a:p>
            <a:pPr lvl="2">
              <a:buFont typeface="Wingdings" pitchFamily="2" charset="2"/>
              <a:buChar char="q"/>
            </a:pPr>
            <a:r>
              <a:rPr lang="en-US" sz="2400"/>
              <a:t>http://alias-i.com/lingpipe/</a:t>
            </a:r>
          </a:p>
        </p:txBody>
      </p:sp>
    </p:spTree>
    <p:extLst>
      <p:ext uri="{BB962C8B-B14F-4D97-AF65-F5344CB8AC3E}">
        <p14:creationId xmlns:p14="http://schemas.microsoft.com/office/powerpoint/2010/main" val="3308496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zh-TW" i="0"/>
              <a:t>Applications</a:t>
            </a:r>
            <a:br>
              <a:rPr lang="en-US" altLang="zh-TW" i="0"/>
            </a:br>
            <a:endParaRPr lang="en-US" altLang="zh-TW" sz="2400" b="0" i="0"/>
          </a:p>
        </p:txBody>
      </p:sp>
      <p:sp>
        <p:nvSpPr>
          <p:cNvPr id="27652" name="Rectangle 3"/>
          <p:cNvSpPr>
            <a:spLocks noGrp="1" noChangeArrowheads="1"/>
          </p:cNvSpPr>
          <p:nvPr>
            <p:ph type="body" idx="1"/>
          </p:nvPr>
        </p:nvSpPr>
        <p:spPr>
          <a:xfrm>
            <a:off x="685800" y="1329929"/>
            <a:ext cx="7772400" cy="3086100"/>
          </a:xfrm>
        </p:spPr>
        <p:txBody>
          <a:bodyPr/>
          <a:lstStyle/>
          <a:p>
            <a:pPr>
              <a:buFont typeface="Wingdings" pitchFamily="2" charset="2"/>
              <a:buChar char="q"/>
            </a:pPr>
            <a:r>
              <a:rPr lang="en-US" sz="2800"/>
              <a:t>Question Answering</a:t>
            </a:r>
          </a:p>
          <a:p>
            <a:pPr lvl="1">
              <a:buFont typeface="Wingdings" pitchFamily="2" charset="2"/>
              <a:buChar char="q"/>
            </a:pPr>
            <a:r>
              <a:rPr lang="en-US" sz="2600"/>
              <a:t>ask.com, Wolfram Alpha, MIT start: http://start.csail.mit.edu/</a:t>
            </a:r>
          </a:p>
          <a:p>
            <a:pPr>
              <a:buFont typeface="Wingdings" pitchFamily="2" charset="2"/>
              <a:buChar char="q"/>
            </a:pPr>
            <a:r>
              <a:rPr lang="en-US" sz="2800"/>
              <a:t>Summarization: http://newsblaster.cs.columbia.edu/</a:t>
            </a:r>
          </a:p>
          <a:p>
            <a:pPr>
              <a:buFont typeface="Wingdings" pitchFamily="2" charset="2"/>
              <a:buChar char="q"/>
            </a:pPr>
            <a:r>
              <a:rPr lang="en-US" sz="2800"/>
              <a:t>Summarization, Spelling/Grammar Checking, etc.</a:t>
            </a:r>
          </a:p>
        </p:txBody>
      </p:sp>
    </p:spTree>
    <p:extLst>
      <p:ext uri="{BB962C8B-B14F-4D97-AF65-F5344CB8AC3E}">
        <p14:creationId xmlns:p14="http://schemas.microsoft.com/office/powerpoint/2010/main" val="1362608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447800" y="381000"/>
            <a:ext cx="7467600" cy="742950"/>
          </a:xfrm>
        </p:spPr>
        <p:txBody>
          <a:bodyPr/>
          <a:lstStyle/>
          <a:p>
            <a:r>
              <a:rPr lang="en-US" dirty="0">
                <a:latin typeface="Lucida Sans" charset="0"/>
                <a:ea typeface="ＭＳ Ｐゴシック" charset="0"/>
                <a:cs typeface="ＭＳ Ｐゴシック" charset="0"/>
              </a:rPr>
              <a:t>Ambiguity makes NLP hard:</a:t>
            </a:r>
            <a:br>
              <a:rPr lang="en-US" dirty="0">
                <a:latin typeface="Lucida Sans" charset="0"/>
                <a:ea typeface="ＭＳ Ｐゴシック" charset="0"/>
                <a:cs typeface="ＭＳ Ｐゴシック" charset="0"/>
              </a:rPr>
            </a:br>
            <a:endParaRPr lang="en-US" dirty="0"/>
          </a:p>
        </p:txBody>
      </p:sp>
      <p:sp>
        <p:nvSpPr>
          <p:cNvPr id="3" name="Content Placeholder 2"/>
          <p:cNvSpPr>
            <a:spLocks noGrp="1"/>
          </p:cNvSpPr>
          <p:nvPr>
            <p:ph idx="1"/>
          </p:nvPr>
        </p:nvSpPr>
        <p:spPr>
          <a:xfrm>
            <a:off x="1066800" y="1733550"/>
            <a:ext cx="6329363" cy="2819400"/>
          </a:xfrm>
        </p:spPr>
        <p:txBody>
          <a:bodyPr/>
          <a:lstStyle/>
          <a:p>
            <a:pPr>
              <a:spcBef>
                <a:spcPts val="400"/>
              </a:spcBef>
              <a:buFont typeface="Wingdings" pitchFamily="2" charset="2"/>
              <a:buChar char="q"/>
            </a:pPr>
            <a:r>
              <a:rPr lang="en-US" dirty="0">
                <a:latin typeface="Calibri"/>
                <a:ea typeface="Times New Roman" pitchFamily="-106" charset="0"/>
                <a:cs typeface="Calibri"/>
              </a:rPr>
              <a:t>Red Tape Holds Up New Bridges</a:t>
            </a:r>
          </a:p>
          <a:p>
            <a:pPr>
              <a:spcBef>
                <a:spcPts val="400"/>
              </a:spcBef>
              <a:buFont typeface="Wingdings" pitchFamily="2" charset="2"/>
              <a:buChar char="q"/>
            </a:pPr>
            <a:r>
              <a:rPr lang="en-US" dirty="0">
                <a:latin typeface="Calibri"/>
                <a:ea typeface="Times New Roman" pitchFamily="-106" charset="0"/>
                <a:cs typeface="Calibri"/>
              </a:rPr>
              <a:t>Hospitals Are Sued by 7 Foot Doctors</a:t>
            </a:r>
          </a:p>
          <a:p>
            <a:pPr>
              <a:spcBef>
                <a:spcPts val="400"/>
              </a:spcBef>
              <a:buFont typeface="Wingdings" pitchFamily="2" charset="2"/>
              <a:buChar char="q"/>
            </a:pPr>
            <a:r>
              <a:rPr lang="en-US" dirty="0">
                <a:latin typeface="Calibri"/>
                <a:ea typeface="Arial" pitchFamily="-106" charset="0"/>
                <a:cs typeface="Calibri"/>
              </a:rPr>
              <a:t>Juvenile Court to Try Shooting Defendant</a:t>
            </a:r>
          </a:p>
          <a:p>
            <a:pPr>
              <a:spcBef>
                <a:spcPts val="400"/>
              </a:spcBef>
              <a:buFont typeface="Wingdings" pitchFamily="2" charset="2"/>
              <a:buChar char="q"/>
            </a:pPr>
            <a:r>
              <a:rPr lang="en-US" dirty="0">
                <a:latin typeface="Calibri"/>
                <a:ea typeface="Arial" pitchFamily="-106" charset="0"/>
                <a:cs typeface="Calibri"/>
              </a:rPr>
              <a:t>Local High School Dropouts Cut in Half</a:t>
            </a:r>
          </a:p>
        </p:txBody>
      </p:sp>
      <p:grpSp>
        <p:nvGrpSpPr>
          <p:cNvPr id="4" name="Group 8"/>
          <p:cNvGrpSpPr>
            <a:grpSpLocks/>
          </p:cNvGrpSpPr>
          <p:nvPr/>
        </p:nvGrpSpPr>
        <p:grpSpPr bwMode="auto">
          <a:xfrm>
            <a:off x="7086600" y="361950"/>
            <a:ext cx="1828800" cy="1371600"/>
            <a:chOff x="6183619" y="2581834"/>
            <a:chExt cx="1828800" cy="1828800"/>
          </a:xfrm>
        </p:grpSpPr>
        <p:sp>
          <p:nvSpPr>
            <p:cNvPr id="7" name="16-Point Star 6"/>
            <p:cNvSpPr/>
            <p:nvPr/>
          </p:nvSpPr>
          <p:spPr>
            <a:xfrm>
              <a:off x="6183619" y="2581834"/>
              <a:ext cx="1828800" cy="1828800"/>
            </a:xfrm>
            <a:prstGeom prst="star16">
              <a:avLst/>
            </a:prstGeom>
            <a:solidFill>
              <a:srgbClr val="FFCC66"/>
            </a:solidFill>
            <a:ln w="25400" cap="flat" cmpd="sng" algn="ctr">
              <a:solidFill>
                <a:schemeClr val="accent6">
                  <a:lumMod val="75000"/>
                </a:schemeClr>
              </a:solidFill>
              <a:prstDash val="solid"/>
              <a:round/>
              <a:headEnd type="none" w="med" len="med"/>
              <a:tailEnd type="none" w="med" len="med"/>
            </a:ln>
            <a:effectLst>
              <a:outerShdw blurRad="40000" dist="381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accent6">
                    <a:lumMod val="50000"/>
                  </a:schemeClr>
                </a:solidFill>
              </a:endParaRPr>
            </a:p>
          </p:txBody>
        </p:sp>
        <p:sp>
          <p:nvSpPr>
            <p:cNvPr id="27655" name="TextBox 7"/>
            <p:cNvSpPr txBox="1">
              <a:spLocks noChangeArrowheads="1"/>
            </p:cNvSpPr>
            <p:nvPr/>
          </p:nvSpPr>
          <p:spPr bwMode="auto">
            <a:xfrm rot="1200000">
              <a:off x="6512206" y="2690326"/>
              <a:ext cx="1216649" cy="1600439"/>
            </a:xfrm>
            <a:prstGeom prst="rect">
              <a:avLst/>
            </a:prstGeom>
            <a:noFill/>
            <a:ln w="9525">
              <a:noFill/>
              <a:miter lim="800000"/>
              <a:headEnd/>
              <a:tailEnd/>
            </a:ln>
          </p:spPr>
          <p:txBody>
            <a:bodyPr wrap="none">
              <a:prstTxWarp prst="textNoShape">
                <a:avLst/>
              </a:prstTxWarp>
              <a:spAutoFit/>
            </a:bodyPr>
            <a:lstStyle/>
            <a:p>
              <a:pPr algn="ctr"/>
              <a:r>
                <a:rPr lang="en-US" sz="3600" dirty="0">
                  <a:solidFill>
                    <a:srgbClr val="984807"/>
                  </a:solidFill>
                  <a:latin typeface="Calibri" pitchFamily="-106" charset="0"/>
                </a:rPr>
                <a:t>100%</a:t>
              </a:r>
              <a:br>
                <a:rPr lang="en-US" sz="3600" dirty="0">
                  <a:solidFill>
                    <a:srgbClr val="984807"/>
                  </a:solidFill>
                  <a:latin typeface="Calibri" pitchFamily="-106" charset="0"/>
                </a:rPr>
              </a:br>
              <a:r>
                <a:rPr lang="en-US" sz="3600" dirty="0">
                  <a:solidFill>
                    <a:srgbClr val="984807"/>
                  </a:solidFill>
                  <a:latin typeface="Calibri" pitchFamily="-106" charset="0"/>
                </a:rPr>
                <a:t>REAL</a:t>
              </a:r>
            </a:p>
          </p:txBody>
        </p:sp>
      </p:grpSp>
    </p:spTree>
    <p:extLst>
      <p:ext uri="{BB962C8B-B14F-4D97-AF65-F5344CB8AC3E}">
        <p14:creationId xmlns:p14="http://schemas.microsoft.com/office/powerpoint/2010/main" val="171558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0" y="1270978"/>
            <a:ext cx="2766060" cy="1605572"/>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4400">
              <a:latin typeface="Calibri"/>
              <a:cs typeface="Calibri"/>
            </a:endParaRPr>
          </a:p>
        </p:txBody>
      </p:sp>
      <p:sp>
        <p:nvSpPr>
          <p:cNvPr id="5" name="Rounded Rectangle 4"/>
          <p:cNvSpPr/>
          <p:nvPr/>
        </p:nvSpPr>
        <p:spPr>
          <a:xfrm>
            <a:off x="3293428" y="1270978"/>
            <a:ext cx="2766060" cy="1605572"/>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4400">
              <a:latin typeface="Calibri"/>
              <a:cs typeface="Calibri"/>
            </a:endParaRPr>
          </a:p>
        </p:txBody>
      </p:sp>
      <p:sp>
        <p:nvSpPr>
          <p:cNvPr id="8" name="TextBox 7"/>
          <p:cNvSpPr txBox="1"/>
          <p:nvPr/>
        </p:nvSpPr>
        <p:spPr>
          <a:xfrm>
            <a:off x="430043" y="1200150"/>
            <a:ext cx="2657974" cy="430887"/>
          </a:xfrm>
          <a:prstGeom prst="rect">
            <a:avLst/>
          </a:prstGeom>
          <a:noFill/>
        </p:spPr>
        <p:txBody>
          <a:bodyPr wrap="none">
            <a:spAutoFit/>
          </a:bodyPr>
          <a:lstStyle/>
          <a:p>
            <a:pPr>
              <a:defRPr/>
            </a:pPr>
            <a:r>
              <a:rPr lang="en-US" sz="2200" b="1" dirty="0">
                <a:latin typeface="Calibri"/>
                <a:cs typeface="Calibri"/>
              </a:rPr>
              <a:t>non-standard English</a:t>
            </a:r>
            <a:endParaRPr lang="en-US" sz="2200" dirty="0">
              <a:latin typeface="Calibri"/>
              <a:cs typeface="Calibri"/>
            </a:endParaRPr>
          </a:p>
        </p:txBody>
      </p:sp>
      <p:sp>
        <p:nvSpPr>
          <p:cNvPr id="9" name="TextBox 8"/>
          <p:cNvSpPr txBox="1"/>
          <p:nvPr/>
        </p:nvSpPr>
        <p:spPr>
          <a:xfrm>
            <a:off x="453570" y="1633160"/>
            <a:ext cx="2895600" cy="1246495"/>
          </a:xfrm>
          <a:prstGeom prst="rect">
            <a:avLst/>
          </a:prstGeom>
          <a:noFill/>
        </p:spPr>
        <p:txBody>
          <a:bodyPr wrap="square">
            <a:spAutoFit/>
          </a:bodyPr>
          <a:lstStyle/>
          <a:p>
            <a:pPr>
              <a:defRPr/>
            </a:pPr>
            <a:r>
              <a:rPr lang="en-US" sz="1500" dirty="0">
                <a:latin typeface="Calibri"/>
                <a:cs typeface="Calibri"/>
              </a:rPr>
              <a:t>Great job @</a:t>
            </a:r>
            <a:r>
              <a:rPr lang="en-US" sz="1500" dirty="0" err="1">
                <a:latin typeface="Calibri"/>
                <a:cs typeface="Calibri"/>
              </a:rPr>
              <a:t>justinbieber</a:t>
            </a:r>
            <a:r>
              <a:rPr lang="en-US" sz="1500" dirty="0">
                <a:latin typeface="Calibri"/>
                <a:cs typeface="Calibri"/>
              </a:rPr>
              <a:t>! Were SOO PROUD of what </a:t>
            </a:r>
            <a:r>
              <a:rPr lang="en-US" sz="1500" dirty="0" err="1">
                <a:latin typeface="Calibri"/>
                <a:cs typeface="Calibri"/>
              </a:rPr>
              <a:t>youve</a:t>
            </a:r>
            <a:r>
              <a:rPr lang="en-US" sz="1500" dirty="0">
                <a:latin typeface="Calibri"/>
                <a:cs typeface="Calibri"/>
              </a:rPr>
              <a:t> accomplished! U taught us 2 #</a:t>
            </a:r>
            <a:r>
              <a:rPr lang="en-US" sz="1500" dirty="0" err="1">
                <a:latin typeface="Calibri"/>
                <a:cs typeface="Calibri"/>
              </a:rPr>
              <a:t>neversaynever</a:t>
            </a:r>
            <a:r>
              <a:rPr lang="en-US" sz="1500" dirty="0">
                <a:latin typeface="Calibri"/>
                <a:cs typeface="Calibri"/>
              </a:rPr>
              <a:t> &amp; you yourself should never give up either♥</a:t>
            </a:r>
          </a:p>
        </p:txBody>
      </p:sp>
      <p:sp>
        <p:nvSpPr>
          <p:cNvPr id="10" name="TextBox 9"/>
          <p:cNvSpPr txBox="1"/>
          <p:nvPr/>
        </p:nvSpPr>
        <p:spPr>
          <a:xfrm>
            <a:off x="3276600" y="1195685"/>
            <a:ext cx="2781831" cy="461665"/>
          </a:xfrm>
          <a:prstGeom prst="rect">
            <a:avLst/>
          </a:prstGeom>
          <a:noFill/>
        </p:spPr>
        <p:txBody>
          <a:bodyPr wrap="none">
            <a:spAutoFit/>
          </a:bodyPr>
          <a:lstStyle/>
          <a:p>
            <a:pPr>
              <a:defRPr/>
            </a:pPr>
            <a:r>
              <a:rPr lang="en-US" b="1" dirty="0">
                <a:latin typeface="Calibri"/>
                <a:cs typeface="Calibri"/>
              </a:rPr>
              <a:t>segmentation issues</a:t>
            </a:r>
          </a:p>
        </p:txBody>
      </p:sp>
      <p:sp>
        <p:nvSpPr>
          <p:cNvPr id="6" name="Rounded Rectangle 5"/>
          <p:cNvSpPr/>
          <p:nvPr/>
        </p:nvSpPr>
        <p:spPr>
          <a:xfrm>
            <a:off x="6149340" y="1270978"/>
            <a:ext cx="2766060" cy="1605572"/>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4400">
              <a:latin typeface="Calibri"/>
              <a:cs typeface="Calibri"/>
            </a:endParaRPr>
          </a:p>
        </p:txBody>
      </p:sp>
      <p:sp>
        <p:nvSpPr>
          <p:cNvPr id="11" name="TextBox 10"/>
          <p:cNvSpPr txBox="1"/>
          <p:nvPr/>
        </p:nvSpPr>
        <p:spPr>
          <a:xfrm>
            <a:off x="6961382" y="1200150"/>
            <a:ext cx="1039618" cy="461665"/>
          </a:xfrm>
          <a:prstGeom prst="rect">
            <a:avLst/>
          </a:prstGeom>
          <a:noFill/>
        </p:spPr>
        <p:txBody>
          <a:bodyPr wrap="none">
            <a:spAutoFit/>
          </a:bodyPr>
          <a:lstStyle/>
          <a:p>
            <a:pPr>
              <a:defRPr/>
            </a:pPr>
            <a:r>
              <a:rPr lang="en-US" b="1" dirty="0">
                <a:latin typeface="Calibri"/>
                <a:cs typeface="Calibri"/>
              </a:rPr>
              <a:t>idioms</a:t>
            </a:r>
          </a:p>
        </p:txBody>
      </p:sp>
      <p:sp>
        <p:nvSpPr>
          <p:cNvPr id="13" name="TextBox 12"/>
          <p:cNvSpPr txBox="1"/>
          <p:nvPr/>
        </p:nvSpPr>
        <p:spPr>
          <a:xfrm>
            <a:off x="6149340" y="1759744"/>
            <a:ext cx="2766060" cy="1077218"/>
          </a:xfrm>
          <a:prstGeom prst="rect">
            <a:avLst/>
          </a:prstGeom>
          <a:noFill/>
        </p:spPr>
        <p:txBody>
          <a:bodyPr>
            <a:spAutoFit/>
          </a:bodyPr>
          <a:lstStyle/>
          <a:p>
            <a:pPr algn="ctr">
              <a:defRPr/>
            </a:pPr>
            <a:r>
              <a:rPr lang="en-US" sz="1600" dirty="0">
                <a:latin typeface="Calibri"/>
                <a:cs typeface="Calibri"/>
              </a:rPr>
              <a:t>dark horse</a:t>
            </a:r>
          </a:p>
          <a:p>
            <a:pPr algn="ctr">
              <a:defRPr/>
            </a:pPr>
            <a:r>
              <a:rPr lang="en-US" sz="1600" dirty="0">
                <a:latin typeface="Calibri"/>
                <a:cs typeface="Calibri"/>
              </a:rPr>
              <a:t>get cold feet</a:t>
            </a:r>
          </a:p>
          <a:p>
            <a:pPr algn="ctr">
              <a:defRPr/>
            </a:pPr>
            <a:r>
              <a:rPr lang="en-US" sz="1600" dirty="0">
                <a:latin typeface="Calibri"/>
                <a:cs typeface="Calibri"/>
              </a:rPr>
              <a:t>lose face</a:t>
            </a:r>
          </a:p>
          <a:p>
            <a:pPr algn="ctr">
              <a:defRPr/>
            </a:pPr>
            <a:r>
              <a:rPr lang="en-US" sz="1600" dirty="0">
                <a:latin typeface="Calibri"/>
                <a:cs typeface="Calibri"/>
              </a:rPr>
              <a:t>throw in the towel</a:t>
            </a:r>
          </a:p>
        </p:txBody>
      </p:sp>
      <p:sp>
        <p:nvSpPr>
          <p:cNvPr id="16" name="Rounded Rectangle 15"/>
          <p:cNvSpPr/>
          <p:nvPr/>
        </p:nvSpPr>
        <p:spPr>
          <a:xfrm>
            <a:off x="381000" y="3025899"/>
            <a:ext cx="2766060" cy="1603251"/>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4400">
              <a:latin typeface="Calibri"/>
              <a:cs typeface="Calibri"/>
            </a:endParaRPr>
          </a:p>
        </p:txBody>
      </p:sp>
      <p:sp>
        <p:nvSpPr>
          <p:cNvPr id="17" name="TextBox 16"/>
          <p:cNvSpPr txBox="1"/>
          <p:nvPr/>
        </p:nvSpPr>
        <p:spPr>
          <a:xfrm>
            <a:off x="885879" y="2948285"/>
            <a:ext cx="1628721" cy="461665"/>
          </a:xfrm>
          <a:prstGeom prst="rect">
            <a:avLst/>
          </a:prstGeom>
          <a:noFill/>
        </p:spPr>
        <p:txBody>
          <a:bodyPr wrap="none">
            <a:spAutoFit/>
          </a:bodyPr>
          <a:lstStyle/>
          <a:p>
            <a:pPr>
              <a:defRPr/>
            </a:pPr>
            <a:r>
              <a:rPr lang="en-US" b="1" dirty="0">
                <a:latin typeface="Calibri"/>
                <a:cs typeface="Calibri"/>
              </a:rPr>
              <a:t>neologisms</a:t>
            </a:r>
          </a:p>
        </p:txBody>
      </p:sp>
      <p:sp>
        <p:nvSpPr>
          <p:cNvPr id="18" name="TextBox 17"/>
          <p:cNvSpPr txBox="1"/>
          <p:nvPr/>
        </p:nvSpPr>
        <p:spPr>
          <a:xfrm>
            <a:off x="381000" y="3420158"/>
            <a:ext cx="2766060" cy="1077218"/>
          </a:xfrm>
          <a:prstGeom prst="rect">
            <a:avLst/>
          </a:prstGeom>
          <a:noFill/>
        </p:spPr>
        <p:txBody>
          <a:bodyPr>
            <a:spAutoFit/>
          </a:bodyPr>
          <a:lstStyle/>
          <a:p>
            <a:pPr algn="ctr">
              <a:defRPr/>
            </a:pPr>
            <a:r>
              <a:rPr lang="en-US" sz="1600" dirty="0" err="1">
                <a:latin typeface="Calibri"/>
                <a:cs typeface="Calibri"/>
              </a:rPr>
              <a:t>unfriend</a:t>
            </a:r>
            <a:endParaRPr lang="en-US" sz="1600" dirty="0">
              <a:latin typeface="Calibri"/>
              <a:cs typeface="Calibri"/>
            </a:endParaRPr>
          </a:p>
          <a:p>
            <a:pPr algn="ctr">
              <a:defRPr/>
            </a:pPr>
            <a:r>
              <a:rPr lang="en-US" sz="1600" dirty="0" err="1">
                <a:latin typeface="Calibri"/>
                <a:cs typeface="Calibri"/>
              </a:rPr>
              <a:t>Retweet</a:t>
            </a:r>
            <a:endParaRPr lang="en-US" sz="1600" dirty="0">
              <a:latin typeface="Calibri"/>
              <a:cs typeface="Calibri"/>
            </a:endParaRPr>
          </a:p>
          <a:p>
            <a:pPr algn="ctr">
              <a:defRPr/>
            </a:pPr>
            <a:r>
              <a:rPr lang="en-US" sz="1600" dirty="0" err="1">
                <a:latin typeface="Calibri"/>
                <a:cs typeface="Calibri"/>
              </a:rPr>
              <a:t>bromance</a:t>
            </a:r>
            <a:endParaRPr lang="en-US" sz="1600" dirty="0">
              <a:latin typeface="Calibri"/>
              <a:cs typeface="Calibri"/>
            </a:endParaRPr>
          </a:p>
          <a:p>
            <a:pPr algn="ctr">
              <a:defRPr/>
            </a:pPr>
            <a:endParaRPr lang="en-US" sz="1600" dirty="0">
              <a:latin typeface="Calibri"/>
              <a:cs typeface="Calibri"/>
            </a:endParaRPr>
          </a:p>
        </p:txBody>
      </p:sp>
      <p:sp>
        <p:nvSpPr>
          <p:cNvPr id="24" name="Rounded Rectangle 23"/>
          <p:cNvSpPr/>
          <p:nvPr/>
        </p:nvSpPr>
        <p:spPr>
          <a:xfrm>
            <a:off x="6149340" y="3011044"/>
            <a:ext cx="2766060" cy="1605572"/>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4400">
              <a:latin typeface="Calibri"/>
              <a:cs typeface="Calibri"/>
            </a:endParaRPr>
          </a:p>
        </p:txBody>
      </p:sp>
      <p:sp>
        <p:nvSpPr>
          <p:cNvPr id="25" name="TextBox 24"/>
          <p:cNvSpPr txBox="1"/>
          <p:nvPr/>
        </p:nvSpPr>
        <p:spPr>
          <a:xfrm>
            <a:off x="6248400" y="2897535"/>
            <a:ext cx="2396144" cy="419695"/>
          </a:xfrm>
          <a:prstGeom prst="rect">
            <a:avLst/>
          </a:prstGeom>
          <a:noFill/>
        </p:spPr>
        <p:txBody>
          <a:bodyPr wrap="none">
            <a:spAutoFit/>
          </a:bodyPr>
          <a:lstStyle/>
          <a:p>
            <a:pPr>
              <a:defRPr/>
            </a:pPr>
            <a:r>
              <a:rPr lang="en-US" b="1" dirty="0">
                <a:latin typeface="Calibri"/>
                <a:cs typeface="Calibri"/>
              </a:rPr>
              <a:t>tricky entity names</a:t>
            </a:r>
          </a:p>
        </p:txBody>
      </p:sp>
      <p:sp>
        <p:nvSpPr>
          <p:cNvPr id="26" name="TextBox 25"/>
          <p:cNvSpPr txBox="1"/>
          <p:nvPr/>
        </p:nvSpPr>
        <p:spPr>
          <a:xfrm>
            <a:off x="6248400" y="3462121"/>
            <a:ext cx="2805430" cy="907941"/>
          </a:xfrm>
          <a:prstGeom prst="rect">
            <a:avLst/>
          </a:prstGeom>
          <a:noFill/>
        </p:spPr>
        <p:txBody>
          <a:bodyPr wrap="square">
            <a:spAutoFit/>
          </a:bodyPr>
          <a:lstStyle/>
          <a:p>
            <a:pPr>
              <a:spcBef>
                <a:spcPts val="300"/>
              </a:spcBef>
              <a:defRPr/>
            </a:pPr>
            <a:r>
              <a:rPr lang="en-US" sz="1600" dirty="0">
                <a:latin typeface="Calibri"/>
                <a:cs typeface="Calibri"/>
              </a:rPr>
              <a:t>Where is </a:t>
            </a:r>
            <a:r>
              <a:rPr lang="en-US" sz="1600" i="1" dirty="0">
                <a:latin typeface="Calibri"/>
                <a:cs typeface="Calibri"/>
              </a:rPr>
              <a:t>A Bug’s Life</a:t>
            </a:r>
            <a:r>
              <a:rPr lang="en-US" sz="1600" dirty="0">
                <a:latin typeface="Calibri"/>
                <a:cs typeface="Calibri"/>
              </a:rPr>
              <a:t> playing …</a:t>
            </a:r>
            <a:endParaRPr lang="en-US" sz="1600" i="1" dirty="0">
              <a:latin typeface="Calibri"/>
              <a:cs typeface="Calibri"/>
            </a:endParaRPr>
          </a:p>
          <a:p>
            <a:pPr>
              <a:spcBef>
                <a:spcPts val="300"/>
              </a:spcBef>
              <a:defRPr/>
            </a:pPr>
            <a:r>
              <a:rPr lang="en-US" sz="1600" i="1" dirty="0">
                <a:latin typeface="Calibri"/>
                <a:cs typeface="Calibri"/>
              </a:rPr>
              <a:t>Let It Be</a:t>
            </a:r>
            <a:r>
              <a:rPr lang="en-US" sz="1600" dirty="0">
                <a:latin typeface="Calibri"/>
                <a:cs typeface="Calibri"/>
              </a:rPr>
              <a:t> was recorded …</a:t>
            </a:r>
          </a:p>
          <a:p>
            <a:pPr>
              <a:spcBef>
                <a:spcPts val="300"/>
              </a:spcBef>
              <a:defRPr/>
            </a:pPr>
            <a:r>
              <a:rPr lang="en-US" sz="1600" dirty="0">
                <a:latin typeface="Calibri"/>
                <a:cs typeface="Calibri"/>
              </a:rPr>
              <a:t>… a mutation on the </a:t>
            </a:r>
            <a:r>
              <a:rPr lang="en-US" sz="1600" i="1" dirty="0">
                <a:latin typeface="Calibri"/>
                <a:cs typeface="Calibri"/>
              </a:rPr>
              <a:t>for</a:t>
            </a:r>
            <a:r>
              <a:rPr lang="en-US" sz="1600" dirty="0">
                <a:latin typeface="Calibri"/>
                <a:cs typeface="Calibri"/>
              </a:rPr>
              <a:t> gene …</a:t>
            </a:r>
            <a:endParaRPr lang="en-US" sz="1600" i="1" dirty="0">
              <a:latin typeface="Calibri"/>
              <a:cs typeface="Calibri"/>
            </a:endParaRPr>
          </a:p>
        </p:txBody>
      </p:sp>
      <p:sp>
        <p:nvSpPr>
          <p:cNvPr id="28" name="Rounded Rectangle 27"/>
          <p:cNvSpPr/>
          <p:nvPr/>
        </p:nvSpPr>
        <p:spPr>
          <a:xfrm>
            <a:off x="3329940" y="2997323"/>
            <a:ext cx="2766060" cy="1603251"/>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4400">
              <a:latin typeface="Calibri"/>
              <a:cs typeface="Calibri"/>
            </a:endParaRPr>
          </a:p>
        </p:txBody>
      </p:sp>
      <p:sp>
        <p:nvSpPr>
          <p:cNvPr id="29" name="TextBox 28"/>
          <p:cNvSpPr txBox="1"/>
          <p:nvPr/>
        </p:nvSpPr>
        <p:spPr>
          <a:xfrm>
            <a:off x="3581400" y="2900740"/>
            <a:ext cx="2403422" cy="461665"/>
          </a:xfrm>
          <a:prstGeom prst="rect">
            <a:avLst/>
          </a:prstGeom>
          <a:noFill/>
        </p:spPr>
        <p:txBody>
          <a:bodyPr wrap="none">
            <a:spAutoFit/>
          </a:bodyPr>
          <a:lstStyle/>
          <a:p>
            <a:pPr>
              <a:defRPr/>
            </a:pPr>
            <a:r>
              <a:rPr lang="en-US" b="1" dirty="0">
                <a:latin typeface="Calibri"/>
                <a:cs typeface="Calibri"/>
              </a:rPr>
              <a:t>world knowledge</a:t>
            </a:r>
          </a:p>
        </p:txBody>
      </p:sp>
      <p:sp>
        <p:nvSpPr>
          <p:cNvPr id="30" name="TextBox 29"/>
          <p:cNvSpPr txBox="1"/>
          <p:nvPr/>
        </p:nvSpPr>
        <p:spPr>
          <a:xfrm>
            <a:off x="3329940" y="3474927"/>
            <a:ext cx="2766060" cy="623248"/>
          </a:xfrm>
          <a:prstGeom prst="rect">
            <a:avLst/>
          </a:prstGeom>
          <a:noFill/>
        </p:spPr>
        <p:txBody>
          <a:bodyPr>
            <a:spAutoFit/>
          </a:bodyPr>
          <a:lstStyle/>
          <a:p>
            <a:pPr algn="ctr">
              <a:spcBef>
                <a:spcPts val="300"/>
              </a:spcBef>
              <a:defRPr/>
            </a:pPr>
            <a:r>
              <a:rPr lang="en-US" sz="1600" dirty="0">
                <a:latin typeface="Calibri"/>
                <a:cs typeface="Calibri"/>
              </a:rPr>
              <a:t>Mary and Sue are sisters.</a:t>
            </a:r>
          </a:p>
          <a:p>
            <a:pPr algn="ctr">
              <a:spcBef>
                <a:spcPts val="300"/>
              </a:spcBef>
              <a:defRPr/>
            </a:pPr>
            <a:r>
              <a:rPr lang="en-US" sz="1600" dirty="0">
                <a:latin typeface="Calibri"/>
                <a:cs typeface="Calibri"/>
              </a:rPr>
              <a:t>Mary and Sue are mothers.</a:t>
            </a:r>
          </a:p>
        </p:txBody>
      </p:sp>
      <p:grpSp>
        <p:nvGrpSpPr>
          <p:cNvPr id="83999" name="Group 80"/>
          <p:cNvGrpSpPr>
            <a:grpSpLocks/>
          </p:cNvGrpSpPr>
          <p:nvPr/>
        </p:nvGrpSpPr>
        <p:grpSpPr bwMode="auto">
          <a:xfrm>
            <a:off x="3288695" y="1937960"/>
            <a:ext cx="2755295" cy="533400"/>
            <a:chOff x="3686175" y="2535809"/>
            <a:chExt cx="1774825" cy="337261"/>
          </a:xfrm>
        </p:grpSpPr>
        <p:sp>
          <p:nvSpPr>
            <p:cNvPr id="69" name="Rectangle 68"/>
            <p:cNvSpPr/>
            <p:nvPr/>
          </p:nvSpPr>
          <p:spPr>
            <a:xfrm>
              <a:off x="3686175" y="2535809"/>
              <a:ext cx="182101" cy="145262"/>
            </a:xfrm>
            <a:prstGeom prst="rect">
              <a:avLst/>
            </a:prstGeom>
            <a:solidFill>
              <a:srgbClr val="7A9FE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4400">
                <a:latin typeface="Calibri"/>
                <a:cs typeface="Calibri"/>
              </a:endParaRPr>
            </a:p>
          </p:txBody>
        </p:sp>
        <p:sp>
          <p:nvSpPr>
            <p:cNvPr id="71" name="Rectangle 70"/>
            <p:cNvSpPr/>
            <p:nvPr/>
          </p:nvSpPr>
          <p:spPr>
            <a:xfrm>
              <a:off x="3897307" y="2535809"/>
              <a:ext cx="237523" cy="145262"/>
            </a:xfrm>
            <a:prstGeom prst="rect">
              <a:avLst/>
            </a:prstGeom>
            <a:solidFill>
              <a:srgbClr val="7A9FE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4400">
                <a:latin typeface="Calibri"/>
                <a:cs typeface="Calibri"/>
              </a:endParaRPr>
            </a:p>
          </p:txBody>
        </p:sp>
        <p:sp>
          <p:nvSpPr>
            <p:cNvPr id="72" name="Rectangle 71"/>
            <p:cNvSpPr/>
            <p:nvPr/>
          </p:nvSpPr>
          <p:spPr>
            <a:xfrm>
              <a:off x="4159901" y="2535809"/>
              <a:ext cx="493520" cy="145262"/>
            </a:xfrm>
            <a:prstGeom prst="rect">
              <a:avLst/>
            </a:prstGeom>
            <a:solidFill>
              <a:srgbClr val="7A9FE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4400">
                <a:latin typeface="Calibri"/>
                <a:cs typeface="Calibri"/>
              </a:endParaRPr>
            </a:p>
          </p:txBody>
        </p:sp>
        <p:sp>
          <p:nvSpPr>
            <p:cNvPr id="73" name="Rectangle 72"/>
            <p:cNvSpPr/>
            <p:nvPr/>
          </p:nvSpPr>
          <p:spPr>
            <a:xfrm>
              <a:off x="4678494" y="2535809"/>
              <a:ext cx="328573" cy="145262"/>
            </a:xfrm>
            <a:prstGeom prst="rect">
              <a:avLst/>
            </a:prstGeom>
            <a:solidFill>
              <a:srgbClr val="7A9FE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4400">
                <a:latin typeface="Calibri"/>
                <a:cs typeface="Calibri"/>
              </a:endParaRPr>
            </a:p>
          </p:txBody>
        </p:sp>
        <p:sp>
          <p:nvSpPr>
            <p:cNvPr id="74" name="Rectangle 73"/>
            <p:cNvSpPr/>
            <p:nvPr/>
          </p:nvSpPr>
          <p:spPr>
            <a:xfrm>
              <a:off x="5029500" y="2535809"/>
              <a:ext cx="431500" cy="145262"/>
            </a:xfrm>
            <a:prstGeom prst="rect">
              <a:avLst/>
            </a:prstGeom>
            <a:solidFill>
              <a:srgbClr val="7A9FE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4400">
                <a:latin typeface="Calibri"/>
                <a:cs typeface="Calibri"/>
              </a:endParaRPr>
            </a:p>
          </p:txBody>
        </p:sp>
        <p:sp>
          <p:nvSpPr>
            <p:cNvPr id="75" name="Rectangle 74"/>
            <p:cNvSpPr/>
            <p:nvPr/>
          </p:nvSpPr>
          <p:spPr>
            <a:xfrm>
              <a:off x="3686175" y="2727808"/>
              <a:ext cx="182101" cy="145262"/>
            </a:xfrm>
            <a:prstGeom prst="rect">
              <a:avLst/>
            </a:prstGeom>
            <a:solidFill>
              <a:srgbClr val="7A9FE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4400">
                <a:latin typeface="Calibri"/>
                <a:cs typeface="Calibri"/>
              </a:endParaRPr>
            </a:p>
          </p:txBody>
        </p:sp>
        <p:sp>
          <p:nvSpPr>
            <p:cNvPr id="76" name="Rectangle 75"/>
            <p:cNvSpPr/>
            <p:nvPr/>
          </p:nvSpPr>
          <p:spPr>
            <a:xfrm>
              <a:off x="3897307" y="2727808"/>
              <a:ext cx="484283" cy="145262"/>
            </a:xfrm>
            <a:prstGeom prst="rect">
              <a:avLst/>
            </a:prstGeom>
            <a:solidFill>
              <a:srgbClr val="7A9FE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4400">
                <a:latin typeface="Calibri"/>
                <a:cs typeface="Calibri"/>
              </a:endParaRPr>
            </a:p>
          </p:txBody>
        </p:sp>
        <p:sp>
          <p:nvSpPr>
            <p:cNvPr id="78" name="Rectangle 77"/>
            <p:cNvSpPr/>
            <p:nvPr/>
          </p:nvSpPr>
          <p:spPr>
            <a:xfrm>
              <a:off x="4413259" y="2727808"/>
              <a:ext cx="593808" cy="145262"/>
            </a:xfrm>
            <a:prstGeom prst="rect">
              <a:avLst/>
            </a:prstGeom>
            <a:solidFill>
              <a:srgbClr val="7A9FE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4400">
                <a:latin typeface="Calibri"/>
                <a:cs typeface="Calibri"/>
              </a:endParaRPr>
            </a:p>
          </p:txBody>
        </p:sp>
        <p:sp>
          <p:nvSpPr>
            <p:cNvPr id="79" name="Rectangle 78"/>
            <p:cNvSpPr/>
            <p:nvPr/>
          </p:nvSpPr>
          <p:spPr>
            <a:xfrm>
              <a:off x="5029500" y="2727808"/>
              <a:ext cx="431500" cy="145262"/>
            </a:xfrm>
            <a:prstGeom prst="rect">
              <a:avLst/>
            </a:prstGeom>
            <a:solidFill>
              <a:srgbClr val="7A9FE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4400">
                <a:latin typeface="Calibri"/>
                <a:cs typeface="Calibri"/>
              </a:endParaRPr>
            </a:p>
          </p:txBody>
        </p:sp>
      </p:grpSp>
      <p:sp>
        <p:nvSpPr>
          <p:cNvPr id="12" name="TextBox 11"/>
          <p:cNvSpPr txBox="1"/>
          <p:nvPr/>
        </p:nvSpPr>
        <p:spPr>
          <a:xfrm>
            <a:off x="3212495" y="1885950"/>
            <a:ext cx="2895600" cy="609600"/>
          </a:xfrm>
          <a:prstGeom prst="rect">
            <a:avLst/>
          </a:prstGeom>
          <a:noFill/>
        </p:spPr>
        <p:txBody>
          <a:bodyPr wrap="square">
            <a:spAutoFit/>
          </a:bodyPr>
          <a:lstStyle/>
          <a:p>
            <a:pPr algn="ctr">
              <a:spcBef>
                <a:spcPts val="300"/>
              </a:spcBef>
              <a:defRPr/>
            </a:pPr>
            <a:r>
              <a:rPr lang="en-US" sz="1500" dirty="0">
                <a:latin typeface="Calibri"/>
                <a:cs typeface="Calibri"/>
              </a:rPr>
              <a:t>the New York-New Haven Railroad</a:t>
            </a:r>
          </a:p>
          <a:p>
            <a:pPr algn="ctr">
              <a:spcBef>
                <a:spcPts val="300"/>
              </a:spcBef>
              <a:defRPr/>
            </a:pPr>
            <a:r>
              <a:rPr lang="en-US" sz="1500" dirty="0">
                <a:latin typeface="Calibri"/>
                <a:cs typeface="Calibri"/>
              </a:rPr>
              <a:t>the New York-New Haven Railroad</a:t>
            </a:r>
          </a:p>
        </p:txBody>
      </p:sp>
      <p:sp>
        <p:nvSpPr>
          <p:cNvPr id="2" name="Title 1"/>
          <p:cNvSpPr>
            <a:spLocks noGrp="1"/>
          </p:cNvSpPr>
          <p:nvPr>
            <p:ph type="title"/>
          </p:nvPr>
        </p:nvSpPr>
        <p:spPr>
          <a:xfrm>
            <a:off x="1371600" y="381000"/>
            <a:ext cx="7620000" cy="742950"/>
          </a:xfrm>
        </p:spPr>
        <p:txBody>
          <a:bodyPr/>
          <a:lstStyle/>
          <a:p>
            <a:r>
              <a:rPr lang="en-US" dirty="0">
                <a:latin typeface="Lucida Sans" charset="0"/>
                <a:ea typeface="ＭＳ Ｐゴシック" charset="0"/>
                <a:cs typeface="ＭＳ Ｐゴシック" charset="0"/>
              </a:rPr>
              <a:t>Why else is natural language understanding difficult?</a:t>
            </a:r>
            <a:endParaRPr lang="en-US" dirty="0"/>
          </a:p>
        </p:txBody>
      </p:sp>
    </p:spTree>
    <p:extLst>
      <p:ext uri="{BB962C8B-B14F-4D97-AF65-F5344CB8AC3E}">
        <p14:creationId xmlns:p14="http://schemas.microsoft.com/office/powerpoint/2010/main" val="401173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i="0" dirty="0">
                <a:solidFill>
                  <a:schemeClr val="tx1"/>
                </a:solidFill>
              </a:rPr>
              <a:t>Text Books</a:t>
            </a:r>
            <a:br>
              <a:rPr lang="en-US" i="0" dirty="0"/>
            </a:br>
            <a:endParaRPr lang="en-US" i="0" dirty="0"/>
          </a:p>
        </p:txBody>
      </p:sp>
      <p:sp>
        <p:nvSpPr>
          <p:cNvPr id="6147" name="Content Placeholder 2"/>
          <p:cNvSpPr>
            <a:spLocks noGrp="1"/>
          </p:cNvSpPr>
          <p:nvPr>
            <p:ph idx="1"/>
          </p:nvPr>
        </p:nvSpPr>
        <p:spPr>
          <a:xfrm>
            <a:off x="685800" y="1221600"/>
            <a:ext cx="7772400" cy="3086100"/>
          </a:xfrm>
        </p:spPr>
        <p:txBody>
          <a:bodyPr/>
          <a:lstStyle/>
          <a:p>
            <a:pPr>
              <a:buFont typeface="Wingdings" pitchFamily="2" charset="2"/>
              <a:buChar char="q"/>
            </a:pPr>
            <a:r>
              <a:rPr lang="en-US" dirty="0"/>
              <a:t>Daniel </a:t>
            </a:r>
            <a:r>
              <a:rPr lang="en-US" dirty="0" err="1"/>
              <a:t>Jurafsky</a:t>
            </a:r>
            <a:r>
              <a:rPr lang="en-US" dirty="0"/>
              <a:t> and James H. Martin. 2008. </a:t>
            </a:r>
            <a:r>
              <a:rPr lang="en-US" b="1" i="1" dirty="0"/>
              <a:t>Speech and Language Processing: An Introduction to Natural Language Processing, Computational Linguistics and Speech Recognition</a:t>
            </a:r>
            <a:r>
              <a:rPr lang="en-US" dirty="0"/>
              <a:t>. Prentice Hall </a:t>
            </a:r>
            <a:r>
              <a:rPr lang="en-US" b="1" dirty="0"/>
              <a:t>2</a:t>
            </a:r>
            <a:r>
              <a:rPr lang="en-US" b="1" baseline="30000" dirty="0"/>
              <a:t>nd</a:t>
            </a:r>
            <a:r>
              <a:rPr lang="en-US" b="1" dirty="0"/>
              <a:t>/3</a:t>
            </a:r>
            <a:r>
              <a:rPr lang="en-US" b="1" baseline="30000" dirty="0"/>
              <a:t>rd</a:t>
            </a:r>
            <a:r>
              <a:rPr lang="en-US" b="1" dirty="0"/>
              <a:t> Edition</a:t>
            </a:r>
          </a:p>
          <a:p>
            <a:pPr lvl="1">
              <a:buFont typeface="Wingdings" pitchFamily="2" charset="2"/>
              <a:buChar char="q"/>
            </a:pPr>
            <a:r>
              <a:rPr lang="en-US" sz="2000" dirty="0"/>
              <a:t>http://www.cs.colorado.edu/~martin/slp.html</a:t>
            </a:r>
          </a:p>
          <a:p>
            <a:pPr lvl="1">
              <a:buFont typeface="Wingdings" pitchFamily="2" charset="2"/>
              <a:buChar char="q"/>
            </a:pPr>
            <a:r>
              <a:rPr lang="en-US" sz="2000" dirty="0"/>
              <a:t>Great Overview of the Field, explanations of</a:t>
            </a:r>
          </a:p>
          <a:p>
            <a:pPr marL="457200" lvl="1" indent="0">
              <a:buNone/>
            </a:pPr>
            <a:r>
              <a:rPr lang="en-US" sz="2000" dirty="0"/>
              <a:t>   techniques, algorithms, etc.</a:t>
            </a:r>
          </a:p>
          <a:p>
            <a:pPr>
              <a:buFont typeface="Wingdings" pitchFamily="2" charset="2"/>
              <a:buChar char="q"/>
            </a:pPr>
            <a:endParaRPr lang="en-US" dirty="0"/>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575" y="2719387"/>
            <a:ext cx="2486025"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8856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r>
              <a:rPr lang="en-US" dirty="0"/>
              <a:t>Making progress on this problem…</a:t>
            </a:r>
          </a:p>
        </p:txBody>
      </p:sp>
      <p:sp>
        <p:nvSpPr>
          <p:cNvPr id="86018" name="Rectangle 3"/>
          <p:cNvSpPr>
            <a:spLocks noGrp="1" noChangeArrowheads="1"/>
          </p:cNvSpPr>
          <p:nvPr>
            <p:ph idx="1"/>
          </p:nvPr>
        </p:nvSpPr>
        <p:spPr/>
        <p:txBody>
          <a:bodyPr/>
          <a:lstStyle/>
          <a:p>
            <a:r>
              <a:rPr lang="en-US" dirty="0"/>
              <a:t>The task is difficult!  What tools do we need?</a:t>
            </a:r>
          </a:p>
          <a:p>
            <a:pPr lvl="1"/>
            <a:r>
              <a:rPr lang="en-US" dirty="0"/>
              <a:t>Knowledge about language</a:t>
            </a:r>
          </a:p>
          <a:p>
            <a:pPr lvl="1"/>
            <a:r>
              <a:rPr lang="en-US" dirty="0"/>
              <a:t>Knowledge about the world</a:t>
            </a:r>
          </a:p>
          <a:p>
            <a:pPr lvl="1"/>
            <a:r>
              <a:rPr lang="en-US" dirty="0"/>
              <a:t>A way to combine knowledge sources</a:t>
            </a:r>
          </a:p>
          <a:p>
            <a:r>
              <a:rPr lang="en-US" dirty="0"/>
              <a:t>How we generally do this:</a:t>
            </a:r>
            <a:endParaRPr lang="en-US" altLang="ja-JP" dirty="0"/>
          </a:p>
          <a:p>
            <a:pPr lvl="1"/>
            <a:r>
              <a:rPr lang="en-US" dirty="0"/>
              <a:t>probabilistic models built from language data</a:t>
            </a:r>
          </a:p>
          <a:p>
            <a:pPr lvl="2"/>
            <a:r>
              <a:rPr lang="en-US" dirty="0"/>
              <a:t>P(“</a:t>
            </a:r>
            <a:r>
              <a:rPr lang="en-US" altLang="ja-JP" dirty="0" err="1"/>
              <a:t>maison</a:t>
            </a:r>
            <a:r>
              <a:rPr lang="en-US" altLang="ja-JP" dirty="0"/>
              <a:t>” </a:t>
            </a:r>
            <a:r>
              <a:rPr lang="en-US" altLang="ja-JP" dirty="0">
                <a:sym typeface="Symbol" charset="0"/>
              </a:rPr>
              <a:t> “house”)   </a:t>
            </a:r>
            <a:r>
              <a:rPr lang="en-US" altLang="ja-JP" dirty="0">
                <a:solidFill>
                  <a:srgbClr val="008000"/>
                </a:solidFill>
                <a:sym typeface="Symbol" charset="0"/>
              </a:rPr>
              <a:t>high</a:t>
            </a:r>
          </a:p>
          <a:p>
            <a:pPr lvl="2"/>
            <a:r>
              <a:rPr lang="en-US" dirty="0">
                <a:sym typeface="Symbol" charset="0"/>
              </a:rPr>
              <a:t>P(“</a:t>
            </a:r>
            <a:r>
              <a:rPr lang="en-US" altLang="ja-JP" dirty="0" err="1">
                <a:sym typeface="Symbol" charset="0"/>
              </a:rPr>
              <a:t>L’avocat</a:t>
            </a:r>
            <a:r>
              <a:rPr lang="en-US" altLang="ja-JP" dirty="0">
                <a:sym typeface="Symbol" charset="0"/>
              </a:rPr>
              <a:t> </a:t>
            </a:r>
            <a:r>
              <a:rPr lang="en-US" altLang="ja-JP" dirty="0" err="1">
                <a:sym typeface="Symbol" charset="0"/>
              </a:rPr>
              <a:t>général</a:t>
            </a:r>
            <a:r>
              <a:rPr lang="en-US" altLang="ja-JP" dirty="0">
                <a:sym typeface="Symbol" charset="0"/>
              </a:rPr>
              <a:t>”  “the general avocado”)   </a:t>
            </a:r>
            <a:r>
              <a:rPr lang="en-US" altLang="ja-JP" dirty="0">
                <a:solidFill>
                  <a:srgbClr val="008000"/>
                </a:solidFill>
                <a:sym typeface="Symbol" charset="0"/>
              </a:rPr>
              <a:t>low</a:t>
            </a:r>
          </a:p>
          <a:p>
            <a:pPr lvl="1"/>
            <a:r>
              <a:rPr lang="en-US" dirty="0"/>
              <a:t>Luckily, rough text features can often do half the job</a:t>
            </a:r>
            <a:r>
              <a:rPr lang="en-US" altLang="ja-JP" dirty="0"/>
              <a:t>.</a:t>
            </a:r>
            <a:endParaRPr lang="en-US" dirty="0"/>
          </a:p>
          <a:p>
            <a:pPr lvl="1"/>
            <a:endParaRPr lang="en-US" altLang="ja-JP" dirty="0">
              <a:solidFill>
                <a:srgbClr val="008000"/>
              </a:solidFill>
            </a:endParaRPr>
          </a:p>
        </p:txBody>
      </p:sp>
    </p:spTree>
    <p:extLst>
      <p:ext uri="{BB962C8B-B14F-4D97-AF65-F5344CB8AC3E}">
        <p14:creationId xmlns:p14="http://schemas.microsoft.com/office/powerpoint/2010/main" val="113499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0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01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6018">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60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200" y="266700"/>
            <a:ext cx="8229600" cy="857250"/>
          </a:xfrm>
        </p:spPr>
        <p:txBody>
          <a:bodyPr/>
          <a:lstStyle/>
          <a:p>
            <a:br>
              <a:rPr lang="en-US" dirty="0"/>
            </a:br>
            <a:br>
              <a:rPr lang="en-US" dirty="0"/>
            </a:br>
            <a:br>
              <a:rPr lang="en-US" dirty="0"/>
            </a:br>
            <a:r>
              <a:rPr lang="en-US" dirty="0"/>
              <a:t>Lexical Resources</a:t>
            </a:r>
            <a:br>
              <a:rPr lang="en-US" dirty="0"/>
            </a:br>
            <a:endParaRPr lang="en-US" dirty="0"/>
          </a:p>
        </p:txBody>
      </p:sp>
      <p:sp>
        <p:nvSpPr>
          <p:cNvPr id="30724" name="Rectangle 3"/>
          <p:cNvSpPr>
            <a:spLocks noGrp="1" noChangeArrowheads="1"/>
          </p:cNvSpPr>
          <p:nvPr>
            <p:ph type="body" idx="1"/>
          </p:nvPr>
        </p:nvSpPr>
        <p:spPr>
          <a:xfrm>
            <a:off x="457200" y="838200"/>
            <a:ext cx="8153400" cy="4171950"/>
          </a:xfrm>
        </p:spPr>
        <p:txBody>
          <a:bodyPr/>
          <a:lstStyle/>
          <a:p>
            <a:pPr eaLnBrk="1" hangingPunct="1">
              <a:lnSpc>
                <a:spcPct val="80000"/>
              </a:lnSpc>
            </a:pPr>
            <a:r>
              <a:rPr lang="en-US" sz="2000" dirty="0"/>
              <a:t>Read machine readable text, dictionaries, thesauri and tools for processing them</a:t>
            </a:r>
          </a:p>
          <a:p>
            <a:pPr eaLnBrk="1" hangingPunct="1">
              <a:lnSpc>
                <a:spcPct val="80000"/>
              </a:lnSpc>
            </a:pPr>
            <a:r>
              <a:rPr lang="en-US" sz="2000" b="1" dirty="0"/>
              <a:t>Brown Corpus (1960-70):</a:t>
            </a:r>
            <a:r>
              <a:rPr lang="en-US" sz="2000" dirty="0"/>
              <a:t> widely known, million words corpus, American English, pay to use it,  include press reportage, fiction, scientific text, legal text, and many others. </a:t>
            </a:r>
          </a:p>
          <a:p>
            <a:pPr eaLnBrk="1" hangingPunct="1">
              <a:lnSpc>
                <a:spcPct val="80000"/>
              </a:lnSpc>
            </a:pPr>
            <a:r>
              <a:rPr lang="en-US" sz="2000" b="1" dirty="0"/>
              <a:t>Lancaster Oslo Bergen (LOB)</a:t>
            </a:r>
            <a:r>
              <a:rPr lang="en-US" sz="2000" dirty="0"/>
              <a:t> corpus is British English replication of Brown Corpus.</a:t>
            </a:r>
          </a:p>
          <a:p>
            <a:pPr eaLnBrk="1" hangingPunct="1">
              <a:lnSpc>
                <a:spcPct val="80000"/>
              </a:lnSpc>
            </a:pPr>
            <a:r>
              <a:rPr lang="en-US" sz="2000" b="1" dirty="0"/>
              <a:t>Susanne Corpus</a:t>
            </a:r>
            <a:r>
              <a:rPr lang="en-US" sz="2000" dirty="0"/>
              <a:t> : 130,000 words, freely available, subset of Brown Corpus, contain information on syntactic structure of sentence, </a:t>
            </a:r>
          </a:p>
          <a:p>
            <a:pPr eaLnBrk="1" hangingPunct="1">
              <a:lnSpc>
                <a:spcPct val="80000"/>
              </a:lnSpc>
            </a:pPr>
            <a:r>
              <a:rPr lang="en-US" sz="2000" b="1" dirty="0"/>
              <a:t>Penn Treebank</a:t>
            </a:r>
            <a:r>
              <a:rPr lang="en-US" sz="2000" dirty="0"/>
              <a:t>: text from Wall Street Journal, widely used, not free</a:t>
            </a:r>
          </a:p>
          <a:p>
            <a:pPr eaLnBrk="1" hangingPunct="1">
              <a:lnSpc>
                <a:spcPct val="80000"/>
              </a:lnSpc>
            </a:pPr>
            <a:r>
              <a:rPr lang="en-US" sz="2000" b="1" dirty="0"/>
              <a:t>Canadian </a:t>
            </a:r>
            <a:r>
              <a:rPr lang="en-US" sz="2000" b="1" dirty="0" err="1"/>
              <a:t>Hansards</a:t>
            </a:r>
            <a:r>
              <a:rPr lang="en-US" sz="2000" dirty="0"/>
              <a:t>: proceeding of Canadian parliament, bilingual corpus, not freely available, such parallel text corpus is important for statistical machine translation and other cross lingual NLP work.</a:t>
            </a:r>
          </a:p>
        </p:txBody>
      </p:sp>
    </p:spTree>
    <p:extLst>
      <p:ext uri="{BB962C8B-B14F-4D97-AF65-F5344CB8AC3E}">
        <p14:creationId xmlns:p14="http://schemas.microsoft.com/office/powerpoint/2010/main" val="36742047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a:solidFill>
                  <a:schemeClr val="tx1"/>
                </a:solidFill>
              </a:rPr>
              <a:t>Text Books</a:t>
            </a:r>
            <a:br>
              <a:rPr lang="en-US" i="0" dirty="0"/>
            </a:b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a:t>Christopher D. Manning and </a:t>
            </a:r>
            <a:r>
              <a:rPr lang="en-US" dirty="0" err="1"/>
              <a:t>Hinrich</a:t>
            </a:r>
            <a:r>
              <a:rPr lang="en-US" dirty="0"/>
              <a:t> </a:t>
            </a:r>
            <a:r>
              <a:rPr lang="en-US" dirty="0" err="1"/>
              <a:t>Schütze</a:t>
            </a:r>
            <a:r>
              <a:rPr lang="en-US" dirty="0"/>
              <a:t>. 1999. </a:t>
            </a:r>
            <a:r>
              <a:rPr lang="en-US" b="1" i="1" dirty="0"/>
              <a:t>Foundations of Statistical Natural Language Processing</a:t>
            </a:r>
            <a:r>
              <a:rPr lang="en-US" i="1" dirty="0"/>
              <a:t>.</a:t>
            </a:r>
            <a:r>
              <a:rPr lang="en-US" dirty="0"/>
              <a:t> MIT Press</a:t>
            </a:r>
          </a:p>
          <a:p>
            <a:pPr>
              <a:buFont typeface="Wingdings" pitchFamily="2" charset="2"/>
              <a:buChar char="q"/>
            </a:pPr>
            <a:r>
              <a:rPr lang="en-US" dirty="0"/>
              <a:t>Natural Language Processing with Python</a:t>
            </a:r>
          </a:p>
          <a:p>
            <a:pPr lvl="1">
              <a:buFont typeface="Wingdings" pitchFamily="2" charset="2"/>
              <a:buChar char="q"/>
            </a:pPr>
            <a:r>
              <a:rPr lang="en-US" sz="2000" dirty="0"/>
              <a:t>By Steven Bird, Ewan Klein, and Edward </a:t>
            </a:r>
            <a:r>
              <a:rPr lang="en-US" sz="2000" dirty="0" err="1"/>
              <a:t>Loper</a:t>
            </a:r>
            <a:endParaRPr lang="en-US" sz="2000" dirty="0"/>
          </a:p>
          <a:p>
            <a:pPr lvl="1">
              <a:buFont typeface="Wingdings" pitchFamily="2" charset="2"/>
              <a:buChar char="q"/>
            </a:pPr>
            <a:r>
              <a:rPr lang="en-US" sz="2000" dirty="0"/>
              <a:t>http://www.nltk.org/book</a:t>
            </a:r>
          </a:p>
          <a:p>
            <a:pPr lvl="1">
              <a:buFont typeface="Wingdings" pitchFamily="2" charset="2"/>
              <a:buChar char="q"/>
            </a:pPr>
            <a:r>
              <a:rPr lang="en-US" sz="2000" dirty="0"/>
              <a:t>Downloadable open source programs to try out various</a:t>
            </a:r>
          </a:p>
          <a:p>
            <a:endParaRPr lang="en-US" dirty="0"/>
          </a:p>
          <a:p>
            <a:endParaRPr lang="en-US"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2114550"/>
            <a:ext cx="1991992" cy="1644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17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i="0">
                <a:solidFill>
                  <a:schemeClr val="tx1"/>
                </a:solidFill>
              </a:rPr>
              <a:t>More Stuff to Read/Download, etc.</a:t>
            </a:r>
            <a:br>
              <a:rPr lang="en-US" i="0">
                <a:solidFill>
                  <a:schemeClr val="tx1"/>
                </a:solidFill>
              </a:rPr>
            </a:br>
            <a:endParaRPr lang="en-US">
              <a:solidFill>
                <a:schemeClr val="tx1"/>
              </a:solidFill>
            </a:endParaRPr>
          </a:p>
        </p:txBody>
      </p:sp>
      <p:sp>
        <p:nvSpPr>
          <p:cNvPr id="7171" name="Content Placeholder 2"/>
          <p:cNvSpPr>
            <a:spLocks noGrp="1"/>
          </p:cNvSpPr>
          <p:nvPr>
            <p:ph idx="1"/>
          </p:nvPr>
        </p:nvSpPr>
        <p:spPr/>
        <p:txBody>
          <a:bodyPr/>
          <a:lstStyle/>
          <a:p>
            <a:pPr>
              <a:buFont typeface="Wingdings" pitchFamily="2" charset="2"/>
              <a:buChar char="q"/>
            </a:pPr>
            <a:r>
              <a:rPr lang="en-US" sz="2400" dirty="0"/>
              <a:t>Look at projects at Stanford:</a:t>
            </a:r>
          </a:p>
          <a:p>
            <a:pPr lvl="1">
              <a:buFont typeface="Wingdings" pitchFamily="2" charset="2"/>
              <a:buChar char="q"/>
            </a:pPr>
            <a:r>
              <a:rPr lang="en-US" sz="2000" dirty="0"/>
              <a:t>http://web.stanford.edu/class/cs224n/</a:t>
            </a:r>
          </a:p>
          <a:p>
            <a:pPr>
              <a:buFont typeface="Wingdings" pitchFamily="2" charset="2"/>
              <a:buChar char="q"/>
            </a:pPr>
            <a:r>
              <a:rPr lang="en-US" sz="2400" dirty="0"/>
              <a:t>Other useful links</a:t>
            </a:r>
          </a:p>
          <a:p>
            <a:pPr lvl="1">
              <a:buFont typeface="Wingdings" pitchFamily="2" charset="2"/>
              <a:buChar char="q"/>
            </a:pPr>
            <a:r>
              <a:rPr lang="en-US" sz="2200" dirty="0"/>
              <a:t>http://aclweb.org/</a:t>
            </a:r>
          </a:p>
          <a:p>
            <a:pPr lvl="1">
              <a:buFont typeface="Wingdings" pitchFamily="2" charset="2"/>
              <a:buChar char="q"/>
            </a:pPr>
            <a:r>
              <a:rPr lang="en-US" sz="2200" dirty="0"/>
              <a:t>http://www.cs.vassar.edu/sigann/</a:t>
            </a:r>
          </a:p>
          <a:p>
            <a:endParaRPr lang="en-US" dirty="0"/>
          </a:p>
        </p:txBody>
      </p:sp>
    </p:spTree>
    <p:extLst>
      <p:ext uri="{BB962C8B-B14F-4D97-AF65-F5344CB8AC3E}">
        <p14:creationId xmlns:p14="http://schemas.microsoft.com/office/powerpoint/2010/main" val="286355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i="0"/>
              <a:t>Programming?</a:t>
            </a:r>
            <a:endParaRPr lang="en-US"/>
          </a:p>
        </p:txBody>
      </p:sp>
      <p:sp>
        <p:nvSpPr>
          <p:cNvPr id="8195" name="Content Placeholder 2"/>
          <p:cNvSpPr>
            <a:spLocks noGrp="1"/>
          </p:cNvSpPr>
          <p:nvPr>
            <p:ph idx="1"/>
          </p:nvPr>
        </p:nvSpPr>
        <p:spPr/>
        <p:txBody>
          <a:bodyPr/>
          <a:lstStyle/>
          <a:p>
            <a:pPr>
              <a:buFont typeface="Wingdings" pitchFamily="2" charset="2"/>
              <a:buChar char="q"/>
            </a:pPr>
            <a:r>
              <a:rPr lang="en-US" sz="2400" dirty="0"/>
              <a:t>Historically popular language for NLP courses:</a:t>
            </a:r>
          </a:p>
          <a:p>
            <a:pPr lvl="1">
              <a:buFont typeface="Wingdings" pitchFamily="2" charset="2"/>
              <a:buChar char="q"/>
            </a:pPr>
            <a:r>
              <a:rPr lang="en-US" sz="2400" dirty="0"/>
              <a:t> Prolog (clean, hard to learn)</a:t>
            </a:r>
          </a:p>
          <a:p>
            <a:pPr lvl="1">
              <a:buFont typeface="Wingdings" pitchFamily="2" charset="2"/>
              <a:buChar char="q"/>
            </a:pPr>
            <a:r>
              <a:rPr lang="en-US" sz="2400" dirty="0"/>
              <a:t>Perl (quick, but obfuscated syntax, messy to read)</a:t>
            </a:r>
          </a:p>
          <a:p>
            <a:pPr>
              <a:buFont typeface="Wingdings" pitchFamily="2" charset="2"/>
              <a:buChar char="q"/>
            </a:pPr>
            <a:r>
              <a:rPr lang="en-US" sz="2400" dirty="0"/>
              <a:t>Why </a:t>
            </a:r>
            <a:r>
              <a:rPr lang="en-US" sz="2400" b="1" dirty="0"/>
              <a:t>Python </a:t>
            </a:r>
            <a:r>
              <a:rPr lang="en-US" sz="2400" dirty="0"/>
              <a:t>is better-suited:</a:t>
            </a:r>
          </a:p>
          <a:p>
            <a:pPr lvl="1">
              <a:buFont typeface="Wingdings" pitchFamily="2" charset="2"/>
              <a:buChar char="q"/>
            </a:pPr>
            <a:r>
              <a:rPr lang="en-US" sz="2400" dirty="0"/>
              <a:t>easy to learn, clean syntax, powerful features</a:t>
            </a:r>
          </a:p>
          <a:p>
            <a:pPr lvl="1">
              <a:buFont typeface="Wingdings" pitchFamily="2" charset="2"/>
              <a:buChar char="q"/>
            </a:pPr>
            <a:r>
              <a:rPr lang="en-US" sz="2400" dirty="0"/>
              <a:t>becoming increasingly popular in </a:t>
            </a:r>
            <a:r>
              <a:rPr lang="en-US" sz="2400" dirty="0" err="1"/>
              <a:t>CompLinguistics</a:t>
            </a:r>
            <a:r>
              <a:rPr lang="en-US" sz="2400" dirty="0"/>
              <a:t>!</a:t>
            </a:r>
          </a:p>
          <a:p>
            <a:pPr lvl="1">
              <a:buFont typeface="Wingdings" pitchFamily="2" charset="2"/>
              <a:buChar char="q"/>
            </a:pPr>
            <a:r>
              <a:rPr lang="en-US" sz="2400" dirty="0"/>
              <a:t>Extensive tutorials, </a:t>
            </a:r>
            <a:r>
              <a:rPr lang="en-US" sz="2400" dirty="0" err="1"/>
              <a:t>CompLing</a:t>
            </a:r>
            <a:r>
              <a:rPr lang="en-US" sz="2400" dirty="0"/>
              <a:t> support, toolkits, data, etc.</a:t>
            </a:r>
          </a:p>
          <a:p>
            <a:pPr marL="0" indent="0">
              <a:buNone/>
            </a:pPr>
            <a:endParaRPr lang="en-US" sz="2400" dirty="0"/>
          </a:p>
        </p:txBody>
      </p:sp>
    </p:spTree>
    <p:extLst>
      <p:ext uri="{BB962C8B-B14F-4D97-AF65-F5344CB8AC3E}">
        <p14:creationId xmlns:p14="http://schemas.microsoft.com/office/powerpoint/2010/main" val="3580791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i="0"/>
              <a:t>Goals of the Course</a:t>
            </a:r>
            <a:endParaRPr lang="en-US"/>
          </a:p>
        </p:txBody>
      </p:sp>
      <p:sp>
        <p:nvSpPr>
          <p:cNvPr id="9219" name="Content Placeholder 2"/>
          <p:cNvSpPr>
            <a:spLocks noGrp="1"/>
          </p:cNvSpPr>
          <p:nvPr>
            <p:ph idx="1"/>
          </p:nvPr>
        </p:nvSpPr>
        <p:spPr/>
        <p:txBody>
          <a:bodyPr/>
          <a:lstStyle/>
          <a:p>
            <a:pPr>
              <a:buFont typeface="Wingdings" pitchFamily="2" charset="2"/>
              <a:buChar char="q"/>
            </a:pPr>
            <a:r>
              <a:rPr lang="en-US" sz="2400" dirty="0"/>
              <a:t>Introduce you to Natural Language Processing problems and solutions.</a:t>
            </a:r>
          </a:p>
          <a:p>
            <a:pPr>
              <a:buFont typeface="Wingdings" pitchFamily="2" charset="2"/>
              <a:buChar char="q"/>
            </a:pPr>
            <a:r>
              <a:rPr lang="en-US" sz="2400" dirty="0"/>
              <a:t>Ultimate focus on handling ambiguity by probabilistic integration of evidence.</a:t>
            </a:r>
          </a:p>
          <a:p>
            <a:pPr>
              <a:buFont typeface="Wingdings" pitchFamily="2" charset="2"/>
              <a:buChar char="q"/>
            </a:pPr>
            <a:r>
              <a:rPr lang="en-US" sz="2400" dirty="0"/>
              <a:t>Give you some hands-on practice with data and a handful of methods.</a:t>
            </a:r>
          </a:p>
        </p:txBody>
      </p:sp>
    </p:spTree>
    <p:extLst>
      <p:ext uri="{BB962C8B-B14F-4D97-AF65-F5344CB8AC3E}">
        <p14:creationId xmlns:p14="http://schemas.microsoft.com/office/powerpoint/2010/main" val="127390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TW" i="0" dirty="0"/>
              <a:t>NLP/Computational Linguistics</a:t>
            </a:r>
          </a:p>
        </p:txBody>
      </p:sp>
      <p:sp>
        <p:nvSpPr>
          <p:cNvPr id="11268" name="Rectangle 3"/>
          <p:cNvSpPr>
            <a:spLocks noGrp="1" noChangeArrowheads="1"/>
          </p:cNvSpPr>
          <p:nvPr>
            <p:ph type="body" idx="1"/>
          </p:nvPr>
        </p:nvSpPr>
        <p:spPr>
          <a:xfrm>
            <a:off x="304800" y="1200150"/>
            <a:ext cx="8534400" cy="3333750"/>
          </a:xfrm>
        </p:spPr>
        <p:txBody>
          <a:bodyPr/>
          <a:lstStyle/>
          <a:p>
            <a:pPr algn="just" eaLnBrk="1" hangingPunct="1">
              <a:buFont typeface="Wingdings" pitchFamily="2" charset="2"/>
              <a:buChar char="q"/>
            </a:pPr>
            <a:r>
              <a:rPr lang="en-US" altLang="zh-TW" b="1" dirty="0"/>
              <a:t>Natural Language Processing (NLP)</a:t>
            </a:r>
            <a:r>
              <a:rPr lang="en-US" altLang="zh-TW" dirty="0"/>
              <a:t> is both a modern computational technology and a method of investigating and evaluating claims about human language itself. </a:t>
            </a:r>
          </a:p>
          <a:p>
            <a:pPr algn="just" eaLnBrk="1" hangingPunct="1">
              <a:buFont typeface="Wingdings" pitchFamily="2" charset="2"/>
              <a:buChar char="q"/>
            </a:pPr>
            <a:r>
              <a:rPr lang="en-US" altLang="zh-TW" dirty="0"/>
              <a:t>Some prefer the term </a:t>
            </a:r>
            <a:r>
              <a:rPr lang="en-US" altLang="zh-TW" b="1" dirty="0"/>
              <a:t>Computational Linguistics</a:t>
            </a:r>
            <a:r>
              <a:rPr lang="en-US" altLang="zh-TW" dirty="0"/>
              <a:t> in order to capture this latter function, but NLP is a term that links back into the history of </a:t>
            </a:r>
            <a:r>
              <a:rPr lang="en-US" altLang="zh-TW" b="1" dirty="0"/>
              <a:t>Artificial Intelligence (AI)</a:t>
            </a:r>
            <a:r>
              <a:rPr lang="en-US" altLang="zh-TW" dirty="0"/>
              <a:t>, the general study of cognitive function by computational processes, normally with an emphasis on the role of knowledge representations, that is to say the need for representations of our knowledge of the world in order to understand human language with computers. </a:t>
            </a:r>
          </a:p>
        </p:txBody>
      </p:sp>
    </p:spTree>
    <p:extLst>
      <p:ext uri="{BB962C8B-B14F-4D97-AF65-F5344CB8AC3E}">
        <p14:creationId xmlns:p14="http://schemas.microsoft.com/office/powerpoint/2010/main" val="3953061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zh-TW" i="0" dirty="0"/>
              <a:t>Scope</a:t>
            </a:r>
          </a:p>
        </p:txBody>
      </p:sp>
      <p:sp>
        <p:nvSpPr>
          <p:cNvPr id="13316" name="Rectangle 3"/>
          <p:cNvSpPr>
            <a:spLocks noGrp="1" noChangeArrowheads="1"/>
          </p:cNvSpPr>
          <p:nvPr>
            <p:ph type="body" sz="half" idx="1"/>
          </p:nvPr>
        </p:nvSpPr>
        <p:spPr/>
        <p:txBody>
          <a:bodyPr/>
          <a:lstStyle/>
          <a:p>
            <a:pPr eaLnBrk="1" hangingPunct="1">
              <a:buFont typeface="Wingdings" pitchFamily="2" charset="2"/>
              <a:buChar char="q"/>
            </a:pPr>
            <a:r>
              <a:rPr lang="en-US" altLang="zh-TW" sz="1800" b="1" i="1" dirty="0"/>
              <a:t>Language technologies</a:t>
            </a:r>
            <a:r>
              <a:rPr lang="en-US" altLang="zh-TW" sz="1800" dirty="0"/>
              <a:t> are information technologies that are specialized for dealing with the most complex information medium in our world: human language (Human Language Technology). </a:t>
            </a:r>
          </a:p>
        </p:txBody>
      </p:sp>
      <p:pic>
        <p:nvPicPr>
          <p:cNvPr id="13317"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500563" y="1168004"/>
            <a:ext cx="3903662" cy="3618309"/>
          </a:xfrm>
          <a:noFill/>
        </p:spPr>
      </p:pic>
    </p:spTree>
    <p:extLst>
      <p:ext uri="{BB962C8B-B14F-4D97-AF65-F5344CB8AC3E}">
        <p14:creationId xmlns:p14="http://schemas.microsoft.com/office/powerpoint/2010/main" val="74156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Extraction</a:t>
            </a:r>
          </a:p>
        </p:txBody>
      </p:sp>
      <p:sp>
        <p:nvSpPr>
          <p:cNvPr id="3" name="Content Placeholder 2"/>
          <p:cNvSpPr>
            <a:spLocks noGrp="1"/>
          </p:cNvSpPr>
          <p:nvPr>
            <p:ph idx="1"/>
          </p:nvPr>
        </p:nvSpPr>
        <p:spPr/>
        <p:txBody>
          <a:bodyPr/>
          <a:lstStyle/>
          <a:p>
            <a:pPr marL="0" indent="0">
              <a:buNone/>
            </a:pPr>
            <a:r>
              <a:rPr lang="en-US" dirty="0">
                <a:solidFill>
                  <a:schemeClr val="bg1">
                    <a:lumMod val="65000"/>
                  </a:schemeClr>
                </a:solidFill>
              </a:rPr>
              <a:t>Subject: </a:t>
            </a:r>
            <a:r>
              <a:rPr lang="en-US" b="1" dirty="0"/>
              <a:t>curriculum meeting</a:t>
            </a:r>
          </a:p>
          <a:p>
            <a:pPr marL="0" indent="0">
              <a:buNone/>
            </a:pPr>
            <a:r>
              <a:rPr lang="en-US" dirty="0"/>
              <a:t>    </a:t>
            </a:r>
            <a:r>
              <a:rPr lang="en-US" dirty="0">
                <a:solidFill>
                  <a:schemeClr val="bg1">
                    <a:lumMod val="65000"/>
                  </a:schemeClr>
                </a:solidFill>
              </a:rPr>
              <a:t> Date: </a:t>
            </a:r>
            <a:r>
              <a:rPr lang="en-US" dirty="0"/>
              <a:t>January 15, 2012</a:t>
            </a:r>
          </a:p>
          <a:p>
            <a:pPr marL="0" indent="0" algn="ctr">
              <a:buNone/>
            </a:pPr>
            <a:r>
              <a:rPr lang="en-US" dirty="0"/>
              <a:t>         </a:t>
            </a:r>
            <a:r>
              <a:rPr lang="en-US" dirty="0">
                <a:solidFill>
                  <a:schemeClr val="bg1">
                    <a:lumMod val="65000"/>
                  </a:schemeClr>
                </a:solidFill>
              </a:rPr>
              <a:t>To: </a:t>
            </a:r>
            <a:r>
              <a:rPr lang="en-US" dirty="0"/>
              <a:t>Dan Jurafsky</a:t>
            </a:r>
          </a:p>
          <a:p>
            <a:pPr marL="0" indent="0">
              <a:buNone/>
            </a:pPr>
            <a:endParaRPr lang="en-US" dirty="0"/>
          </a:p>
          <a:p>
            <a:pPr marL="0" indent="0">
              <a:buNone/>
            </a:pPr>
            <a:r>
              <a:rPr lang="en-US" dirty="0"/>
              <a:t>Hi Dan, we’ve now scheduled the curriculum meeting.</a:t>
            </a:r>
          </a:p>
          <a:p>
            <a:pPr marL="0" indent="0">
              <a:buNone/>
            </a:pPr>
            <a:r>
              <a:rPr lang="en-US" dirty="0"/>
              <a:t>It will be in Gates 159 tomorrow from 10:00-11:30.</a:t>
            </a:r>
          </a:p>
          <a:p>
            <a:pPr marL="0" indent="0">
              <a:buNone/>
            </a:pPr>
            <a:r>
              <a:rPr lang="en-US" dirty="0"/>
              <a:t>-Chris</a:t>
            </a:r>
          </a:p>
        </p:txBody>
      </p:sp>
      <p:cxnSp>
        <p:nvCxnSpPr>
          <p:cNvPr id="6" name="Straight Connector 5"/>
          <p:cNvCxnSpPr/>
          <p:nvPr/>
        </p:nvCxnSpPr>
        <p:spPr bwMode="auto">
          <a:xfrm>
            <a:off x="381000" y="2724150"/>
            <a:ext cx="8534400" cy="0"/>
          </a:xfrm>
          <a:prstGeom prst="line">
            <a:avLst/>
          </a:prstGeom>
          <a:gradFill rotWithShape="0">
            <a:gsLst>
              <a:gs pos="0">
                <a:srgbClr val="A50021"/>
              </a:gs>
              <a:gs pos="100000">
                <a:schemeClr val="tx1"/>
              </a:gs>
            </a:gsLst>
            <a:lin ang="0" scaled="1"/>
          </a:gradFill>
          <a:ln w="9525" cap="flat" cmpd="sng" algn="ctr">
            <a:solidFill>
              <a:schemeClr val="bg1">
                <a:lumMod val="65000"/>
              </a:schemeClr>
            </a:solidFill>
            <a:prstDash val="solid"/>
            <a:miter lim="800000"/>
            <a:headEnd type="none" w="med" len="med"/>
            <a:tailEnd type="none" w="med" len="med"/>
          </a:ln>
          <a:effectLst/>
        </p:spPr>
      </p:cxnSp>
      <p:sp>
        <p:nvSpPr>
          <p:cNvPr id="8" name="Rectangle 7"/>
          <p:cNvSpPr/>
          <p:nvPr/>
        </p:nvSpPr>
        <p:spPr bwMode="auto">
          <a:xfrm>
            <a:off x="1766112" y="3562350"/>
            <a:ext cx="5029200" cy="457200"/>
          </a:xfrm>
          <a:prstGeom prst="rect">
            <a:avLst/>
          </a:prstGeom>
          <a:noFill/>
          <a:ln w="9525" cap="flat" cmpd="sng" algn="ctr">
            <a:solidFill>
              <a:srgbClr val="3366FF"/>
            </a:solidFill>
            <a:prstDash val="sysDash"/>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9" name="Action Button: Forward or Next 8">
            <a:hlinkClick r:id="" action="ppaction://hlinkshowjump?jump=nextslide" highlightClick="1"/>
          </p:cNvPr>
          <p:cNvSpPr/>
          <p:nvPr/>
        </p:nvSpPr>
        <p:spPr bwMode="auto">
          <a:xfrm rot="5400000">
            <a:off x="6781800" y="3790950"/>
            <a:ext cx="304800" cy="304800"/>
          </a:xfrm>
          <a:prstGeom prst="actionButtonForwardNex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1" name="Rounded Rectangle 10"/>
          <p:cNvSpPr/>
          <p:nvPr/>
        </p:nvSpPr>
        <p:spPr bwMode="auto">
          <a:xfrm>
            <a:off x="3276600" y="4019550"/>
            <a:ext cx="4495800" cy="533400"/>
          </a:xfrm>
          <a:prstGeom prst="roundRect">
            <a:avLst/>
          </a:prstGeom>
          <a:solidFill>
            <a:schemeClr val="bg1"/>
          </a:solidFill>
          <a:ln w="9525" cap="flat" cmpd="sng" algn="ctr">
            <a:noFill/>
            <a:prstDash val="solid"/>
            <a:miter lim="800000"/>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2" name="Rectangle 11"/>
          <p:cNvSpPr/>
          <p:nvPr/>
        </p:nvSpPr>
        <p:spPr bwMode="auto">
          <a:xfrm>
            <a:off x="3200400" y="4095750"/>
            <a:ext cx="4495800" cy="381000"/>
          </a:xfrm>
          <a:prstGeom prst="rect">
            <a:avLst/>
          </a:prstGeom>
          <a:solidFill>
            <a:srgbClr val="0000CC"/>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solidFill>
                  <a:schemeClr val="bg1"/>
                </a:solidFill>
                <a:latin typeface="Lucida Sans" pitchFamily="-65" charset="0"/>
              </a:rPr>
              <a:t> Create new Calendar entry</a:t>
            </a:r>
            <a:endParaRPr kumimoji="0" lang="en-US" sz="2400" b="0" i="0" u="none" strike="noStrike" cap="none" normalizeH="0" baseline="0" dirty="0">
              <a:ln>
                <a:noFill/>
              </a:ln>
              <a:solidFill>
                <a:schemeClr val="bg1"/>
              </a:solidFill>
              <a:effectLst/>
              <a:latin typeface="Lucida Sans" pitchFamily="-65" charset="0"/>
            </a:endParaRPr>
          </a:p>
        </p:txBody>
      </p:sp>
      <p:sp>
        <p:nvSpPr>
          <p:cNvPr id="13" name="Rounded Rectangle 12"/>
          <p:cNvSpPr/>
          <p:nvPr/>
        </p:nvSpPr>
        <p:spPr bwMode="auto">
          <a:xfrm>
            <a:off x="5410200" y="590550"/>
            <a:ext cx="3733800" cy="2209800"/>
          </a:xfrm>
          <a:prstGeom prst="roundRect">
            <a:avLst/>
          </a:prstGeom>
          <a:solidFill>
            <a:schemeClr val="bg2">
              <a:lumMod val="75000"/>
            </a:schemeClr>
          </a:solidFill>
          <a:ln w="9525" cap="flat" cmpd="sng" algn="ctr">
            <a:noFill/>
            <a:prstDash val="solid"/>
            <a:miter lim="800000"/>
            <a:headEnd type="none" w="med" len="med"/>
            <a:tailEnd type="none" w="med" len="med"/>
          </a:ln>
          <a:effectLst>
            <a:innerShdw blurRad="63500" dist="50800" dir="2700000">
              <a:prstClr val="black">
                <a:alpha val="50000"/>
              </a:prstClr>
            </a:innerShdw>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solidFill>
                  <a:schemeClr val="bg1">
                    <a:lumMod val="50000"/>
                  </a:schemeClr>
                </a:solidFill>
                <a:latin typeface="Lucida Sans" pitchFamily="-65" charset="0"/>
              </a:rPr>
              <a:t>Event:  </a:t>
            </a:r>
            <a:r>
              <a:rPr lang="en-US" dirty="0">
                <a:latin typeface="Lucida Sans" pitchFamily="-65" charset="0"/>
              </a:rPr>
              <a:t>Curriculum </a:t>
            </a:r>
            <a:r>
              <a:rPr lang="en-US" dirty="0" err="1">
                <a:latin typeface="Lucida Sans" pitchFamily="-65" charset="0"/>
              </a:rPr>
              <a:t>mtg</a:t>
            </a:r>
            <a:endParaRPr lang="en-US" dirty="0">
              <a:latin typeface="Lucida Sans" pitchFamily="-65"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lumMod val="50000"/>
                  </a:schemeClr>
                </a:solidFill>
                <a:effectLst/>
                <a:latin typeface="Lucida Sans" pitchFamily="-65" charset="0"/>
              </a:rPr>
              <a:t>Date:   </a:t>
            </a:r>
            <a:r>
              <a:rPr kumimoji="0" lang="en-US" sz="2400" b="0" i="0" u="none" strike="noStrike" cap="none" normalizeH="0" baseline="0" dirty="0">
                <a:ln>
                  <a:noFill/>
                </a:ln>
                <a:effectLst/>
                <a:latin typeface="Lucida Sans" pitchFamily="-65" charset="0"/>
              </a:rPr>
              <a:t>Jan-16-2012</a:t>
            </a:r>
          </a:p>
          <a:p>
            <a:pPr marL="0" marR="0" indent="0" algn="l" defTabSz="914400" rtl="0" eaLnBrk="1" fontAlgn="base" latinLnBrk="0" hangingPunct="1">
              <a:lnSpc>
                <a:spcPct val="100000"/>
              </a:lnSpc>
              <a:spcBef>
                <a:spcPct val="0"/>
              </a:spcBef>
              <a:spcAft>
                <a:spcPct val="0"/>
              </a:spcAft>
              <a:buClrTx/>
              <a:buSzTx/>
              <a:buFontTx/>
              <a:buNone/>
              <a:tabLst/>
            </a:pPr>
            <a:r>
              <a:rPr lang="en-US" dirty="0">
                <a:solidFill>
                  <a:schemeClr val="bg1">
                    <a:lumMod val="50000"/>
                  </a:schemeClr>
                </a:solidFill>
                <a:latin typeface="Lucida Sans" pitchFamily="-65" charset="0"/>
              </a:rPr>
              <a:t>Start</a:t>
            </a:r>
            <a:r>
              <a:rPr lang="en-US" dirty="0">
                <a:solidFill>
                  <a:srgbClr val="7F7F7F"/>
                </a:solidFill>
                <a:latin typeface="Lucida Sans" pitchFamily="-65" charset="0"/>
              </a:rPr>
              <a:t>:</a:t>
            </a:r>
            <a:r>
              <a:rPr lang="en-US" dirty="0">
                <a:latin typeface="Lucida Sans" pitchFamily="-65" charset="0"/>
              </a:rPr>
              <a:t>   10:00am</a:t>
            </a:r>
          </a:p>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lumMod val="50000"/>
                  </a:schemeClr>
                </a:solidFill>
                <a:effectLst/>
                <a:latin typeface="Lucida Sans" pitchFamily="-65" charset="0"/>
              </a:rPr>
              <a:t>End:</a:t>
            </a:r>
            <a:r>
              <a:rPr kumimoji="0" lang="en-US" sz="2400" b="0" i="0" u="none" strike="noStrike" cap="none" normalizeH="0" dirty="0">
                <a:ln>
                  <a:noFill/>
                </a:ln>
                <a:solidFill>
                  <a:schemeClr val="bg1">
                    <a:lumMod val="50000"/>
                  </a:schemeClr>
                </a:solidFill>
                <a:effectLst/>
                <a:latin typeface="Lucida Sans" pitchFamily="-65" charset="0"/>
              </a:rPr>
              <a:t>    </a:t>
            </a:r>
            <a:r>
              <a:rPr kumimoji="0" lang="en-US" sz="2400" b="0" i="0" u="none" strike="noStrike" cap="none" normalizeH="0" dirty="0">
                <a:ln>
                  <a:noFill/>
                </a:ln>
                <a:effectLst/>
                <a:latin typeface="Lucida Sans" pitchFamily="-65" charset="0"/>
              </a:rPr>
              <a:t>11:30am</a:t>
            </a:r>
          </a:p>
          <a:p>
            <a:pPr marL="0" marR="0" indent="0" algn="l" defTabSz="914400" rtl="0" eaLnBrk="1" fontAlgn="base" latinLnBrk="0" hangingPunct="1">
              <a:lnSpc>
                <a:spcPct val="100000"/>
              </a:lnSpc>
              <a:spcBef>
                <a:spcPct val="0"/>
              </a:spcBef>
              <a:spcAft>
                <a:spcPct val="0"/>
              </a:spcAft>
              <a:buClrTx/>
              <a:buSzTx/>
              <a:buFontTx/>
              <a:buNone/>
              <a:tabLst/>
            </a:pPr>
            <a:r>
              <a:rPr lang="en-US" dirty="0">
                <a:solidFill>
                  <a:schemeClr val="bg1">
                    <a:lumMod val="50000"/>
                  </a:schemeClr>
                </a:solidFill>
                <a:latin typeface="Lucida Sans" pitchFamily="-65" charset="0"/>
              </a:rPr>
              <a:t>Where</a:t>
            </a:r>
            <a:r>
              <a:rPr lang="en-US" baseline="0" dirty="0">
                <a:solidFill>
                  <a:schemeClr val="bg1">
                    <a:lumMod val="50000"/>
                  </a:schemeClr>
                </a:solidFill>
                <a:latin typeface="Lucida Sans" pitchFamily="-65" charset="0"/>
              </a:rPr>
              <a:t>:</a:t>
            </a:r>
            <a:r>
              <a:rPr lang="en-US" dirty="0">
                <a:solidFill>
                  <a:schemeClr val="bg1">
                    <a:lumMod val="50000"/>
                  </a:schemeClr>
                </a:solidFill>
                <a:latin typeface="Lucida Sans" pitchFamily="-65" charset="0"/>
              </a:rPr>
              <a:t> </a:t>
            </a:r>
            <a:r>
              <a:rPr lang="en-US" dirty="0">
                <a:latin typeface="Lucida Sans" pitchFamily="-65" charset="0"/>
              </a:rPr>
              <a:t>Gates 159</a:t>
            </a:r>
            <a:endParaRPr kumimoji="0" lang="en-US" sz="2400" b="0" i="0" u="none" strike="noStrike" cap="none" normalizeH="0" baseline="0" dirty="0">
              <a:ln>
                <a:noFill/>
              </a:ln>
              <a:effectLst/>
              <a:latin typeface="Lucida Sans" pitchFamily="-65" charset="0"/>
            </a:endParaRPr>
          </a:p>
        </p:txBody>
      </p:sp>
    </p:spTree>
    <p:extLst>
      <p:ext uri="{BB962C8B-B14F-4D97-AF65-F5344CB8AC3E}">
        <p14:creationId xmlns:p14="http://schemas.microsoft.com/office/powerpoint/2010/main" val="82390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Lst>
  </p:timing>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9847</TotalTime>
  <Words>1378</Words>
  <Application>Microsoft Office PowerPoint</Application>
  <PresentationFormat>On-screen Show (16:9)</PresentationFormat>
  <Paragraphs>194</Paragraphs>
  <Slides>21</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华文仿宋</vt:lpstr>
      <vt:lpstr>Arial</vt:lpstr>
      <vt:lpstr>Calibri</vt:lpstr>
      <vt:lpstr>Lucida Sans</vt:lpstr>
      <vt:lpstr>Tahoma</vt:lpstr>
      <vt:lpstr>Times</vt:lpstr>
      <vt:lpstr>Times New Roman</vt:lpstr>
      <vt:lpstr>Wingdings</vt:lpstr>
      <vt:lpstr>Zapf Dingbats</vt:lpstr>
      <vt:lpstr>NLP-jurafsky</vt:lpstr>
      <vt:lpstr>Introduction to NLP</vt:lpstr>
      <vt:lpstr>Text Books </vt:lpstr>
      <vt:lpstr>Text Books </vt:lpstr>
      <vt:lpstr>More Stuff to Read/Download, etc. </vt:lpstr>
      <vt:lpstr>Programming?</vt:lpstr>
      <vt:lpstr>Goals of the Course</vt:lpstr>
      <vt:lpstr>NLP/Computational Linguistics</vt:lpstr>
      <vt:lpstr>Scope</vt:lpstr>
      <vt:lpstr>Information Extraction</vt:lpstr>
      <vt:lpstr>Information Extraction &amp; Sentiment Analysis</vt:lpstr>
      <vt:lpstr>Question Answering: IBM’s Watson</vt:lpstr>
      <vt:lpstr>Machine Translation</vt:lpstr>
      <vt:lpstr>Language Technology</vt:lpstr>
      <vt:lpstr>Applications </vt:lpstr>
      <vt:lpstr>Applications </vt:lpstr>
      <vt:lpstr>Applications </vt:lpstr>
      <vt:lpstr>Applications </vt:lpstr>
      <vt:lpstr>Ambiguity makes NLP hard: </vt:lpstr>
      <vt:lpstr>Why else is natural language understanding difficult?</vt:lpstr>
      <vt:lpstr>Making progress on this problem…</vt:lpstr>
      <vt:lpstr>   Lexical Resources </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Haseeb younis</cp:lastModifiedBy>
  <cp:revision>173</cp:revision>
  <cp:lastPrinted>2012-03-05T01:42:15Z</cp:lastPrinted>
  <dcterms:created xsi:type="dcterms:W3CDTF">2010-04-19T15:31:24Z</dcterms:created>
  <dcterms:modified xsi:type="dcterms:W3CDTF">2020-11-24T09:34:02Z</dcterms:modified>
</cp:coreProperties>
</file>