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9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AM MEMBERS:…"/>
          <p:cNvSpPr txBox="1">
            <a:spLocks noGrp="1"/>
          </p:cNvSpPr>
          <p:nvPr>
            <p:ph type="body" idx="21"/>
          </p:nvPr>
        </p:nvSpPr>
        <p:spPr>
          <a:xfrm>
            <a:off x="13715740" y="7586223"/>
            <a:ext cx="9757117" cy="360762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lgn="l" defTabSz="914400">
              <a:spcBef>
                <a:spcPts val="1000"/>
              </a:spcBef>
              <a:defRPr sz="3600" spc="0">
                <a:solidFill>
                  <a:srgbClr val="FF0000"/>
                </a:solidFill>
                <a:latin typeface="Times New Roman"/>
                <a:ea typeface="Times New Roman"/>
                <a:cs typeface="Times New Roman"/>
                <a:sym typeface="Times New Roman"/>
              </a:defRPr>
            </a:pPr>
            <a:r>
              <a:rPr lang="en-US" dirty="0"/>
              <a:t>                    </a:t>
            </a:r>
            <a:r>
              <a:rPr dirty="0"/>
              <a:t>TEAM MEMBERS</a:t>
            </a:r>
            <a:r>
              <a:rPr dirty="0">
                <a:solidFill>
                  <a:srgbClr val="C00000"/>
                </a:solidFill>
              </a:rPr>
              <a:t>:</a:t>
            </a:r>
          </a:p>
          <a:p>
            <a:pPr indent="36900" algn="l" defTabSz="914400">
              <a:spcBef>
                <a:spcPts val="1000"/>
              </a:spcBef>
              <a:defRPr sz="3600" spc="0">
                <a:solidFill>
                  <a:srgbClr val="0D0D0D"/>
                </a:solidFill>
                <a:latin typeface="Times New Roman"/>
                <a:ea typeface="Times New Roman"/>
                <a:cs typeface="Times New Roman"/>
                <a:sym typeface="Times New Roman"/>
              </a:defRPr>
            </a:pPr>
            <a:r>
              <a:rPr dirty="0"/>
              <a:t>           A. Uma Sagar </a:t>
            </a:r>
            <a:r>
              <a:rPr lang="en-US" dirty="0"/>
              <a:t>       </a:t>
            </a:r>
            <a:r>
              <a:rPr dirty="0"/>
              <a:t>- 18PA1A0407</a:t>
            </a:r>
          </a:p>
          <a:p>
            <a:pPr indent="36900" algn="l" defTabSz="914400">
              <a:spcBef>
                <a:spcPts val="1000"/>
              </a:spcBef>
              <a:defRPr sz="3600" spc="0">
                <a:solidFill>
                  <a:srgbClr val="0D0D0D"/>
                </a:solidFill>
                <a:latin typeface="Times New Roman"/>
                <a:ea typeface="Times New Roman"/>
                <a:cs typeface="Times New Roman"/>
                <a:sym typeface="Times New Roman"/>
              </a:defRPr>
            </a:pPr>
            <a:r>
              <a:rPr dirty="0"/>
              <a:t>           A. Pradeep Naidu </a:t>
            </a:r>
            <a:r>
              <a:rPr lang="en-US" dirty="0"/>
              <a:t> -</a:t>
            </a:r>
            <a:r>
              <a:rPr dirty="0"/>
              <a:t> 18PA1A0404</a:t>
            </a:r>
          </a:p>
          <a:p>
            <a:pPr indent="36900" algn="l" defTabSz="914400">
              <a:spcBef>
                <a:spcPts val="1000"/>
              </a:spcBef>
              <a:defRPr sz="3600" spc="0">
                <a:solidFill>
                  <a:srgbClr val="0D0D0D"/>
                </a:solidFill>
                <a:latin typeface="Times New Roman"/>
                <a:ea typeface="Times New Roman"/>
                <a:cs typeface="Times New Roman"/>
                <a:sym typeface="Times New Roman"/>
              </a:defRPr>
            </a:pPr>
            <a:r>
              <a:rPr dirty="0"/>
              <a:t>           G. Krupa Raju  </a:t>
            </a:r>
            <a:r>
              <a:rPr lang="en-US" dirty="0"/>
              <a:t>     </a:t>
            </a:r>
            <a:r>
              <a:rPr dirty="0"/>
              <a:t>- 18PA1A0452</a:t>
            </a:r>
          </a:p>
          <a:p>
            <a:pPr indent="36900" algn="l" defTabSz="914400">
              <a:spcBef>
                <a:spcPts val="1000"/>
              </a:spcBef>
              <a:defRPr sz="3600" spc="0">
                <a:solidFill>
                  <a:srgbClr val="0D0D0D"/>
                </a:solidFill>
                <a:latin typeface="Times New Roman"/>
                <a:ea typeface="Times New Roman"/>
                <a:cs typeface="Times New Roman"/>
                <a:sym typeface="Times New Roman"/>
              </a:defRPr>
            </a:pPr>
            <a:r>
              <a:rPr dirty="0"/>
              <a:t>           B. D. N. Sri Ram </a:t>
            </a:r>
            <a:r>
              <a:rPr lang="en-US" dirty="0"/>
              <a:t>  -</a:t>
            </a:r>
            <a:r>
              <a:rPr dirty="0"/>
              <a:t> 19PA5A0403</a:t>
            </a:r>
          </a:p>
        </p:txBody>
      </p:sp>
      <p:sp>
        <p:nvSpPr>
          <p:cNvPr id="152" name="A DEEP LEARNING FACIAL EXPRESSION RECOGNITION BASED SCORING SYSTEM FOR RESTAURANTS"/>
          <p:cNvSpPr txBox="1">
            <a:spLocks noGrp="1"/>
          </p:cNvSpPr>
          <p:nvPr>
            <p:ph type="ctrTitle"/>
          </p:nvPr>
        </p:nvSpPr>
        <p:spPr>
          <a:xfrm>
            <a:off x="1219200" y="510110"/>
            <a:ext cx="21945600" cy="4267201"/>
          </a:xfrm>
          <a:prstGeom prst="rect">
            <a:avLst/>
          </a:prstGeom>
        </p:spPr>
        <p:txBody>
          <a:bodyPr/>
          <a:lstStyle>
            <a:lvl1pPr defTabSz="914400">
              <a:lnSpc>
                <a:spcPct val="90000"/>
              </a:lnSpc>
              <a:defRPr sz="6400" b="1" spc="0">
                <a:solidFill>
                  <a:schemeClr val="accent6">
                    <a:hueOff val="-336662"/>
                    <a:satOff val="-1462"/>
                    <a:lumOff val="-13603"/>
                  </a:schemeClr>
                </a:solidFill>
                <a:latin typeface="Times New Roman"/>
                <a:ea typeface="Times New Roman"/>
                <a:cs typeface="Times New Roman"/>
                <a:sym typeface="Times New Roman"/>
              </a:defRPr>
            </a:lvl1pPr>
          </a:lstStyle>
          <a:p>
            <a:r>
              <a:t>A DEEP LEARNING FACIAL EXPRESSION RECOGNITION BASED SCORING SYSTEM FOR RESTAURANTS</a:t>
            </a:r>
          </a:p>
        </p:txBody>
      </p:sp>
      <p:sp>
        <p:nvSpPr>
          <p:cNvPr id="153" name="GUIDED BY:…"/>
          <p:cNvSpPr txBox="1">
            <a:spLocks noGrp="1"/>
          </p:cNvSpPr>
          <p:nvPr>
            <p:ph type="subTitle" sz="quarter" idx="1"/>
          </p:nvPr>
        </p:nvSpPr>
        <p:spPr>
          <a:xfrm>
            <a:off x="1492898" y="7567579"/>
            <a:ext cx="6568752" cy="3644908"/>
          </a:xfrm>
          <a:prstGeom prst="rect">
            <a:avLst/>
          </a:prstGeom>
        </p:spPr>
        <p:txBody>
          <a:bodyPr/>
          <a:lstStyle/>
          <a:p>
            <a:pPr algn="just" defTabSz="914400">
              <a:spcBef>
                <a:spcPts val="1000"/>
              </a:spcBef>
              <a:defRPr sz="3600" spc="0">
                <a:solidFill>
                  <a:srgbClr val="FF0000"/>
                </a:solidFill>
                <a:latin typeface="Times New Roman"/>
                <a:ea typeface="Times New Roman"/>
                <a:cs typeface="Times New Roman"/>
                <a:sym typeface="Times New Roman"/>
              </a:defRPr>
            </a:pPr>
            <a:r>
              <a:rPr lang="en-US" dirty="0"/>
              <a:t>              </a:t>
            </a:r>
            <a:r>
              <a:rPr dirty="0"/>
              <a:t>GUIDED BY:  </a:t>
            </a:r>
          </a:p>
          <a:p>
            <a:pPr algn="just" defTabSz="914400">
              <a:spcBef>
                <a:spcPts val="1000"/>
              </a:spcBef>
              <a:defRPr sz="3600" spc="0">
                <a:solidFill>
                  <a:srgbClr val="FF0000"/>
                </a:solidFill>
                <a:latin typeface="Times New Roman"/>
                <a:ea typeface="Times New Roman"/>
                <a:cs typeface="Times New Roman"/>
                <a:sym typeface="Times New Roman"/>
              </a:defRPr>
            </a:pPr>
            <a:r>
              <a:rPr dirty="0"/>
              <a:t>          </a:t>
            </a:r>
            <a:r>
              <a:rPr dirty="0">
                <a:solidFill>
                  <a:srgbClr val="000000"/>
                </a:solidFill>
              </a:rPr>
              <a:t>Mr.  K. Ramesh Chandra</a:t>
            </a:r>
          </a:p>
          <a:p>
            <a:pPr indent="36900" algn="just" defTabSz="914400">
              <a:spcBef>
                <a:spcPts val="1000"/>
              </a:spcBef>
              <a:buFont typeface="Arial"/>
              <a:defRPr sz="3600" spc="0">
                <a:solidFill>
                  <a:srgbClr val="0D0D0D"/>
                </a:solidFill>
                <a:latin typeface="Times New Roman"/>
                <a:ea typeface="Times New Roman"/>
                <a:cs typeface="Times New Roman"/>
                <a:sym typeface="Times New Roman"/>
              </a:defRPr>
            </a:pPr>
            <a:r>
              <a:rPr dirty="0"/>
              <a:t>             (Ass</a:t>
            </a:r>
            <a:r>
              <a:rPr lang="en-US" dirty="0"/>
              <a:t>ociate</a:t>
            </a:r>
            <a:r>
              <a:rPr dirty="0"/>
              <a:t> Professor)</a:t>
            </a:r>
          </a:p>
          <a:p>
            <a:pPr indent="36900" algn="just" defTabSz="914400">
              <a:spcBef>
                <a:spcPts val="1000"/>
              </a:spcBef>
              <a:buFont typeface="Arial"/>
              <a:defRPr sz="3600" spc="0">
                <a:solidFill>
                  <a:srgbClr val="0D0D0D"/>
                </a:solidFill>
                <a:latin typeface="Times New Roman"/>
                <a:ea typeface="Times New Roman"/>
                <a:cs typeface="Times New Roman"/>
                <a:sym typeface="Times New Roman"/>
              </a:defRPr>
            </a:pPr>
            <a:r>
              <a:rPr dirty="0"/>
              <a:t>             (Department of ECE)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DATA FLOW:"/>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DATA FLOW:</a:t>
            </a:r>
          </a:p>
        </p:txBody>
      </p:sp>
      <p:sp>
        <p:nvSpPr>
          <p:cNvPr id="181" name="Web cam"/>
          <p:cNvSpPr/>
          <p:nvPr/>
        </p:nvSpPr>
        <p:spPr>
          <a:xfrm>
            <a:off x="8690428" y="2153254"/>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Web cam</a:t>
            </a:r>
          </a:p>
        </p:txBody>
      </p:sp>
      <p:sp>
        <p:nvSpPr>
          <p:cNvPr id="182" name="Face detection"/>
          <p:cNvSpPr/>
          <p:nvPr/>
        </p:nvSpPr>
        <p:spPr>
          <a:xfrm>
            <a:off x="8690428" y="5884017"/>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Face detection</a:t>
            </a:r>
          </a:p>
        </p:txBody>
      </p:sp>
      <p:sp>
        <p:nvSpPr>
          <p:cNvPr id="183" name="Output image defining Expressions"/>
          <p:cNvSpPr/>
          <p:nvPr/>
        </p:nvSpPr>
        <p:spPr>
          <a:xfrm>
            <a:off x="8690428" y="11480163"/>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Output image defining Expressions</a:t>
            </a:r>
          </a:p>
        </p:txBody>
      </p:sp>
      <p:sp>
        <p:nvSpPr>
          <p:cNvPr id="184" name="Emotion classification"/>
          <p:cNvSpPr/>
          <p:nvPr/>
        </p:nvSpPr>
        <p:spPr>
          <a:xfrm>
            <a:off x="8690428" y="9614782"/>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Emotion classification</a:t>
            </a:r>
          </a:p>
        </p:txBody>
      </p:sp>
      <p:sp>
        <p:nvSpPr>
          <p:cNvPr id="185" name="Expression identification"/>
          <p:cNvSpPr/>
          <p:nvPr/>
        </p:nvSpPr>
        <p:spPr>
          <a:xfrm>
            <a:off x="8690428" y="7749399"/>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Expression identification</a:t>
            </a:r>
          </a:p>
        </p:txBody>
      </p:sp>
      <p:sp>
        <p:nvSpPr>
          <p:cNvPr id="186" name="Line"/>
          <p:cNvSpPr/>
          <p:nvPr/>
        </p:nvSpPr>
        <p:spPr>
          <a:xfrm>
            <a:off x="10936439" y="3454733"/>
            <a:ext cx="1" cy="594282"/>
          </a:xfrm>
          <a:prstGeom prst="line">
            <a:avLst/>
          </a:prstGeom>
          <a:ln w="25400">
            <a:solidFill>
              <a:srgbClr val="000000"/>
            </a:solidFill>
            <a:miter lim="400000"/>
            <a:tailEnd type="triangle"/>
          </a:ln>
        </p:spPr>
        <p:txBody>
          <a:bodyPr lIns="50800" tIns="50800" rIns="50800" bIns="50800" anchor="ctr"/>
          <a:lstStyle/>
          <a:p>
            <a:endParaRPr/>
          </a:p>
        </p:txBody>
      </p:sp>
      <p:sp>
        <p:nvSpPr>
          <p:cNvPr id="187" name="Line"/>
          <p:cNvSpPr/>
          <p:nvPr/>
        </p:nvSpPr>
        <p:spPr>
          <a:xfrm>
            <a:off x="10936439" y="10916261"/>
            <a:ext cx="1" cy="594281"/>
          </a:xfrm>
          <a:prstGeom prst="line">
            <a:avLst/>
          </a:prstGeom>
          <a:ln w="25400">
            <a:solidFill>
              <a:srgbClr val="000000"/>
            </a:solidFill>
            <a:miter lim="400000"/>
            <a:tailEnd type="triangle"/>
          </a:ln>
        </p:spPr>
        <p:txBody>
          <a:bodyPr lIns="50800" tIns="50800" rIns="50800" bIns="50800" anchor="ctr"/>
          <a:lstStyle/>
          <a:p>
            <a:endParaRPr/>
          </a:p>
        </p:txBody>
      </p:sp>
      <p:sp>
        <p:nvSpPr>
          <p:cNvPr id="188" name="Line"/>
          <p:cNvSpPr/>
          <p:nvPr/>
        </p:nvSpPr>
        <p:spPr>
          <a:xfrm>
            <a:off x="10936439" y="8989022"/>
            <a:ext cx="1" cy="594281"/>
          </a:xfrm>
          <a:prstGeom prst="line">
            <a:avLst/>
          </a:prstGeom>
          <a:ln w="25400">
            <a:solidFill>
              <a:srgbClr val="000000"/>
            </a:solidFill>
            <a:miter lim="400000"/>
            <a:tailEnd type="triangle"/>
          </a:ln>
        </p:spPr>
        <p:txBody>
          <a:bodyPr lIns="50800" tIns="50800" rIns="50800" bIns="50800" anchor="ctr"/>
          <a:lstStyle/>
          <a:p>
            <a:endParaRPr/>
          </a:p>
        </p:txBody>
      </p:sp>
      <p:sp>
        <p:nvSpPr>
          <p:cNvPr id="189" name="Line"/>
          <p:cNvSpPr/>
          <p:nvPr/>
        </p:nvSpPr>
        <p:spPr>
          <a:xfrm>
            <a:off x="10936439" y="7123640"/>
            <a:ext cx="1" cy="594281"/>
          </a:xfrm>
          <a:prstGeom prst="line">
            <a:avLst/>
          </a:prstGeom>
          <a:ln w="25400">
            <a:solidFill>
              <a:srgbClr val="000000"/>
            </a:solidFill>
            <a:miter lim="400000"/>
            <a:tailEnd type="triangle"/>
          </a:ln>
        </p:spPr>
        <p:txBody>
          <a:bodyPr lIns="50800" tIns="50800" rIns="50800" bIns="50800" anchor="ctr"/>
          <a:lstStyle/>
          <a:p>
            <a:endParaRPr/>
          </a:p>
        </p:txBody>
      </p:sp>
      <p:sp>
        <p:nvSpPr>
          <p:cNvPr id="190" name="Line"/>
          <p:cNvSpPr/>
          <p:nvPr/>
        </p:nvSpPr>
        <p:spPr>
          <a:xfrm>
            <a:off x="10936439" y="5289186"/>
            <a:ext cx="1" cy="594282"/>
          </a:xfrm>
          <a:prstGeom prst="line">
            <a:avLst/>
          </a:prstGeom>
          <a:ln w="25400">
            <a:solidFill>
              <a:srgbClr val="000000"/>
            </a:solidFill>
            <a:miter lim="400000"/>
            <a:tailEnd type="triangle"/>
          </a:ln>
        </p:spPr>
        <p:txBody>
          <a:bodyPr lIns="50800" tIns="50800" rIns="50800" bIns="50800" anchor="ctr"/>
          <a:lstStyle/>
          <a:p>
            <a:endParaRPr/>
          </a:p>
        </p:txBody>
      </p:sp>
      <p:sp>
        <p:nvSpPr>
          <p:cNvPr id="191" name="Input image"/>
          <p:cNvSpPr/>
          <p:nvPr/>
        </p:nvSpPr>
        <p:spPr>
          <a:xfrm>
            <a:off x="8690428" y="4018636"/>
            <a:ext cx="4492024" cy="1270001"/>
          </a:xfrm>
          <a:prstGeom prst="rect">
            <a:avLst/>
          </a:prstGeom>
          <a:solidFill>
            <a:srgbClr val="FFFFFF"/>
          </a:solidFill>
          <a:ln w="127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defTabSz="1130300">
              <a:lnSpc>
                <a:spcPct val="100000"/>
              </a:lnSpc>
              <a:defRPr sz="3200">
                <a:latin typeface="Times New Roman"/>
                <a:ea typeface="Times New Roman"/>
                <a:cs typeface="Times New Roman"/>
                <a:sym typeface="Times New Roman"/>
              </a:defRPr>
            </a:lvl1pPr>
          </a:lstStyle>
          <a:p>
            <a:r>
              <a:t>Input image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93C5-EBA1-DA77-3061-EF3D15D2C5DE}"/>
              </a:ext>
            </a:extLst>
          </p:cNvPr>
          <p:cNvSpPr>
            <a:spLocks noGrp="1"/>
          </p:cNvSpPr>
          <p:nvPr>
            <p:ph type="title"/>
          </p:nvPr>
        </p:nvSpPr>
        <p:spPr>
          <a:xfrm>
            <a:off x="1219200" y="774700"/>
            <a:ext cx="21945600" cy="1334018"/>
          </a:xfrm>
        </p:spPr>
        <p:txBody>
          <a:bodyPr/>
          <a:lstStyle/>
          <a:p>
            <a:r>
              <a:rPr lang="en-US" dirty="0">
                <a:solidFill>
                  <a:srgbClr val="FF0000"/>
                </a:solidFill>
              </a:rPr>
              <a:t>ALGORITHM</a:t>
            </a:r>
            <a:endParaRPr lang="en-IN" dirty="0">
              <a:solidFill>
                <a:srgbClr val="FF0000"/>
              </a:solidFill>
            </a:endParaRPr>
          </a:p>
        </p:txBody>
      </p:sp>
      <p:sp>
        <p:nvSpPr>
          <p:cNvPr id="3" name="Text Placeholder 2">
            <a:extLst>
              <a:ext uri="{FF2B5EF4-FFF2-40B4-BE49-F238E27FC236}">
                <a16:creationId xmlns:a16="http://schemas.microsoft.com/office/drawing/2014/main" id="{41C0B735-2F47-0C7E-A0FC-EC3F89BAF87B}"/>
              </a:ext>
            </a:extLst>
          </p:cNvPr>
          <p:cNvSpPr>
            <a:spLocks noGrp="1"/>
          </p:cNvSpPr>
          <p:nvPr>
            <p:ph type="body" idx="1"/>
          </p:nvPr>
        </p:nvSpPr>
        <p:spPr>
          <a:xfrm>
            <a:off x="1219200" y="2537927"/>
            <a:ext cx="21948577" cy="9958873"/>
          </a:xfrm>
        </p:spPr>
        <p:txBody>
          <a:bodyPr/>
          <a:lstStyle/>
          <a:p>
            <a:pPr algn="just"/>
            <a:r>
              <a:rPr lang="en-IN" dirty="0">
                <a:solidFill>
                  <a:srgbClr val="292929"/>
                </a:solidFill>
                <a:effectLst/>
                <a:latin typeface="charter"/>
              </a:rPr>
              <a:t>Viola-Jones Face Detection Technique</a:t>
            </a:r>
            <a:r>
              <a:rPr lang="en-IN" b="0" i="0" dirty="0">
                <a:solidFill>
                  <a:srgbClr val="292929"/>
                </a:solidFill>
                <a:effectLst/>
                <a:latin typeface="charter"/>
              </a:rPr>
              <a:t>, popularly known as </a:t>
            </a:r>
            <a:r>
              <a:rPr lang="en-IN" dirty="0" err="1">
                <a:solidFill>
                  <a:srgbClr val="292929"/>
                </a:solidFill>
                <a:effectLst/>
                <a:latin typeface="charter"/>
              </a:rPr>
              <a:t>Haar</a:t>
            </a:r>
            <a:r>
              <a:rPr lang="en-IN" dirty="0">
                <a:solidFill>
                  <a:srgbClr val="292929"/>
                </a:solidFill>
                <a:effectLst/>
                <a:latin typeface="charter"/>
              </a:rPr>
              <a:t> Cascades.</a:t>
            </a:r>
          </a:p>
          <a:p>
            <a:pPr algn="just"/>
            <a:r>
              <a:rPr lang="en-US" dirty="0">
                <a:solidFill>
                  <a:srgbClr val="292929"/>
                </a:solidFill>
                <a:effectLst/>
                <a:latin typeface="charter"/>
              </a:rPr>
              <a:t>It is an Object Detection Algorithm used to identify faces in an image or a real time video</a:t>
            </a:r>
            <a:r>
              <a:rPr lang="en-IN" dirty="0">
                <a:solidFill>
                  <a:srgbClr val="292929"/>
                </a:solidFill>
                <a:latin typeface="charter"/>
              </a:rPr>
              <a:t>.</a:t>
            </a:r>
          </a:p>
          <a:p>
            <a:pPr algn="just"/>
            <a:r>
              <a:rPr lang="en-US" b="0" i="0" dirty="0">
                <a:solidFill>
                  <a:srgbClr val="292929"/>
                </a:solidFill>
                <a:effectLst/>
                <a:latin typeface="charter"/>
              </a:rPr>
              <a:t>The algorithm uses edge or line detection features proposed by Viola and Jones </a:t>
            </a:r>
            <a:r>
              <a:rPr lang="en-IN" b="1" i="1" dirty="0">
                <a:solidFill>
                  <a:srgbClr val="292929"/>
                </a:solidFill>
                <a:effectLst/>
                <a:latin typeface="charter"/>
              </a:rPr>
              <a:t>.</a:t>
            </a:r>
          </a:p>
          <a:p>
            <a:pPr algn="just"/>
            <a:r>
              <a:rPr lang="en-US" b="0" i="0" dirty="0">
                <a:solidFill>
                  <a:srgbClr val="292929"/>
                </a:solidFill>
                <a:effectLst/>
                <a:latin typeface="charter"/>
              </a:rPr>
              <a:t>The features on the image makes it easy to find out the edges or the lines in the image, or to pick areas where there is a sudden change in the intensities of the pixels.</a:t>
            </a:r>
          </a:p>
          <a:p>
            <a:pPr algn="just"/>
            <a:r>
              <a:rPr lang="en-US" b="0" i="0" dirty="0">
                <a:solidFill>
                  <a:srgbClr val="292929"/>
                </a:solidFill>
                <a:effectLst/>
                <a:latin typeface="charter"/>
              </a:rPr>
              <a:t>The darker areas in the </a:t>
            </a:r>
            <a:r>
              <a:rPr lang="en-US" b="0" i="0" dirty="0" err="1">
                <a:solidFill>
                  <a:srgbClr val="292929"/>
                </a:solidFill>
                <a:effectLst/>
                <a:latin typeface="charter"/>
              </a:rPr>
              <a:t>haar</a:t>
            </a:r>
            <a:r>
              <a:rPr lang="en-US" b="0" i="0" dirty="0">
                <a:solidFill>
                  <a:srgbClr val="292929"/>
                </a:solidFill>
                <a:effectLst/>
                <a:latin typeface="charter"/>
              </a:rPr>
              <a:t> feature are pixels with values 1, and the lighter areas are pixels with values 0</a:t>
            </a:r>
            <a:r>
              <a:rPr lang="en-US" dirty="0">
                <a:solidFill>
                  <a:srgbClr val="292929"/>
                </a:solidFill>
                <a:latin typeface="charter"/>
              </a:rPr>
              <a:t>.</a:t>
            </a:r>
          </a:p>
          <a:p>
            <a:pPr algn="just"/>
            <a:r>
              <a:rPr lang="en-US" dirty="0"/>
              <a:t>The objective is to find out </a:t>
            </a:r>
            <a:r>
              <a:rPr lang="en-US" dirty="0">
                <a:effectLst/>
                <a:latin typeface="charter"/>
              </a:rPr>
              <a:t>the sum of all the image pixels lying in the darker area of the </a:t>
            </a:r>
            <a:r>
              <a:rPr lang="en-US" dirty="0" err="1">
                <a:effectLst/>
                <a:latin typeface="charter"/>
              </a:rPr>
              <a:t>haar</a:t>
            </a:r>
            <a:r>
              <a:rPr lang="en-US" dirty="0">
                <a:effectLst/>
                <a:latin typeface="charter"/>
              </a:rPr>
              <a:t> feature</a:t>
            </a:r>
            <a:r>
              <a:rPr lang="en-US" dirty="0"/>
              <a:t> and </a:t>
            </a:r>
            <a:r>
              <a:rPr lang="en-US" dirty="0">
                <a:effectLst/>
                <a:latin typeface="charter"/>
              </a:rPr>
              <a:t>the sum of all the image pixels lying in the lighter area of the </a:t>
            </a:r>
            <a:r>
              <a:rPr lang="en-US" dirty="0" err="1">
                <a:effectLst/>
                <a:latin typeface="charter"/>
              </a:rPr>
              <a:t>haar</a:t>
            </a:r>
            <a:r>
              <a:rPr lang="en-US" dirty="0">
                <a:effectLst/>
                <a:latin typeface="charter"/>
              </a:rPr>
              <a:t> feature</a:t>
            </a:r>
          </a:p>
          <a:p>
            <a:pPr algn="just"/>
            <a:r>
              <a:rPr lang="en-US" b="0" i="0" dirty="0">
                <a:solidFill>
                  <a:srgbClr val="292929"/>
                </a:solidFill>
                <a:effectLst/>
                <a:latin typeface="charter"/>
              </a:rPr>
              <a:t>If the </a:t>
            </a:r>
            <a:r>
              <a:rPr lang="en-US" dirty="0">
                <a:solidFill>
                  <a:srgbClr val="292929"/>
                </a:solidFill>
                <a:latin typeface="charter"/>
              </a:rPr>
              <a:t>difference between them is </a:t>
            </a:r>
            <a:r>
              <a:rPr lang="en-US" b="0" i="0" dirty="0">
                <a:solidFill>
                  <a:srgbClr val="292929"/>
                </a:solidFill>
                <a:effectLst/>
                <a:latin typeface="charter"/>
              </a:rPr>
              <a:t> closer to 1. That means, we  can say that there is an edge detected if the </a:t>
            </a:r>
            <a:r>
              <a:rPr lang="en-US" b="0" i="0" dirty="0" err="1">
                <a:solidFill>
                  <a:srgbClr val="292929"/>
                </a:solidFill>
                <a:effectLst/>
                <a:latin typeface="charter"/>
              </a:rPr>
              <a:t>haar</a:t>
            </a:r>
            <a:r>
              <a:rPr lang="en-US" b="0" i="0" dirty="0">
                <a:solidFill>
                  <a:srgbClr val="292929"/>
                </a:solidFill>
                <a:effectLst/>
                <a:latin typeface="charter"/>
              </a:rPr>
              <a:t> value is closer to 1</a:t>
            </a:r>
            <a:endParaRPr lang="en-IN" dirty="0"/>
          </a:p>
        </p:txBody>
      </p:sp>
    </p:spTree>
    <p:extLst>
      <p:ext uri="{BB962C8B-B14F-4D97-AF65-F5344CB8AC3E}">
        <p14:creationId xmlns:p14="http://schemas.microsoft.com/office/powerpoint/2010/main" val="6878922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WORKING:"/>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WORKING:</a:t>
            </a:r>
          </a:p>
        </p:txBody>
      </p:sp>
      <p:sp>
        <p:nvSpPr>
          <p:cNvPr id="194" name="Importing all the required libraries.…"/>
          <p:cNvSpPr txBox="1">
            <a:spLocks noGrp="1"/>
          </p:cNvSpPr>
          <p:nvPr>
            <p:ph type="body" idx="1"/>
          </p:nvPr>
        </p:nvSpPr>
        <p:spPr>
          <a:xfrm>
            <a:off x="1216223" y="2108570"/>
            <a:ext cx="21951554" cy="10388230"/>
          </a:xfrm>
          <a:prstGeom prst="rect">
            <a:avLst/>
          </a:prstGeom>
        </p:spPr>
        <p:txBody>
          <a:bodyPr/>
          <a:lstStyle/>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Importing all the required libraries.</a:t>
            </a:r>
          </a:p>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Write the necessity of each function that is needed to be demonstrated </a:t>
            </a:r>
          </a:p>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For example:</a:t>
            </a:r>
          </a:p>
          <a:p>
            <a:pPr marL="0" indent="0" defTabSz="914400">
              <a:lnSpc>
                <a:spcPct val="100000"/>
              </a:lnSpc>
              <a:spcBef>
                <a:spcPts val="1000"/>
              </a:spcBef>
              <a:buSzTx/>
              <a:buFont typeface="Arial"/>
              <a:buNone/>
              <a:defRPr sz="5400">
                <a:latin typeface="Times New Roman"/>
                <a:ea typeface="Times New Roman"/>
                <a:cs typeface="Times New Roman"/>
                <a:sym typeface="Times New Roman"/>
              </a:defRPr>
            </a:pPr>
            <a:r>
              <a:t>        to open a camera</a:t>
            </a:r>
          </a:p>
          <a:p>
            <a:pPr marL="0" indent="0" defTabSz="914400">
              <a:lnSpc>
                <a:spcPct val="100000"/>
              </a:lnSpc>
              <a:spcBef>
                <a:spcPts val="1000"/>
              </a:spcBef>
              <a:buSzTx/>
              <a:buFont typeface="Arial"/>
              <a:buNone/>
              <a:defRPr sz="5400">
                <a:latin typeface="Times New Roman"/>
                <a:ea typeface="Times New Roman"/>
                <a:cs typeface="Times New Roman"/>
                <a:sym typeface="Times New Roman"/>
              </a:defRPr>
            </a:pPr>
            <a:r>
              <a:t>        to load the data set</a:t>
            </a:r>
          </a:p>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By utilising the functions create a file main.py which contains each individual function names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ONTD.."/>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CONTD..</a:t>
            </a:r>
          </a:p>
        </p:txBody>
      </p:sp>
      <p:pic>
        <p:nvPicPr>
          <p:cNvPr id="197" name="Sea against sky at sunset" descr="Sea against sky at sunset"/>
          <p:cNvPicPr>
            <a:picLocks noGrp="1" noChangeAspect="1"/>
          </p:cNvPicPr>
          <p:nvPr>
            <p:ph type="pic" idx="21"/>
          </p:nvPr>
        </p:nvPicPr>
        <p:blipFill>
          <a:blip r:embed="rId2"/>
          <a:srcRect l="19199" r="19199"/>
          <a:stretch>
            <a:fillRect/>
          </a:stretch>
        </p:blipFill>
        <p:spPr>
          <a:xfrm>
            <a:off x="12192644" y="1270000"/>
            <a:ext cx="10922001" cy="11176000"/>
          </a:xfrm>
          <a:prstGeom prst="rect">
            <a:avLst/>
          </a:prstGeom>
        </p:spPr>
      </p:pic>
      <p:sp>
        <p:nvSpPr>
          <p:cNvPr id="198" name="From the function setupui , a new window is being opened which asks for recognition and also shows the feedback which is being stored in data base."/>
          <p:cNvSpPr txBox="1">
            <a:spLocks noGrp="1"/>
          </p:cNvSpPr>
          <p:nvPr>
            <p:ph type="body" sz="half" idx="1"/>
          </p:nvPr>
        </p:nvSpPr>
        <p:spPr>
          <a:xfrm>
            <a:off x="1121080" y="2439516"/>
            <a:ext cx="10425523" cy="9968384"/>
          </a:xfrm>
          <a:prstGeom prst="rect">
            <a:avLst/>
          </a:prstGeom>
        </p:spPr>
        <p:txBody>
          <a:bodyPr/>
          <a:lstStyle>
            <a:lvl1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lvl1pPr>
          </a:lstStyle>
          <a:p>
            <a:r>
              <a:t>From the function setupui , a new window is being opened which asks for recognition and also shows the feedback which is being stored in data base.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ONTD.."/>
          <p:cNvSpPr txBox="1">
            <a:spLocks noGrp="1"/>
          </p:cNvSpPr>
          <p:nvPr>
            <p:ph type="title"/>
          </p:nvPr>
        </p:nvSpPr>
        <p:spPr>
          <a:xfrm>
            <a:off x="1220985" y="776188"/>
            <a:ext cx="9753601" cy="1600201"/>
          </a:xfrm>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CONTD..</a:t>
            </a:r>
          </a:p>
        </p:txBody>
      </p:sp>
      <p:pic>
        <p:nvPicPr>
          <p:cNvPr id="201" name="Sea against sky at sunset" descr="Sea against sky at sunset"/>
          <p:cNvPicPr>
            <a:picLocks noGrp="1" noChangeAspect="1"/>
          </p:cNvPicPr>
          <p:nvPr>
            <p:ph type="pic" idx="21"/>
          </p:nvPr>
        </p:nvPicPr>
        <p:blipFill>
          <a:blip r:embed="rId2"/>
          <a:srcRect/>
          <a:stretch>
            <a:fillRect/>
          </a:stretch>
        </p:blipFill>
        <p:spPr>
          <a:xfrm>
            <a:off x="5187535" y="5603178"/>
            <a:ext cx="12423988" cy="6620851"/>
          </a:xfrm>
          <a:prstGeom prst="rect">
            <a:avLst/>
          </a:prstGeom>
        </p:spPr>
      </p:pic>
      <p:sp>
        <p:nvSpPr>
          <p:cNvPr id="202" name="When we are going to click on the facial expression recognition it opens a separate window that asks for to add the food in a particular restaurant."/>
          <p:cNvSpPr txBox="1">
            <a:spLocks noGrp="1"/>
          </p:cNvSpPr>
          <p:nvPr>
            <p:ph type="body" sz="quarter" idx="1"/>
          </p:nvPr>
        </p:nvSpPr>
        <p:spPr>
          <a:xfrm>
            <a:off x="1167051" y="2459695"/>
            <a:ext cx="22049898" cy="2382264"/>
          </a:xfrm>
          <a:prstGeom prst="rect">
            <a:avLst/>
          </a:prstGeom>
        </p:spPr>
        <p:txBody>
          <a:bodyPr/>
          <a:lstStyle>
            <a:lvl1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lvl1pPr>
          </a:lstStyle>
          <a:p>
            <a:r>
              <a:t>When we are going to click on the facial expression recognition it opens a separate window that asks for to add the food in a particular restaurant.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ONTD.."/>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CONTD..</a:t>
            </a:r>
          </a:p>
        </p:txBody>
      </p:sp>
      <p:pic>
        <p:nvPicPr>
          <p:cNvPr id="205" name="Sea against sky at sunset" descr="Sea against sky at sunset"/>
          <p:cNvPicPr>
            <a:picLocks noGrp="1" noChangeAspect="1"/>
          </p:cNvPicPr>
          <p:nvPr>
            <p:ph type="pic" idx="21"/>
          </p:nvPr>
        </p:nvPicPr>
        <p:blipFill>
          <a:blip r:embed="rId2"/>
          <a:srcRect l="9900" r="9900"/>
          <a:stretch>
            <a:fillRect/>
          </a:stretch>
        </p:blipFill>
        <p:spPr>
          <a:xfrm>
            <a:off x="12192644" y="1270000"/>
            <a:ext cx="10922001" cy="11176000"/>
          </a:xfrm>
          <a:prstGeom prst="rect">
            <a:avLst/>
          </a:prstGeom>
        </p:spPr>
      </p:pic>
      <p:sp>
        <p:nvSpPr>
          <p:cNvPr id="206" name="Upon successfully adding the menu on clicking the submit button we are able to open the web camera , thus on clicking  the icon we can able to capture the image of the customer"/>
          <p:cNvSpPr txBox="1">
            <a:spLocks noGrp="1"/>
          </p:cNvSpPr>
          <p:nvPr>
            <p:ph type="body" sz="half" idx="1"/>
          </p:nvPr>
        </p:nvSpPr>
        <p:spPr>
          <a:xfrm>
            <a:off x="1215231" y="2873093"/>
            <a:ext cx="9761538" cy="9534807"/>
          </a:xfrm>
          <a:prstGeom prst="rect">
            <a:avLst/>
          </a:prstGeom>
        </p:spPr>
        <p:txBody>
          <a:bodyPr/>
          <a:lstStyle>
            <a:lvl1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lvl1pPr>
          </a:lstStyle>
          <a:p>
            <a:r>
              <a:t>Upon successfully adding the menu on clicking the submit button we are able to open the web camera , thus on clicking  the icon we can able to capture the image of the customer</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DATA BASE:"/>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DATA BASE:</a:t>
            </a:r>
          </a:p>
        </p:txBody>
      </p:sp>
      <p:pic>
        <p:nvPicPr>
          <p:cNvPr id="209" name="Sea against sky at sunset" descr="Sea against sky at sunset"/>
          <p:cNvPicPr>
            <a:picLocks noGrp="1" noChangeAspect="1"/>
          </p:cNvPicPr>
          <p:nvPr>
            <p:ph type="pic" idx="21"/>
          </p:nvPr>
        </p:nvPicPr>
        <p:blipFill>
          <a:blip r:embed="rId2"/>
          <a:srcRect/>
          <a:stretch>
            <a:fillRect/>
          </a:stretch>
        </p:blipFill>
        <p:spPr>
          <a:xfrm>
            <a:off x="11377970" y="3204851"/>
            <a:ext cx="12882827" cy="6639456"/>
          </a:xfrm>
          <a:prstGeom prst="rect">
            <a:avLst/>
          </a:prstGeom>
        </p:spPr>
      </p:pic>
      <p:sp>
        <p:nvSpPr>
          <p:cNvPr id="210" name="As the all procedure that is being done like classifying the emotion of the customer we have to store it.…"/>
          <p:cNvSpPr txBox="1">
            <a:spLocks noGrp="1"/>
          </p:cNvSpPr>
          <p:nvPr>
            <p:ph type="body" sz="half" idx="1"/>
          </p:nvPr>
        </p:nvSpPr>
        <p:spPr>
          <a:xfrm>
            <a:off x="1215231" y="2216711"/>
            <a:ext cx="9761538" cy="10256263"/>
          </a:xfrm>
          <a:prstGeom prst="rect">
            <a:avLst/>
          </a:prstGeom>
        </p:spPr>
        <p:txBody>
          <a:bodyPr/>
          <a:lstStyle/>
          <a:p>
            <a:pPr marL="201168" indent="-201168" defTabSz="804672">
              <a:lnSpc>
                <a:spcPct val="100000"/>
              </a:lnSpc>
              <a:spcBef>
                <a:spcPts val="800"/>
              </a:spcBef>
              <a:buSzPct val="100000"/>
              <a:buFont typeface="Arial"/>
              <a:defRPr sz="4752">
                <a:latin typeface="Times New Roman"/>
                <a:ea typeface="Times New Roman"/>
                <a:cs typeface="Times New Roman"/>
                <a:sym typeface="Times New Roman"/>
              </a:defRPr>
            </a:pPr>
            <a:r>
              <a:t>As the all procedure that is being done like classifying the emotion of the customer we have to store it.</a:t>
            </a:r>
          </a:p>
          <a:p>
            <a:pPr marL="0" indent="0" defTabSz="804672">
              <a:lnSpc>
                <a:spcPct val="100000"/>
              </a:lnSpc>
              <a:spcBef>
                <a:spcPts val="800"/>
              </a:spcBef>
              <a:buSzTx/>
              <a:buFont typeface="Arial"/>
              <a:buNone/>
              <a:defRPr sz="4752">
                <a:latin typeface="Times New Roman"/>
                <a:ea typeface="Times New Roman"/>
                <a:cs typeface="Times New Roman"/>
                <a:sym typeface="Times New Roman"/>
              </a:defRPr>
            </a:pPr>
            <a:endParaRPr/>
          </a:p>
          <a:p>
            <a:pPr marL="201168" indent="-201168" defTabSz="804672">
              <a:lnSpc>
                <a:spcPct val="100000"/>
              </a:lnSpc>
              <a:spcBef>
                <a:spcPts val="800"/>
              </a:spcBef>
              <a:buSzPct val="100000"/>
              <a:buFont typeface="Arial"/>
              <a:defRPr sz="4752">
                <a:latin typeface="Times New Roman"/>
                <a:ea typeface="Times New Roman"/>
                <a:cs typeface="Times New Roman"/>
                <a:sym typeface="Times New Roman"/>
              </a:defRPr>
            </a:pPr>
            <a:r>
              <a:t>For that we use SQL database, in which the rating is being given at the end of the execution will be inserted into database by using the insert commands.</a:t>
            </a:r>
          </a:p>
          <a:p>
            <a:pPr marL="0" indent="0" defTabSz="804672">
              <a:lnSpc>
                <a:spcPct val="100000"/>
              </a:lnSpc>
              <a:spcBef>
                <a:spcPts val="800"/>
              </a:spcBef>
              <a:buSzTx/>
              <a:buFont typeface="Arial"/>
              <a:buNone/>
              <a:defRPr sz="4752">
                <a:latin typeface="Times New Roman"/>
                <a:ea typeface="Times New Roman"/>
                <a:cs typeface="Times New Roman"/>
                <a:sym typeface="Times New Roman"/>
              </a:defRPr>
            </a:pPr>
            <a:endParaRPr/>
          </a:p>
          <a:p>
            <a:pPr marL="201168" indent="-201168" defTabSz="804672">
              <a:lnSpc>
                <a:spcPct val="100000"/>
              </a:lnSpc>
              <a:spcBef>
                <a:spcPts val="800"/>
              </a:spcBef>
              <a:buSzPct val="100000"/>
              <a:buFont typeface="Arial"/>
              <a:defRPr sz="4752">
                <a:latin typeface="Times New Roman"/>
                <a:ea typeface="Times New Roman"/>
                <a:cs typeface="Times New Roman"/>
                <a:sym typeface="Times New Roman"/>
              </a:defRPr>
            </a:pPr>
            <a:r>
              <a:t>So that the final result of the restaurants individual performance can be viewed through the SQL database.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SULTS:"/>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RESULTS:</a:t>
            </a:r>
          </a:p>
        </p:txBody>
      </p:sp>
      <p:pic>
        <p:nvPicPr>
          <p:cNvPr id="213" name="Sea against sky at sunset" descr="Sea against sky at sunset"/>
          <p:cNvPicPr>
            <a:picLocks noGrp="1" noChangeAspect="1"/>
          </p:cNvPicPr>
          <p:nvPr>
            <p:ph type="pic" idx="21"/>
          </p:nvPr>
        </p:nvPicPr>
        <p:blipFill>
          <a:blip r:embed="rId2"/>
          <a:srcRect l="29580" r="25269"/>
          <a:stretch>
            <a:fillRect/>
          </a:stretch>
        </p:blipFill>
        <p:spPr>
          <a:xfrm>
            <a:off x="11647618" y="1269999"/>
            <a:ext cx="10922001" cy="11176001"/>
          </a:xfrm>
          <a:prstGeom prst="rect">
            <a:avLst/>
          </a:prstGeom>
        </p:spPr>
      </p:pic>
      <p:sp>
        <p:nvSpPr>
          <p:cNvPr id="214" name="Based upon the expression that is being detected the code will generate a rating to the restaurant from a scale of 1 to 3.…"/>
          <p:cNvSpPr txBox="1">
            <a:spLocks noGrp="1"/>
          </p:cNvSpPr>
          <p:nvPr>
            <p:ph type="body" sz="half" idx="1"/>
          </p:nvPr>
        </p:nvSpPr>
        <p:spPr>
          <a:xfrm>
            <a:off x="1067485" y="1868478"/>
            <a:ext cx="9909284" cy="10539422"/>
          </a:xfrm>
          <a:prstGeom prst="rect">
            <a:avLst/>
          </a:prstGeom>
        </p:spPr>
        <p:txBody>
          <a:bodyPr/>
          <a:lstStyle/>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Based upon the expression that is being detected the code will generate a rating to the restaurant from a scale of 1 to 3.</a:t>
            </a:r>
          </a:p>
          <a:p>
            <a:pPr marL="228600" indent="-228600" defTabSz="914400">
              <a:lnSpc>
                <a:spcPct val="100000"/>
              </a:lnSpc>
              <a:spcBef>
                <a:spcPts val="1000"/>
              </a:spcBef>
              <a:buSzPct val="100000"/>
              <a:buFont typeface="Arial"/>
              <a:defRPr sz="5400">
                <a:latin typeface="Times New Roman"/>
                <a:ea typeface="Times New Roman"/>
                <a:cs typeface="Times New Roman"/>
                <a:sym typeface="Times New Roman"/>
              </a:defRPr>
            </a:pPr>
            <a:r>
              <a:t>Here we can use the data that is  being stored in the data base and can estimate the restaurants individual rating.</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ONTD.."/>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CONTD..</a:t>
            </a:r>
          </a:p>
        </p:txBody>
      </p:sp>
      <p:pic>
        <p:nvPicPr>
          <p:cNvPr id="217" name="Sea against sky at sunset" descr="Sea against sky at sunset"/>
          <p:cNvPicPr>
            <a:picLocks noGrp="1" noChangeAspect="1"/>
          </p:cNvPicPr>
          <p:nvPr>
            <p:ph type="pic" idx="21"/>
          </p:nvPr>
        </p:nvPicPr>
        <p:blipFill>
          <a:blip r:embed="rId2"/>
          <a:srcRect l="25095" r="25095"/>
          <a:stretch>
            <a:fillRect/>
          </a:stretch>
        </p:blipFill>
        <p:spPr>
          <a:xfrm>
            <a:off x="12194575" y="1270000"/>
            <a:ext cx="10922001" cy="11176001"/>
          </a:xfrm>
          <a:prstGeom prst="rect">
            <a:avLst/>
          </a:prstGeom>
        </p:spPr>
      </p:pic>
      <p:sp>
        <p:nvSpPr>
          <p:cNvPr id="218" name="Here we can estimate the restaurants individual performance."/>
          <p:cNvSpPr txBox="1">
            <a:spLocks noGrp="1"/>
          </p:cNvSpPr>
          <p:nvPr>
            <p:ph type="body" sz="half" idx="1"/>
          </p:nvPr>
        </p:nvSpPr>
        <p:spPr>
          <a:xfrm>
            <a:off x="1110620" y="2040466"/>
            <a:ext cx="9866149" cy="10367434"/>
          </a:xfrm>
          <a:prstGeom prst="rect">
            <a:avLst/>
          </a:prstGeom>
        </p:spPr>
        <p:txBody>
          <a:bodyPr/>
          <a:lstStyle>
            <a:lvl1pPr marL="457200" indent="-457200" defTabSz="914400">
              <a:lnSpc>
                <a:spcPct val="100000"/>
              </a:lnSpc>
              <a:spcBef>
                <a:spcPts val="0"/>
              </a:spcBef>
              <a:buSzPct val="100000"/>
              <a:buFont typeface="Arial"/>
              <a:defRPr sz="5400">
                <a:latin typeface="Times New Roman"/>
                <a:ea typeface="Times New Roman"/>
                <a:cs typeface="Times New Roman"/>
                <a:sym typeface="Times New Roman"/>
              </a:defRPr>
            </a:lvl1pPr>
          </a:lstStyle>
          <a:p>
            <a:r>
              <a:t>Here we can estimate the restaurants individual performance.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ONCLUSION:"/>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CONCLUSION:</a:t>
            </a:r>
          </a:p>
        </p:txBody>
      </p:sp>
      <p:sp>
        <p:nvSpPr>
          <p:cNvPr id="221" name="In Our Application we are using to find the human expressions from live webcam, this application can be used in every office and police team in any meeting we can know all the expressing of the human like neutral, sad, happy, anger that will help in know"/>
          <p:cNvSpPr txBox="1">
            <a:spLocks noGrp="1"/>
          </p:cNvSpPr>
          <p:nvPr>
            <p:ph type="body" idx="1"/>
          </p:nvPr>
        </p:nvSpPr>
        <p:spPr>
          <a:xfrm>
            <a:off x="1062949" y="2471704"/>
            <a:ext cx="22104828" cy="10025096"/>
          </a:xfrm>
          <a:prstGeom prst="rect">
            <a:avLst/>
          </a:prstGeom>
        </p:spPr>
        <p:txBody>
          <a:bodyPr/>
          <a:lstStyle>
            <a:lvl1pPr marL="670213" indent="-670213" algn="just" defTabSz="914400">
              <a:lnSpc>
                <a:spcPct val="100000"/>
              </a:lnSpc>
              <a:spcBef>
                <a:spcPts val="1000"/>
              </a:spcBef>
              <a:defRPr sz="5400">
                <a:latin typeface="Times New Roman"/>
                <a:ea typeface="Times New Roman"/>
                <a:cs typeface="Times New Roman"/>
                <a:sym typeface="Times New Roman"/>
              </a:defRPr>
            </a:lvl1pPr>
          </a:lstStyle>
          <a:p>
            <a:r>
              <a:t>In Our Application we are using to find the human expressions from live webcam, this application can be used in every office and police team in any meeting we can know all the expressing of the human like neutral, sad, happy, anger that will help in know the feeling of the people around the meetings or functions happing at important locations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ONCEPTS:"/>
          <p:cNvSpPr txBox="1">
            <a:spLocks noGrp="1"/>
          </p:cNvSpPr>
          <p:nvPr>
            <p:ph type="title"/>
          </p:nvPr>
        </p:nvSpPr>
        <p:spPr>
          <a:prstGeom prst="rect">
            <a:avLst/>
          </a:prstGeom>
        </p:spPr>
        <p:txBody>
          <a:bodyPr/>
          <a:lstStyle>
            <a:lvl1pPr algn="l" defTabSz="914400">
              <a:lnSpc>
                <a:spcPct val="90000"/>
              </a:lnSpc>
              <a:defRPr sz="6400" b="1" spc="0">
                <a:solidFill>
                  <a:srgbClr val="FF6600"/>
                </a:solidFill>
                <a:latin typeface="Carlito"/>
                <a:ea typeface="Carlito"/>
                <a:cs typeface="Carlito"/>
                <a:sym typeface="Carlito"/>
              </a:defRPr>
            </a:lvl1pPr>
          </a:lstStyle>
          <a:p>
            <a:r>
              <a:t>CONCEPTS:</a:t>
            </a:r>
          </a:p>
        </p:txBody>
      </p:sp>
      <p:sp>
        <p:nvSpPr>
          <p:cNvPr id="156" name="ABSTARCT…"/>
          <p:cNvSpPr txBox="1">
            <a:spLocks noGrp="1"/>
          </p:cNvSpPr>
          <p:nvPr>
            <p:ph type="body" idx="1"/>
          </p:nvPr>
        </p:nvSpPr>
        <p:spPr>
          <a:xfrm>
            <a:off x="1222176" y="2319434"/>
            <a:ext cx="21945601" cy="11042003"/>
          </a:xfrm>
          <a:prstGeom prst="rect">
            <a:avLst/>
          </a:prstGeom>
        </p:spPr>
        <p:txBody>
          <a:bodyPr>
            <a:normAutofit lnSpcReduction="10000"/>
          </a:bodyPr>
          <a:lstStyle/>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ABSTARCT</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INTRODUCTION</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PROBLEM DEFINITION</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OBJECTIVE</a:t>
            </a:r>
            <a:r>
              <a:rPr lang="en-US" dirty="0"/>
              <a:t> </a:t>
            </a:r>
            <a:endParaRPr dirty="0"/>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EXISTING SYSTEM</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PROPOSED SYSTEM</a:t>
            </a:r>
            <a:endParaRPr lang="en-US" dirty="0"/>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SYSTEM ARCHITECTURE</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DATA FLOW</a:t>
            </a:r>
            <a:endParaRPr lang="en-US" dirty="0"/>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lang="en-US" dirty="0"/>
              <a:t>ALGORITHM</a:t>
            </a:r>
            <a:endParaRPr dirty="0"/>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WORKING</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DATA BASE</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RESULTS</a:t>
            </a:r>
          </a:p>
          <a:p>
            <a:pPr marL="210311" indent="-210311" defTabSz="841247">
              <a:lnSpc>
                <a:spcPct val="100000"/>
              </a:lnSpc>
              <a:spcBef>
                <a:spcPts val="900"/>
              </a:spcBef>
              <a:buSzPct val="100000"/>
              <a:buFont typeface="Arial"/>
              <a:defRPr sz="4968">
                <a:latin typeface="Times New Roman"/>
                <a:ea typeface="Times New Roman"/>
                <a:cs typeface="Times New Roman"/>
                <a:sym typeface="Times New Roman"/>
              </a:defRPr>
            </a:pPr>
            <a:r>
              <a:rPr dirty="0"/>
              <a:t>CONCLUSION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Picture 4" descr="Picture 4"/>
          <p:cNvPicPr>
            <a:picLocks noChangeAspect="1"/>
          </p:cNvPicPr>
          <p:nvPr/>
        </p:nvPicPr>
        <p:blipFill>
          <a:blip r:embed="rId2"/>
          <a:srcRect/>
          <a:stretch>
            <a:fillRect/>
          </a:stretch>
        </p:blipFill>
        <p:spPr>
          <a:xfrm>
            <a:off x="1311473" y="776792"/>
            <a:ext cx="21761054" cy="11634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90500" cap="rnd">
            <a:solidFill>
              <a:srgbClr val="C8C6BD"/>
            </a:solidFill>
          </a:ln>
          <a:effectLst>
            <a:outerShdw blurRad="127000" rotWithShape="0">
              <a:srgbClr val="000000"/>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ABSTRACT:"/>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ABSTRACT:</a:t>
            </a:r>
          </a:p>
        </p:txBody>
      </p:sp>
      <p:sp>
        <p:nvSpPr>
          <p:cNvPr id="159" name="Recently, the popularity of automated and unmanned restaurants has increased.…"/>
          <p:cNvSpPr txBox="1">
            <a:spLocks noGrp="1"/>
          </p:cNvSpPr>
          <p:nvPr>
            <p:ph type="body" idx="1"/>
          </p:nvPr>
        </p:nvSpPr>
        <p:spPr>
          <a:xfrm>
            <a:off x="1103771" y="2554273"/>
            <a:ext cx="22064006" cy="9942527"/>
          </a:xfrm>
          <a:prstGeom prst="rect">
            <a:avLst/>
          </a:prstGeom>
        </p:spPr>
        <p:txBody>
          <a:bodyPr/>
          <a:lstStyle/>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Recently, the popularity of automated and unmanned restaurants has increased.</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For this purpose, we introduced a rating system based on facial expression recognition with pre-trained convolutional neural network (CNN) models. </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For interactive human and computer interface (HCI) it is important that the computer understand facial expressions of human. </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With HCI the gap between computers and humans will reduce.</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Currently, three expressions (satisfied, neutral and disappointed) are provided by the scoring system.</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INTRODUCTION:"/>
          <p:cNvSpPr txBox="1">
            <a:spLocks noGrp="1"/>
          </p:cNvSpPr>
          <p:nvPr>
            <p:ph type="title"/>
          </p:nvPr>
        </p:nvSpPr>
        <p:spPr>
          <a:prstGeom prst="rect">
            <a:avLst/>
          </a:prstGeom>
        </p:spPr>
        <p:txBody>
          <a:bodyPr/>
          <a:lstStyle>
            <a:lvl1pPr algn="l" defTabSz="914400">
              <a:lnSpc>
                <a:spcPct val="90000"/>
              </a:lnSpc>
              <a:defRPr sz="6400" b="1" spc="0">
                <a:solidFill>
                  <a:srgbClr val="FF6600"/>
                </a:solidFill>
                <a:latin typeface="Times New Roman"/>
                <a:ea typeface="Times New Roman"/>
                <a:cs typeface="Times New Roman"/>
                <a:sym typeface="Times New Roman"/>
              </a:defRPr>
            </a:lvl1pPr>
          </a:lstStyle>
          <a:p>
            <a:r>
              <a:t>INTRODUCTION:</a:t>
            </a:r>
          </a:p>
        </p:txBody>
      </p:sp>
      <p:sp>
        <p:nvSpPr>
          <p:cNvPr id="162" name="Human facial expressions are extremely essential in social communication. Normally communication involves both verbal and nonverbal.…"/>
          <p:cNvSpPr txBox="1">
            <a:spLocks noGrp="1"/>
          </p:cNvSpPr>
          <p:nvPr>
            <p:ph type="body" idx="1"/>
          </p:nvPr>
        </p:nvSpPr>
        <p:spPr>
          <a:xfrm>
            <a:off x="1216223" y="2194471"/>
            <a:ext cx="21951554" cy="10302329"/>
          </a:xfrm>
          <a:prstGeom prst="rect">
            <a:avLst/>
          </a:prstGeom>
        </p:spPr>
        <p:txBody>
          <a:bodyPr/>
          <a:lstStyle/>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Human facial expressions are extremely essential in social communication. Normally communication involves both verbal and nonverbal.</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Non-verbal communications are expressed through facial expressions.</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Non-verbal communication means communication between human and animals through eye contact, gesture, facial expressions, body language, and paralanguage</a:t>
            </a:r>
          </a:p>
          <a:p>
            <a:pPr marL="342900" indent="-342900" algn="just" defTabSz="914400">
              <a:lnSpc>
                <a:spcPct val="100000"/>
              </a:lnSpc>
              <a:spcBef>
                <a:spcPts val="600"/>
              </a:spcBef>
              <a:buSzPct val="100000"/>
              <a:buFont typeface="Arial"/>
              <a:defRPr sz="5400">
                <a:solidFill>
                  <a:srgbClr val="2E2E2E"/>
                </a:solidFill>
                <a:latin typeface="Times New Roman"/>
                <a:ea typeface="Times New Roman"/>
                <a:cs typeface="Times New Roman"/>
                <a:sym typeface="Times New Roman"/>
              </a:defRPr>
            </a:pPr>
            <a:r>
              <a:rPr dirty="0"/>
              <a:t>FER has the important stage is feature extraction and classification.</a:t>
            </a:r>
          </a:p>
          <a:p>
            <a:pPr marL="228600" indent="-228600" algn="just" defTabSz="914400">
              <a:lnSpc>
                <a:spcPct val="100000"/>
              </a:lnSpc>
              <a:spcBef>
                <a:spcPts val="1000"/>
              </a:spcBef>
              <a:buSzPct val="100000"/>
              <a:buFont typeface="Arial"/>
              <a:defRPr sz="5400">
                <a:solidFill>
                  <a:srgbClr val="2E2E2E"/>
                </a:solidFill>
                <a:latin typeface="Times New Roman"/>
                <a:ea typeface="Times New Roman"/>
                <a:cs typeface="Times New Roman"/>
                <a:sym typeface="Times New Roman"/>
              </a:defRPr>
            </a:pPr>
            <a:r>
              <a:rPr dirty="0"/>
              <a:t> Feature extraction includes two types and they are geometric based    and appearance based.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ROBLEM DEFINITION:"/>
          <p:cNvSpPr txBox="1">
            <a:spLocks noGrp="1"/>
          </p:cNvSpPr>
          <p:nvPr>
            <p:ph type="title"/>
          </p:nvPr>
        </p:nvSpPr>
        <p:spPr>
          <a:prstGeom prst="rect">
            <a:avLst/>
          </a:prstGeom>
        </p:spPr>
        <p:txBody>
          <a:bodyPr/>
          <a:lstStyle>
            <a:lvl1pPr algn="l" defTabSz="914400">
              <a:lnSpc>
                <a:spcPct val="90000"/>
              </a:lnSpc>
              <a:defRPr sz="6400" b="1" spc="0">
                <a:solidFill>
                  <a:srgbClr val="FF6600"/>
                </a:solidFill>
                <a:latin typeface="Times New Roman"/>
                <a:ea typeface="Times New Roman"/>
                <a:cs typeface="Times New Roman"/>
                <a:sym typeface="Times New Roman"/>
              </a:defRPr>
            </a:lvl1pPr>
          </a:lstStyle>
          <a:p>
            <a:r>
              <a:t>PROBLEM DEFINITION:</a:t>
            </a:r>
          </a:p>
        </p:txBody>
      </p:sp>
      <p:sp>
        <p:nvSpPr>
          <p:cNvPr id="165" name="The problem associated with the reviewing process of gathering the feedback from the customers by the staff.…"/>
          <p:cNvSpPr txBox="1">
            <a:spLocks noGrp="1"/>
          </p:cNvSpPr>
          <p:nvPr>
            <p:ph type="body" idx="1"/>
          </p:nvPr>
        </p:nvSpPr>
        <p:spPr>
          <a:xfrm>
            <a:off x="1104974" y="2149206"/>
            <a:ext cx="22062803" cy="10347594"/>
          </a:xfrm>
          <a:prstGeom prst="rect">
            <a:avLst/>
          </a:prstGeom>
        </p:spPr>
        <p:txBody>
          <a:bodyPr/>
          <a:lstStyle/>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The problem associated with the reviewing process of gathering the feedback from the customers by the staff.</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Due to the absence of staff, there is no direct perception of the customers impressions in order to find out what there experiences with the food.</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Due to this it is critical to attain review of the customers concisely.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BJECTIVE:"/>
          <p:cNvSpPr txBox="1">
            <a:spLocks noGrp="1"/>
          </p:cNvSpPr>
          <p:nvPr>
            <p:ph type="title"/>
          </p:nvPr>
        </p:nvSpPr>
        <p:spPr>
          <a:prstGeom prst="rect">
            <a:avLst/>
          </a:prstGeom>
        </p:spPr>
        <p:txBody>
          <a:bodyPr/>
          <a:lstStyle>
            <a:lvl1pPr algn="l" defTabSz="914400">
              <a:lnSpc>
                <a:spcPct val="90000"/>
              </a:lnSpc>
              <a:defRPr sz="6400" b="1" spc="0">
                <a:solidFill>
                  <a:srgbClr val="FF6600"/>
                </a:solidFill>
                <a:latin typeface="Times New Roman"/>
                <a:ea typeface="Times New Roman"/>
                <a:cs typeface="Times New Roman"/>
                <a:sym typeface="Times New Roman"/>
              </a:defRPr>
            </a:lvl1pPr>
          </a:lstStyle>
          <a:p>
            <a:r>
              <a:t>OBJECTIVE:</a:t>
            </a:r>
          </a:p>
        </p:txBody>
      </p:sp>
      <p:sp>
        <p:nvSpPr>
          <p:cNvPr id="168" name="The main objective of this project is to implement deep learning model for attaining review of restaurants.…"/>
          <p:cNvSpPr txBox="1">
            <a:spLocks noGrp="1"/>
          </p:cNvSpPr>
          <p:nvPr>
            <p:ph type="body" idx="1"/>
          </p:nvPr>
        </p:nvSpPr>
        <p:spPr>
          <a:xfrm>
            <a:off x="1216223" y="2289257"/>
            <a:ext cx="21951554" cy="10207543"/>
          </a:xfrm>
          <a:prstGeom prst="rect">
            <a:avLst/>
          </a:prstGeom>
        </p:spPr>
        <p:txBody>
          <a:bodyPr/>
          <a:lstStyle/>
          <a:p>
            <a:pPr marL="228600" indent="-228600" algn="just" defTabSz="914400">
              <a:lnSpc>
                <a:spcPct val="100000"/>
              </a:lnSpc>
              <a:spcBef>
                <a:spcPts val="1000"/>
              </a:spcBef>
              <a:buSzPct val="100000"/>
              <a:buFont typeface="Arial"/>
              <a:defRPr sz="5400">
                <a:solidFill>
                  <a:srgbClr val="2E2E2E"/>
                </a:solidFill>
                <a:latin typeface="Times New Roman"/>
                <a:ea typeface="Times New Roman"/>
                <a:cs typeface="Times New Roman"/>
                <a:sym typeface="Times New Roman"/>
              </a:defRPr>
            </a:pPr>
            <a:r>
              <a:rPr dirty="0"/>
              <a:t>The main objective of this project is to implement deep learning model for attaining review of restaurants.</a:t>
            </a:r>
          </a:p>
          <a:p>
            <a:pPr marL="228600" indent="-228600" algn="just" defTabSz="914400">
              <a:lnSpc>
                <a:spcPct val="100000"/>
              </a:lnSpc>
              <a:spcBef>
                <a:spcPts val="1000"/>
              </a:spcBef>
              <a:buSzPct val="100000"/>
              <a:buFont typeface="Arial"/>
              <a:defRPr sz="5400">
                <a:solidFill>
                  <a:srgbClr val="2E2E2E"/>
                </a:solidFill>
                <a:latin typeface="Times New Roman"/>
                <a:ea typeface="Times New Roman"/>
                <a:cs typeface="Times New Roman"/>
                <a:sym typeface="Times New Roman"/>
              </a:defRPr>
            </a:pPr>
            <a:r>
              <a:rPr dirty="0"/>
              <a:t>The classification is also one of the important processes in which the   above-mentioned expressions such as smile, sad, anger, disgust, surprise, and fear are categori</a:t>
            </a:r>
            <a:r>
              <a:rPr lang="en-US" dirty="0"/>
              <a:t>ze</a:t>
            </a:r>
            <a:r>
              <a:rPr dirty="0"/>
              <a:t>d.</a:t>
            </a:r>
          </a:p>
          <a:p>
            <a:pPr marL="228600" indent="-228600" algn="just" defTabSz="914400">
              <a:lnSpc>
                <a:spcPct val="100000"/>
              </a:lnSpc>
              <a:spcBef>
                <a:spcPts val="1000"/>
              </a:spcBef>
              <a:buSzPct val="100000"/>
              <a:buFont typeface="Arial"/>
              <a:defRPr sz="5400">
                <a:latin typeface="Times New Roman"/>
                <a:ea typeface="Times New Roman"/>
                <a:cs typeface="Times New Roman"/>
                <a:sym typeface="Times New Roman"/>
              </a:defRPr>
            </a:pPr>
            <a:r>
              <a:rPr dirty="0"/>
              <a:t>Face expressions are the delicate signals of the larger communication.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EXISTING SYSTEM:"/>
          <p:cNvSpPr txBox="1">
            <a:spLocks noGrp="1"/>
          </p:cNvSpPr>
          <p:nvPr>
            <p:ph type="title"/>
          </p:nvPr>
        </p:nvSpPr>
        <p:spPr>
          <a:prstGeom prst="rect">
            <a:avLst/>
          </a:prstGeom>
        </p:spPr>
        <p:txBody>
          <a:bodyPr/>
          <a:lstStyle>
            <a:lvl1pPr algn="l" defTabSz="914400">
              <a:lnSpc>
                <a:spcPct val="100000"/>
              </a:lnSpc>
              <a:defRPr sz="6400" b="1" spc="0">
                <a:solidFill>
                  <a:srgbClr val="FF6600"/>
                </a:solidFill>
                <a:latin typeface="Times New Roman"/>
                <a:ea typeface="Times New Roman"/>
                <a:cs typeface="Times New Roman"/>
                <a:sym typeface="Times New Roman"/>
              </a:defRPr>
            </a:lvl1pPr>
          </a:lstStyle>
          <a:p>
            <a:r>
              <a:t>EXISTING SYSTEM:</a:t>
            </a:r>
          </a:p>
        </p:txBody>
      </p:sp>
      <p:sp>
        <p:nvSpPr>
          <p:cNvPr id="171" name="As there is no staff available in unmanned restaurants, it is difficult for the restaurant management to estimate how the food is experienced by the customers.…"/>
          <p:cNvSpPr txBox="1">
            <a:spLocks noGrp="1"/>
          </p:cNvSpPr>
          <p:nvPr>
            <p:ph type="body" idx="1"/>
          </p:nvPr>
        </p:nvSpPr>
        <p:spPr>
          <a:xfrm>
            <a:off x="1216223" y="2040811"/>
            <a:ext cx="21951554" cy="10455989"/>
          </a:xfrm>
          <a:prstGeom prst="rect">
            <a:avLst/>
          </a:prstGeom>
        </p:spPr>
        <p:txBody>
          <a:bodyPr/>
          <a:lstStyle/>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rPr dirty="0"/>
              <a:t>As there is no staff available in unmanned restaurants, it is difficult for the restaurant management to estimate how the food is experienced by the customers. </a:t>
            </a:r>
          </a:p>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rPr dirty="0"/>
              <a:t>Existing rating systems, such as Google and TripAdvisor, only partially solve this problem</a:t>
            </a:r>
          </a:p>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rPr dirty="0"/>
              <a:t>These rating systems are only used by a subset of the customers who rate the restaurant on independent rating platforms on their own initiative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ROPOSED SYSTEM:"/>
          <p:cNvSpPr txBox="1">
            <a:spLocks noGrp="1"/>
          </p:cNvSpPr>
          <p:nvPr>
            <p:ph type="title"/>
          </p:nvPr>
        </p:nvSpPr>
        <p:spPr>
          <a:prstGeom prst="rect">
            <a:avLst/>
          </a:prstGeom>
        </p:spPr>
        <p:txBody>
          <a:bodyPr/>
          <a:lstStyle>
            <a:lvl1pPr algn="l" defTabSz="914400">
              <a:lnSpc>
                <a:spcPct val="100000"/>
              </a:lnSpc>
              <a:defRPr sz="6400" b="1" spc="0">
                <a:solidFill>
                  <a:srgbClr val="ED7D31"/>
                </a:solidFill>
                <a:latin typeface="Times New Roman"/>
                <a:ea typeface="Times New Roman"/>
                <a:cs typeface="Times New Roman"/>
                <a:sym typeface="Times New Roman"/>
              </a:defRPr>
            </a:lvl1pPr>
          </a:lstStyle>
          <a:p>
            <a:r>
              <a:t>PROPOSED SYSTEM:</a:t>
            </a:r>
          </a:p>
        </p:txBody>
      </p:sp>
      <p:sp>
        <p:nvSpPr>
          <p:cNvPr id="174" name="In this project we  introduced an approach for a restaurant rating system that captures the human expressions during their visit.…"/>
          <p:cNvSpPr txBox="1">
            <a:spLocks noGrp="1"/>
          </p:cNvSpPr>
          <p:nvPr>
            <p:ph type="body" idx="1"/>
          </p:nvPr>
        </p:nvSpPr>
        <p:spPr>
          <a:xfrm>
            <a:off x="1109231" y="2141801"/>
            <a:ext cx="22058546" cy="10354999"/>
          </a:xfrm>
          <a:prstGeom prst="rect">
            <a:avLst/>
          </a:prstGeom>
        </p:spPr>
        <p:txBody>
          <a:bodyPr/>
          <a:lstStyle/>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t>In this project we  introduced an approach for a restaurant rating system that captures the human expressions during their visit.</a:t>
            </a:r>
          </a:p>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t>The scoring system is based on facial expression detection using pre-trained convolutional neural network (CNN) models.</a:t>
            </a:r>
          </a:p>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t> It allows the customer to rate the food by taking or capturing a picture of his face that reflects the corresponding feelings.</a:t>
            </a:r>
          </a:p>
          <a:p>
            <a:pPr marL="228600" indent="-228600" algn="just" defTabSz="914400">
              <a:lnSpc>
                <a:spcPct val="100000"/>
              </a:lnSpc>
              <a:spcBef>
                <a:spcPts val="1000"/>
              </a:spcBef>
              <a:buSzPct val="100000"/>
              <a:buFont typeface="Arial"/>
              <a:defRPr sz="5400">
                <a:solidFill>
                  <a:srgbClr val="0D0D0D"/>
                </a:solidFill>
                <a:latin typeface="Times New Roman"/>
                <a:ea typeface="Times New Roman"/>
                <a:cs typeface="Times New Roman"/>
                <a:sym typeface="Times New Roman"/>
              </a:defRPr>
            </a:pPr>
            <a:r>
              <a:t>However, this simple fast and playful rating system  gives a wider range of opinions about the experiences of the customers with the restaurant recipes.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YSTEM ARCHITECTURE:"/>
          <p:cNvSpPr txBox="1">
            <a:spLocks noGrp="1"/>
          </p:cNvSpPr>
          <p:nvPr>
            <p:ph type="title"/>
          </p:nvPr>
        </p:nvSpPr>
        <p:spPr>
          <a:prstGeom prst="rect">
            <a:avLst/>
          </a:prstGeom>
        </p:spPr>
        <p:txBody>
          <a:bodyPr/>
          <a:lstStyle>
            <a:lvl1pPr algn="l" defTabSz="914400">
              <a:lnSpc>
                <a:spcPct val="100000"/>
              </a:lnSpc>
              <a:defRPr sz="5400" b="1" spc="0">
                <a:solidFill>
                  <a:srgbClr val="FF6600"/>
                </a:solidFill>
                <a:latin typeface="Times New Roman"/>
                <a:ea typeface="Times New Roman"/>
                <a:cs typeface="Times New Roman"/>
                <a:sym typeface="Times New Roman"/>
              </a:defRPr>
            </a:lvl1pPr>
          </a:lstStyle>
          <a:p>
            <a:r>
              <a:t>SYSTEM ARCHITECTURE:</a:t>
            </a:r>
          </a:p>
        </p:txBody>
      </p:sp>
      <p:pic>
        <p:nvPicPr>
          <p:cNvPr id="177" name="Sea against sky at sunset" descr="Sea against sky at sunset"/>
          <p:cNvPicPr>
            <a:picLocks noGrp="1" noChangeAspect="1"/>
          </p:cNvPicPr>
          <p:nvPr>
            <p:ph type="pic" idx="21"/>
          </p:nvPr>
        </p:nvPicPr>
        <p:blipFill>
          <a:blip r:embed="rId2"/>
          <a:srcRect l="4831" r="4831"/>
          <a:stretch>
            <a:fillRect/>
          </a:stretch>
        </p:blipFill>
        <p:spPr>
          <a:xfrm>
            <a:off x="12192644" y="1270000"/>
            <a:ext cx="10922001" cy="11176000"/>
          </a:xfrm>
          <a:prstGeom prst="rect">
            <a:avLst/>
          </a:prstGeom>
        </p:spPr>
      </p:pic>
      <p:sp>
        <p:nvSpPr>
          <p:cNvPr id="178" name="Hardware requirements:…"/>
          <p:cNvSpPr txBox="1">
            <a:spLocks noGrp="1"/>
          </p:cNvSpPr>
          <p:nvPr>
            <p:ph type="body" sz="half" idx="1"/>
          </p:nvPr>
        </p:nvSpPr>
        <p:spPr>
          <a:xfrm>
            <a:off x="1215231" y="2158579"/>
            <a:ext cx="9761538" cy="10249322"/>
          </a:xfrm>
          <a:prstGeom prst="rect">
            <a:avLst/>
          </a:prstGeom>
        </p:spPr>
        <p:txBody>
          <a:bodyPr/>
          <a:lstStyle/>
          <a:p>
            <a:pPr marL="0" indent="0" defTabSz="457200">
              <a:lnSpc>
                <a:spcPct val="100000"/>
              </a:lnSpc>
              <a:spcBef>
                <a:spcPts val="1000"/>
              </a:spcBef>
              <a:buSzTx/>
              <a:buNone/>
              <a:defRPr sz="3600" b="1">
                <a:uFill>
                  <a:solidFill>
                    <a:srgbClr val="4F81BD"/>
                  </a:solidFill>
                </a:uFill>
                <a:latin typeface="Cambria"/>
                <a:ea typeface="Cambria"/>
                <a:cs typeface="Cambria"/>
                <a:sym typeface="Cambria"/>
              </a:defRPr>
            </a:pPr>
            <a:endParaRPr b="0">
              <a:latin typeface="Times New Roman"/>
              <a:ea typeface="Times New Roman"/>
              <a:cs typeface="Times New Roman"/>
              <a:sym typeface="Times New Roman"/>
            </a:endParaRPr>
          </a:p>
          <a:p>
            <a:pPr marL="0" indent="0" algn="just" defTabSz="457200">
              <a:lnSpc>
                <a:spcPct val="100000"/>
              </a:lnSpc>
              <a:spcBef>
                <a:spcPts val="0"/>
              </a:spcBef>
              <a:buSzTx/>
              <a:buNone/>
              <a:tabLst>
                <a:tab pos="5308600" algn="l"/>
              </a:tabLst>
              <a:defRPr sz="3600">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Hardware requirements:</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Processor                        :   Any Update Processer</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Ram                                :   Min 4 GB</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Hard Disk                       :   Min 100 GB</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endParaRPr>
              <a:latin typeface="Times New Roman"/>
              <a:ea typeface="Times New Roman"/>
              <a:cs typeface="Times New Roman"/>
              <a:sym typeface="Times New Roman"/>
            </a:endParaRP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Software requirements:</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Operating System       		:  Windows family</a:t>
            </a:r>
          </a:p>
          <a:p>
            <a:pPr marL="0" indent="0" algn="just" defTabSz="457200">
              <a:lnSpc>
                <a:spcPct val="100000"/>
              </a:lnSpc>
              <a:spcBef>
                <a:spcPts val="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Technology                   	:   Python 3.6</a:t>
            </a:r>
          </a:p>
          <a:p>
            <a:pPr marL="0" indent="0" defTabSz="457200">
              <a:lnSpc>
                <a:spcPct val="100000"/>
              </a:lnSpc>
              <a:spcBef>
                <a:spcPts val="1000"/>
              </a:spcBef>
              <a:buSzTx/>
              <a:buNone/>
              <a:defRPr sz="3600">
                <a:uFill>
                  <a:solidFill>
                    <a:srgbClr val="000000"/>
                  </a:solidFill>
                </a:uFill>
                <a:latin typeface="Calibri"/>
                <a:ea typeface="Calibri"/>
                <a:cs typeface="Calibri"/>
                <a:sym typeface="Calibri"/>
              </a:defRPr>
            </a:pPr>
            <a:r>
              <a:rPr>
                <a:latin typeface="Times New Roman"/>
                <a:ea typeface="Times New Roman"/>
                <a:cs typeface="Times New Roman"/>
                <a:sym typeface="Times New Roman"/>
              </a:rPr>
              <a:t>IDE				                    :	PyCharm</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1128</Words>
  <Application>Microsoft Office PowerPoint</Application>
  <PresentationFormat>Custom</PresentationFormat>
  <Paragraphs>105</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Canela Bold</vt:lpstr>
      <vt:lpstr>Canela Deck Regular</vt:lpstr>
      <vt:lpstr>Canela Regular</vt:lpstr>
      <vt:lpstr>Canela Text Regular</vt:lpstr>
      <vt:lpstr>Carlito</vt:lpstr>
      <vt:lpstr>charter</vt:lpstr>
      <vt:lpstr>Graphik</vt:lpstr>
      <vt:lpstr>Graphik Medium</vt:lpstr>
      <vt:lpstr>Graphik Semibold</vt:lpstr>
      <vt:lpstr>Helvetica Neue</vt:lpstr>
      <vt:lpstr>Times New Roman</vt:lpstr>
      <vt:lpstr>23_ClassicWhite</vt:lpstr>
      <vt:lpstr>A DEEP LEARNING FACIAL EXPRESSION RECOGNITION BASED SCORING SYSTEM FOR RESTAURANTS</vt:lpstr>
      <vt:lpstr>CONCEPTS:</vt:lpstr>
      <vt:lpstr>ABSTRACT:</vt:lpstr>
      <vt:lpstr>INTRODUCTION:</vt:lpstr>
      <vt:lpstr>PROBLEM DEFINITION:</vt:lpstr>
      <vt:lpstr>OBJECTIVE:</vt:lpstr>
      <vt:lpstr>EXISTING SYSTEM:</vt:lpstr>
      <vt:lpstr>PROPOSED SYSTEM:</vt:lpstr>
      <vt:lpstr>SYSTEM ARCHITECTURE:</vt:lpstr>
      <vt:lpstr>DATA FLOW:</vt:lpstr>
      <vt:lpstr>ALGORITHM</vt:lpstr>
      <vt:lpstr>WORKING:</vt:lpstr>
      <vt:lpstr>CONTD..</vt:lpstr>
      <vt:lpstr>CONTD..</vt:lpstr>
      <vt:lpstr>CONTD..</vt:lpstr>
      <vt:lpstr>DATA BASE:</vt:lpstr>
      <vt:lpstr>RESULTS:</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FACIAL EXPRESSION RECOGNITION BASED SCORING SYSTEM FOR RESTAURANTS</dc:title>
  <cp:lastModifiedBy>Umasagar Anagani</cp:lastModifiedBy>
  <cp:revision>1</cp:revision>
  <dcterms:modified xsi:type="dcterms:W3CDTF">2022-06-22T17:50:32Z</dcterms:modified>
</cp:coreProperties>
</file>