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818" r:id="rId1"/>
  </p:sldMasterIdLst>
  <p:notesMasterIdLst>
    <p:notesMasterId r:id="rId14"/>
  </p:notesMasterIdLst>
  <p:sldIdLst>
    <p:sldId id="273" r:id="rId2"/>
    <p:sldId id="259" r:id="rId3"/>
    <p:sldId id="276" r:id="rId4"/>
    <p:sldId id="291" r:id="rId5"/>
    <p:sldId id="292" r:id="rId6"/>
    <p:sldId id="260" r:id="rId7"/>
    <p:sldId id="279" r:id="rId8"/>
    <p:sldId id="261" r:id="rId9"/>
    <p:sldId id="275" r:id="rId10"/>
    <p:sldId id="293" r:id="rId11"/>
    <p:sldId id="294" r:id="rId12"/>
    <p:sldId id="299" r:id="rId13"/>
  </p:sldIdLst>
  <p:sldSz cx="9144000" cy="5143500" type="screen16x9"/>
  <p:notesSz cx="6858000" cy="9144000"/>
  <p:embeddedFontLst>
    <p:embeddedFont>
      <p:font typeface="Cambria" panose="02040503050406030204" pitchFamily="18" charset="0"/>
      <p:regular r:id="rId15"/>
      <p:bold r:id="rId16"/>
      <p:italic r:id="rId17"/>
      <p:boldItalic r:id="rId18"/>
    </p:embeddedFont>
    <p:embeddedFont>
      <p:font typeface="Century Gothic" panose="020B0502020202020204" pitchFamily="34" charset="0"/>
      <p:regular r:id="rId19"/>
      <p:bold r:id="rId20"/>
      <p:italic r:id="rId21"/>
      <p:boldItalic r:id="rId22"/>
    </p:embeddedFont>
    <p:embeddedFont>
      <p:font typeface="Roboto Slab" pitchFamily="2" charset="0"/>
      <p:regular r:id="rId23"/>
      <p:bold r:id="rId2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1FB10D-A61A-4DE4-8506-F670E7A89527}">
  <a:tblStyle styleId="{701FB10D-A61A-4DE4-8506-F670E7A8952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398DAF6-0271-4389-B3DC-BA433CC306D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874" y="9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masankar Prodhan" userId="9c50456da46a7252" providerId="LiveId" clId="{875FD2E9-CE7E-4EA9-ACEB-0642EF74AE19}"/>
    <pc:docChg chg="undo custSel delSld modSld">
      <pc:chgData name="Umasankar Prodhan" userId="9c50456da46a7252" providerId="LiveId" clId="{875FD2E9-CE7E-4EA9-ACEB-0642EF74AE19}" dt="2024-04-02T06:01:42.905" v="22" actId="20577"/>
      <pc:docMkLst>
        <pc:docMk/>
      </pc:docMkLst>
      <pc:sldChg chg="modSp mod">
        <pc:chgData name="Umasankar Prodhan" userId="9c50456da46a7252" providerId="LiveId" clId="{875FD2E9-CE7E-4EA9-ACEB-0642EF74AE19}" dt="2024-04-02T06:01:42.905" v="22" actId="20577"/>
        <pc:sldMkLst>
          <pc:docMk/>
          <pc:sldMk cId="0" sldId="279"/>
        </pc:sldMkLst>
        <pc:spChg chg="mod">
          <ac:chgData name="Umasankar Prodhan" userId="9c50456da46a7252" providerId="LiveId" clId="{875FD2E9-CE7E-4EA9-ACEB-0642EF74AE19}" dt="2024-04-02T06:01:02.627" v="18" actId="1076"/>
          <ac:spMkLst>
            <pc:docMk/>
            <pc:sldMk cId="0" sldId="279"/>
            <ac:spMk id="3" creationId="{00000000-0000-0000-0000-000000000000}"/>
          </ac:spMkLst>
        </pc:spChg>
        <pc:spChg chg="mod">
          <ac:chgData name="Umasankar Prodhan" userId="9c50456da46a7252" providerId="LiveId" clId="{875FD2E9-CE7E-4EA9-ACEB-0642EF74AE19}" dt="2024-04-02T06:01:42.905" v="22" actId="20577"/>
          <ac:spMkLst>
            <pc:docMk/>
            <pc:sldMk cId="0" sldId="279"/>
            <ac:spMk id="6" creationId="{00000000-0000-0000-0000-000000000000}"/>
          </ac:spMkLst>
        </pc:spChg>
      </pc:sldChg>
      <pc:sldChg chg="modSp del mod">
        <pc:chgData name="Umasankar Prodhan" userId="9c50456da46a7252" providerId="LiveId" clId="{875FD2E9-CE7E-4EA9-ACEB-0642EF74AE19}" dt="2024-04-02T06:01:16.942" v="19" actId="2696"/>
        <pc:sldMkLst>
          <pc:docMk/>
          <pc:sldMk cId="0" sldId="280"/>
        </pc:sldMkLst>
        <pc:spChg chg="mod">
          <ac:chgData name="Umasankar Prodhan" userId="9c50456da46a7252" providerId="LiveId" clId="{875FD2E9-CE7E-4EA9-ACEB-0642EF74AE19}" dt="2024-04-02T05:59:22.147" v="5" actId="20577"/>
          <ac:spMkLst>
            <pc:docMk/>
            <pc:sldMk cId="0" sldId="280"/>
            <ac:spMk id="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401373284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79688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17690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41908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41881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6522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157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34718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14360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37167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77147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10397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23714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ctrTitle"/>
          </p:nvPr>
        </p:nvSpPr>
        <p:spPr>
          <a:xfrm>
            <a:off x="1028700" y="1352554"/>
            <a:ext cx="7086600" cy="1368822"/>
          </a:xfrm>
        </p:spPr>
        <p:txBody>
          <a:bodyPr anchor="b">
            <a:normAutofit/>
          </a:bodyPr>
          <a:lstStyle>
            <a:lvl1pPr algn="l">
              <a:defRPr sz="4500"/>
            </a:lvl1pPr>
          </a:lstStyle>
          <a:p>
            <a:r>
              <a:rPr lang="en-US"/>
              <a:t>Click to edit Master title style</a:t>
            </a:r>
            <a:endParaRPr lang="en-US" dirty="0"/>
          </a:p>
        </p:txBody>
      </p:sp>
      <p:sp>
        <p:nvSpPr>
          <p:cNvPr id="3" name="Subtitle 2"/>
          <p:cNvSpPr>
            <a:spLocks noGrp="1"/>
          </p:cNvSpPr>
          <p:nvPr>
            <p:ph type="subTitle" idx="1"/>
          </p:nvPr>
        </p:nvSpPr>
        <p:spPr>
          <a:xfrm>
            <a:off x="1028700" y="2724151"/>
            <a:ext cx="7086600" cy="514350"/>
          </a:xfrm>
        </p:spPr>
        <p:txBody>
          <a:bodyPr>
            <a:normAutofit/>
          </a:bodyPr>
          <a:lstStyle>
            <a:lvl1pPr marL="0" indent="0" algn="l">
              <a:buNone/>
              <a:defRPr sz="15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932171" y="3235746"/>
            <a:ext cx="2183130" cy="280982"/>
          </a:xfrm>
        </p:spPr>
        <p:txBody>
          <a:bodyPr/>
          <a:lstStyle/>
          <a:p>
            <a:fld id="{B61BEF0D-F0BB-DE4B-95CE-6DB70DBA9567}" type="datetimeFigureOut">
              <a:rPr lang="en-US" smtClean="0"/>
              <a:pPr/>
              <a:t>4/2/2024</a:t>
            </a:fld>
            <a:endParaRPr lang="en-US" dirty="0"/>
          </a:p>
        </p:txBody>
      </p:sp>
      <p:sp>
        <p:nvSpPr>
          <p:cNvPr id="5" name="Footer Placeholder 4"/>
          <p:cNvSpPr>
            <a:spLocks noGrp="1"/>
          </p:cNvSpPr>
          <p:nvPr>
            <p:ph type="ftr" sz="quarter" idx="11"/>
          </p:nvPr>
        </p:nvSpPr>
        <p:spPr>
          <a:xfrm>
            <a:off x="1028700" y="3242884"/>
            <a:ext cx="4800600" cy="273844"/>
          </a:xfrm>
        </p:spPr>
        <p:txBody>
          <a:bodyPr/>
          <a:lstStyle/>
          <a:p>
            <a:endParaRPr lang="en-US" dirty="0"/>
          </a:p>
        </p:txBody>
      </p:sp>
      <p:sp>
        <p:nvSpPr>
          <p:cNvPr id="6" name="Slide Number Placeholder 5"/>
          <p:cNvSpPr>
            <a:spLocks noGrp="1"/>
          </p:cNvSpPr>
          <p:nvPr>
            <p:ph type="sldNum" sz="quarter" idx="12"/>
          </p:nvPr>
        </p:nvSpPr>
        <p:spPr>
          <a:xfrm>
            <a:off x="6057900" y="1073150"/>
            <a:ext cx="2057400" cy="273844"/>
          </a:xfrm>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latin typeface="Roboto Slab"/>
              <a:ea typeface="Roboto Slab"/>
              <a:cs typeface="Roboto Slab"/>
              <a:sym typeface="Roboto Slab"/>
            </a:endParaRPr>
          </a:p>
        </p:txBody>
      </p:sp>
    </p:spTree>
    <p:extLst>
      <p:ext uri="{BB962C8B-B14F-4D97-AF65-F5344CB8AC3E}">
        <p14:creationId xmlns:p14="http://schemas.microsoft.com/office/powerpoint/2010/main" val="138044104"/>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33" y="3523021"/>
            <a:ext cx="8116526" cy="614516"/>
          </a:xfrm>
        </p:spPr>
        <p:txBody>
          <a:bodyPr anchor="b"/>
          <a:lstStyle>
            <a:lvl1pPr algn="l">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1295" y="706080"/>
            <a:ext cx="8116380" cy="260862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14350" y="4137537"/>
            <a:ext cx="8115300" cy="526477"/>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latin typeface="Roboto Slab"/>
              <a:ea typeface="Roboto Slab"/>
              <a:cs typeface="Roboto Slab"/>
              <a:sym typeface="Roboto Slab"/>
            </a:endParaRPr>
          </a:p>
        </p:txBody>
      </p:sp>
    </p:spTree>
    <p:extLst>
      <p:ext uri="{BB962C8B-B14F-4D97-AF65-F5344CB8AC3E}">
        <p14:creationId xmlns:p14="http://schemas.microsoft.com/office/powerpoint/2010/main" val="258808824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514350" y="565150"/>
            <a:ext cx="8115300" cy="2101850"/>
          </a:xfrm>
        </p:spPr>
        <p:txBody>
          <a:bodyPr anchor="ctr"/>
          <a:lstStyle>
            <a:lvl1pPr algn="l">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768350" y="2736850"/>
            <a:ext cx="7597887" cy="749300"/>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860839" y="285750"/>
            <a:ext cx="2183130" cy="273844"/>
          </a:xfrm>
        </p:spPr>
        <p:txBody>
          <a:bodyPr/>
          <a:lstStyle>
            <a:lvl1pPr algn="r">
              <a:defRPr/>
            </a:lvl1pPr>
          </a:lstStyle>
          <a:p>
            <a:fld id="{B61BEF0D-F0BB-DE4B-95CE-6DB70DBA9567}" type="datetimeFigureOut">
              <a:rPr lang="en-US" smtClean="0"/>
              <a:pPr/>
              <a:t>4/2/2024</a:t>
            </a:fld>
            <a:endParaRPr lang="en-US" dirty="0"/>
          </a:p>
        </p:txBody>
      </p:sp>
      <p:sp>
        <p:nvSpPr>
          <p:cNvPr id="6" name="Footer Placeholder 5"/>
          <p:cNvSpPr>
            <a:spLocks noGrp="1"/>
          </p:cNvSpPr>
          <p:nvPr>
            <p:ph type="ftr" sz="quarter" idx="11"/>
          </p:nvPr>
        </p:nvSpPr>
        <p:spPr>
          <a:xfrm>
            <a:off x="514350" y="284956"/>
            <a:ext cx="5243619" cy="273844"/>
          </a:xfrm>
        </p:spPr>
        <p:txBody>
          <a:bodyPr/>
          <a:lstStyle/>
          <a:p>
            <a:endParaRPr lang="en-US" dirty="0"/>
          </a:p>
        </p:txBody>
      </p:sp>
      <p:sp>
        <p:nvSpPr>
          <p:cNvPr id="7" name="Slide Number Placeholder 6"/>
          <p:cNvSpPr>
            <a:spLocks noGrp="1"/>
          </p:cNvSpPr>
          <p:nvPr>
            <p:ph type="sldNum" sz="quarter" idx="12"/>
          </p:nvPr>
        </p:nvSpPr>
        <p:spPr>
          <a:xfrm>
            <a:off x="8146839" y="285750"/>
            <a:ext cx="482811" cy="273844"/>
          </a:xfrm>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latin typeface="Roboto Slab"/>
              <a:ea typeface="Roboto Slab"/>
              <a:cs typeface="Roboto Slab"/>
              <a:sym typeface="Roboto Slab"/>
            </a:endParaRPr>
          </a:p>
        </p:txBody>
      </p:sp>
    </p:spTree>
    <p:extLst>
      <p:ext uri="{BB962C8B-B14F-4D97-AF65-F5344CB8AC3E}">
        <p14:creationId xmlns:p14="http://schemas.microsoft.com/office/powerpoint/2010/main" val="143203059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768351" y="565150"/>
            <a:ext cx="7613650" cy="1953371"/>
          </a:xfrm>
        </p:spPr>
        <p:txBody>
          <a:bodyPr anchor="ctr"/>
          <a:lstStyle>
            <a:lvl1pPr algn="l">
              <a:defRPr sz="2400"/>
            </a:lvl1pPr>
          </a:lstStyle>
          <a:p>
            <a:r>
              <a:rPr lang="en-US"/>
              <a:t>Click to edit Master title style</a:t>
            </a:r>
            <a:endParaRPr lang="en-US" dirty="0"/>
          </a:p>
        </p:txBody>
      </p:sp>
      <p:sp>
        <p:nvSpPr>
          <p:cNvPr id="12" name="Text Placeholder 3"/>
          <p:cNvSpPr>
            <a:spLocks noGrp="1"/>
          </p:cNvSpPr>
          <p:nvPr>
            <p:ph type="body" sz="half" idx="13"/>
          </p:nvPr>
        </p:nvSpPr>
        <p:spPr>
          <a:xfrm>
            <a:off x="977899" y="2524168"/>
            <a:ext cx="7194552" cy="333332"/>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768351" y="2969897"/>
            <a:ext cx="7613650" cy="509903"/>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860839" y="285750"/>
            <a:ext cx="2183130" cy="273844"/>
          </a:xfrm>
        </p:spPr>
        <p:txBody>
          <a:bodyPr/>
          <a:lstStyle>
            <a:lvl1pPr algn="r">
              <a:defRPr/>
            </a:lvl1pPr>
          </a:lstStyle>
          <a:p>
            <a:fld id="{B61BEF0D-F0BB-DE4B-95CE-6DB70DBA9567}" type="datetimeFigureOut">
              <a:rPr lang="en-US" smtClean="0"/>
              <a:pPr/>
              <a:t>4/2/2024</a:t>
            </a:fld>
            <a:endParaRPr lang="en-US" dirty="0"/>
          </a:p>
        </p:txBody>
      </p:sp>
      <p:sp>
        <p:nvSpPr>
          <p:cNvPr id="6" name="Footer Placeholder 5"/>
          <p:cNvSpPr>
            <a:spLocks noGrp="1"/>
          </p:cNvSpPr>
          <p:nvPr>
            <p:ph type="ftr" sz="quarter" idx="11"/>
          </p:nvPr>
        </p:nvSpPr>
        <p:spPr>
          <a:xfrm>
            <a:off x="514350" y="284956"/>
            <a:ext cx="5243619" cy="273844"/>
          </a:xfrm>
        </p:spPr>
        <p:txBody>
          <a:bodyPr/>
          <a:lstStyle/>
          <a:p>
            <a:endParaRPr lang="en-US" dirty="0"/>
          </a:p>
        </p:txBody>
      </p:sp>
      <p:sp>
        <p:nvSpPr>
          <p:cNvPr id="7" name="Slide Number Placeholder 6"/>
          <p:cNvSpPr>
            <a:spLocks noGrp="1"/>
          </p:cNvSpPr>
          <p:nvPr>
            <p:ph type="sldNum" sz="quarter" idx="12"/>
          </p:nvPr>
        </p:nvSpPr>
        <p:spPr>
          <a:xfrm>
            <a:off x="8146839" y="285750"/>
            <a:ext cx="482811" cy="273844"/>
          </a:xfrm>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latin typeface="Roboto Slab"/>
              <a:ea typeface="Roboto Slab"/>
              <a:cs typeface="Roboto Slab"/>
              <a:sym typeface="Roboto Slab"/>
            </a:endParaRPr>
          </a:p>
        </p:txBody>
      </p:sp>
      <p:sp>
        <p:nvSpPr>
          <p:cNvPr id="9" name="TextBox 8"/>
          <p:cNvSpPr txBox="1"/>
          <p:nvPr/>
        </p:nvSpPr>
        <p:spPr>
          <a:xfrm>
            <a:off x="357188" y="70008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0" name="TextBox 9"/>
          <p:cNvSpPr txBox="1"/>
          <p:nvPr/>
        </p:nvSpPr>
        <p:spPr>
          <a:xfrm>
            <a:off x="8238173" y="202596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2875103669"/>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768371" y="843526"/>
            <a:ext cx="7609640" cy="1883876"/>
          </a:xfrm>
        </p:spPr>
        <p:txBody>
          <a:bodyPr anchor="b"/>
          <a:lstStyle>
            <a:lvl1pPr algn="l">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768350" y="2736237"/>
            <a:ext cx="7608491" cy="749914"/>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860839" y="284163"/>
            <a:ext cx="2183130" cy="273844"/>
          </a:xfrm>
        </p:spPr>
        <p:txBody>
          <a:bodyPr/>
          <a:lstStyle>
            <a:lvl1pPr algn="r">
              <a:defRPr/>
            </a:lvl1pPr>
          </a:lstStyle>
          <a:p>
            <a:fld id="{B61BEF0D-F0BB-DE4B-95CE-6DB70DBA9567}" type="datetimeFigureOut">
              <a:rPr lang="en-US" smtClean="0"/>
              <a:pPr/>
              <a:t>4/2/2024</a:t>
            </a:fld>
            <a:endParaRPr lang="en-US" dirty="0"/>
          </a:p>
        </p:txBody>
      </p:sp>
      <p:sp>
        <p:nvSpPr>
          <p:cNvPr id="6" name="Footer Placeholder 5"/>
          <p:cNvSpPr>
            <a:spLocks noGrp="1"/>
          </p:cNvSpPr>
          <p:nvPr>
            <p:ph type="ftr" sz="quarter" idx="11"/>
          </p:nvPr>
        </p:nvSpPr>
        <p:spPr>
          <a:xfrm>
            <a:off x="514350" y="284163"/>
            <a:ext cx="5243619" cy="273844"/>
          </a:xfrm>
        </p:spPr>
        <p:txBody>
          <a:bodyPr/>
          <a:lstStyle/>
          <a:p>
            <a:endParaRPr lang="en-US" dirty="0"/>
          </a:p>
        </p:txBody>
      </p:sp>
      <p:sp>
        <p:nvSpPr>
          <p:cNvPr id="7" name="Slide Number Placeholder 6"/>
          <p:cNvSpPr>
            <a:spLocks noGrp="1"/>
          </p:cNvSpPr>
          <p:nvPr>
            <p:ph type="sldNum" sz="quarter" idx="12"/>
          </p:nvPr>
        </p:nvSpPr>
        <p:spPr>
          <a:xfrm>
            <a:off x="8146839" y="285750"/>
            <a:ext cx="482811" cy="273844"/>
          </a:xfrm>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latin typeface="Roboto Slab"/>
              <a:ea typeface="Roboto Slab"/>
              <a:cs typeface="Roboto Slab"/>
              <a:sym typeface="Roboto Slab"/>
            </a:endParaRPr>
          </a:p>
        </p:txBody>
      </p:sp>
    </p:spTree>
    <p:extLst>
      <p:ext uri="{BB962C8B-B14F-4D97-AF65-F5344CB8AC3E}">
        <p14:creationId xmlns:p14="http://schemas.microsoft.com/office/powerpoint/2010/main" val="353727060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171701" y="571500"/>
            <a:ext cx="6457949" cy="9779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514350" y="1651560"/>
            <a:ext cx="2592324" cy="462990"/>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514349" y="2178424"/>
            <a:ext cx="2592324" cy="248559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276600" y="1650999"/>
            <a:ext cx="2592324" cy="469901"/>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275144" y="2178050"/>
            <a:ext cx="2592324" cy="24859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6038850" y="1644649"/>
            <a:ext cx="2592324" cy="469901"/>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6038851" y="2178424"/>
            <a:ext cx="2592324" cy="248559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4/2/2024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latin typeface="Roboto Slab"/>
              <a:ea typeface="Roboto Slab"/>
              <a:cs typeface="Roboto Slab"/>
              <a:sym typeface="Roboto Slab"/>
            </a:endParaRPr>
          </a:p>
        </p:txBody>
      </p:sp>
    </p:spTree>
    <p:extLst>
      <p:ext uri="{BB962C8B-B14F-4D97-AF65-F5344CB8AC3E}">
        <p14:creationId xmlns:p14="http://schemas.microsoft.com/office/powerpoint/2010/main" val="1842573628"/>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171701" y="571500"/>
            <a:ext cx="6457949" cy="9715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16463" y="3143250"/>
            <a:ext cx="2588687"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516463" y="1771650"/>
            <a:ext cx="2588687"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516463" y="3655323"/>
            <a:ext cx="2588687"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280698" y="3143250"/>
            <a:ext cx="2586701"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280697" y="1771650"/>
            <a:ext cx="2586702"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280699" y="3655323"/>
            <a:ext cx="2586701"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6037299" y="3143250"/>
            <a:ext cx="2592352"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6037391" y="1771650"/>
            <a:ext cx="2585909"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6037299" y="3655321"/>
            <a:ext cx="2589334"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4/2/2024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latin typeface="Roboto Slab"/>
              <a:ea typeface="Roboto Slab"/>
              <a:cs typeface="Roboto Slab"/>
              <a:sym typeface="Roboto Slab"/>
            </a:endParaRPr>
          </a:p>
        </p:txBody>
      </p:sp>
    </p:spTree>
    <p:extLst>
      <p:ext uri="{BB962C8B-B14F-4D97-AF65-F5344CB8AC3E}">
        <p14:creationId xmlns:p14="http://schemas.microsoft.com/office/powerpoint/2010/main" val="1689549410"/>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4350" y="1645920"/>
            <a:ext cx="8115300" cy="301809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latin typeface="Roboto Slab"/>
              <a:ea typeface="Roboto Slab"/>
              <a:cs typeface="Roboto Slab"/>
              <a:sym typeface="Roboto Slab"/>
            </a:endParaRPr>
          </a:p>
        </p:txBody>
      </p:sp>
    </p:spTree>
    <p:extLst>
      <p:ext uri="{BB962C8B-B14F-4D97-AF65-F5344CB8AC3E}">
        <p14:creationId xmlns:p14="http://schemas.microsoft.com/office/powerpoint/2010/main" val="151585321"/>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Vertical Title 1"/>
          <p:cNvSpPr>
            <a:spLocks noGrp="1"/>
          </p:cNvSpPr>
          <p:nvPr>
            <p:ph type="title" orient="vert"/>
          </p:nvPr>
        </p:nvSpPr>
        <p:spPr>
          <a:xfrm>
            <a:off x="7086600" y="558800"/>
            <a:ext cx="1543050" cy="2927350"/>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68350" y="558800"/>
            <a:ext cx="6153151" cy="29273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860839" y="284956"/>
            <a:ext cx="2183130" cy="273844"/>
          </a:xfrm>
        </p:spPr>
        <p:txBody>
          <a:bodyPr/>
          <a:lstStyle>
            <a:lvl1pPr algn="r">
              <a:defRPr/>
            </a:lvl1pPr>
          </a:lstStyle>
          <a:p>
            <a:fld id="{B61BEF0D-F0BB-DE4B-95CE-6DB70DBA9567}" type="datetimeFigureOut">
              <a:rPr lang="en-US" smtClean="0"/>
              <a:pPr/>
              <a:t>4/2/2024</a:t>
            </a:fld>
            <a:endParaRPr lang="en-US" dirty="0"/>
          </a:p>
        </p:txBody>
      </p:sp>
      <p:sp>
        <p:nvSpPr>
          <p:cNvPr id="5" name="Footer Placeholder 4"/>
          <p:cNvSpPr>
            <a:spLocks noGrp="1"/>
          </p:cNvSpPr>
          <p:nvPr>
            <p:ph type="ftr" sz="quarter" idx="11"/>
          </p:nvPr>
        </p:nvSpPr>
        <p:spPr>
          <a:xfrm>
            <a:off x="514350" y="285750"/>
            <a:ext cx="5243619" cy="273844"/>
          </a:xfrm>
        </p:spPr>
        <p:txBody>
          <a:bodyPr/>
          <a:lstStyle/>
          <a:p>
            <a:endParaRPr lang="en-US" dirty="0"/>
          </a:p>
        </p:txBody>
      </p:sp>
      <p:sp>
        <p:nvSpPr>
          <p:cNvPr id="6" name="Slide Number Placeholder 5"/>
          <p:cNvSpPr>
            <a:spLocks noGrp="1"/>
          </p:cNvSpPr>
          <p:nvPr>
            <p:ph type="sldNum" sz="quarter" idx="12"/>
          </p:nvPr>
        </p:nvSpPr>
        <p:spPr>
          <a:xfrm>
            <a:off x="8146839" y="285750"/>
            <a:ext cx="482811" cy="273844"/>
          </a:xfrm>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latin typeface="Roboto Slab"/>
              <a:ea typeface="Roboto Slab"/>
              <a:cs typeface="Roboto Slab"/>
              <a:sym typeface="Roboto Slab"/>
            </a:endParaRPr>
          </a:p>
        </p:txBody>
      </p:sp>
    </p:spTree>
    <p:extLst>
      <p:ext uri="{BB962C8B-B14F-4D97-AF65-F5344CB8AC3E}">
        <p14:creationId xmlns:p14="http://schemas.microsoft.com/office/powerpoint/2010/main" val="1718337155"/>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6" name="Google Shape;46;p6"/>
          <p:cNvSpPr txBox="1">
            <a:spLocks noGrp="1"/>
          </p:cNvSpPr>
          <p:nvPr>
            <p:ph type="body" idx="1"/>
          </p:nvPr>
        </p:nvSpPr>
        <p:spPr>
          <a:xfrm>
            <a:off x="786137"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body" idx="2"/>
          </p:nvPr>
        </p:nvSpPr>
        <p:spPr>
          <a:xfrm>
            <a:off x="4682659"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8" name="Google Shape;48;p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extLst>
      <p:ext uri="{BB962C8B-B14F-4D97-AF65-F5344CB8AC3E}">
        <p14:creationId xmlns:p14="http://schemas.microsoft.com/office/powerpoint/2010/main" val="3033046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latin typeface="Roboto Slab"/>
              <a:ea typeface="Roboto Slab"/>
              <a:cs typeface="Roboto Slab"/>
              <a:sym typeface="Roboto Slab"/>
            </a:endParaRPr>
          </a:p>
        </p:txBody>
      </p:sp>
    </p:spTree>
    <p:extLst>
      <p:ext uri="{BB962C8B-B14F-4D97-AF65-F5344CB8AC3E}">
        <p14:creationId xmlns:p14="http://schemas.microsoft.com/office/powerpoint/2010/main" val="1579205398"/>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514351" y="565150"/>
            <a:ext cx="8115299" cy="2101451"/>
          </a:xfrm>
        </p:spPr>
        <p:txBody>
          <a:bodyPr anchor="b">
            <a:normAutofit/>
          </a:bodyPr>
          <a:lstStyle>
            <a:lvl1pPr algn="r">
              <a:defRPr sz="3000"/>
            </a:lvl1pPr>
          </a:lstStyle>
          <a:p>
            <a:r>
              <a:rPr lang="en-US"/>
              <a:t>Click to edit Master title style</a:t>
            </a:r>
            <a:endParaRPr lang="en-US" dirty="0"/>
          </a:p>
        </p:txBody>
      </p:sp>
      <p:sp>
        <p:nvSpPr>
          <p:cNvPr id="3" name="Text Placeholder 2"/>
          <p:cNvSpPr>
            <a:spLocks noGrp="1"/>
          </p:cNvSpPr>
          <p:nvPr>
            <p:ph type="body" idx="1"/>
          </p:nvPr>
        </p:nvSpPr>
        <p:spPr>
          <a:xfrm>
            <a:off x="768350" y="2731294"/>
            <a:ext cx="7867650" cy="716756"/>
          </a:xfrm>
        </p:spPr>
        <p:txBody>
          <a:bodyPr>
            <a:normAutofit/>
          </a:bodyPr>
          <a:lstStyle>
            <a:lvl1pPr marL="0" indent="0" algn="r">
              <a:buNone/>
              <a:defRPr sz="165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860839" y="285750"/>
            <a:ext cx="2183130" cy="273844"/>
          </a:xfrm>
        </p:spPr>
        <p:txBody>
          <a:bodyPr/>
          <a:lstStyle>
            <a:lvl1pPr algn="r">
              <a:defRPr/>
            </a:lvl1pPr>
          </a:lstStyle>
          <a:p>
            <a:fld id="{B61BEF0D-F0BB-DE4B-95CE-6DB70DBA9567}" type="datetimeFigureOut">
              <a:rPr lang="en-US" smtClean="0"/>
              <a:pPr/>
              <a:t>4/2/2024</a:t>
            </a:fld>
            <a:endParaRPr lang="en-US" dirty="0"/>
          </a:p>
        </p:txBody>
      </p:sp>
      <p:sp>
        <p:nvSpPr>
          <p:cNvPr id="5" name="Footer Placeholder 4"/>
          <p:cNvSpPr>
            <a:spLocks noGrp="1"/>
          </p:cNvSpPr>
          <p:nvPr>
            <p:ph type="ftr" sz="quarter" idx="11"/>
          </p:nvPr>
        </p:nvSpPr>
        <p:spPr>
          <a:xfrm>
            <a:off x="514350" y="285751"/>
            <a:ext cx="5243619" cy="273049"/>
          </a:xfrm>
        </p:spPr>
        <p:txBody>
          <a:bodyPr/>
          <a:lstStyle/>
          <a:p>
            <a:endParaRPr lang="en-US" dirty="0"/>
          </a:p>
        </p:txBody>
      </p:sp>
      <p:sp>
        <p:nvSpPr>
          <p:cNvPr id="6" name="Slide Number Placeholder 5"/>
          <p:cNvSpPr>
            <a:spLocks noGrp="1"/>
          </p:cNvSpPr>
          <p:nvPr>
            <p:ph type="sldNum" sz="quarter" idx="12"/>
          </p:nvPr>
        </p:nvSpPr>
        <p:spPr>
          <a:xfrm>
            <a:off x="8146839" y="285750"/>
            <a:ext cx="482811" cy="273844"/>
          </a:xfrm>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latin typeface="Roboto Slab"/>
              <a:ea typeface="Roboto Slab"/>
              <a:cs typeface="Roboto Slab"/>
              <a:sym typeface="Roboto Slab"/>
            </a:endParaRPr>
          </a:p>
        </p:txBody>
      </p:sp>
    </p:spTree>
    <p:extLst>
      <p:ext uri="{BB962C8B-B14F-4D97-AF65-F5344CB8AC3E}">
        <p14:creationId xmlns:p14="http://schemas.microsoft.com/office/powerpoint/2010/main" val="51748275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4350" y="1645920"/>
            <a:ext cx="4000500" cy="3018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645920"/>
            <a:ext cx="4000500" cy="3018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latin typeface="Roboto Slab"/>
              <a:ea typeface="Roboto Slab"/>
              <a:cs typeface="Roboto Slab"/>
              <a:sym typeface="Roboto Slab"/>
            </a:endParaRPr>
          </a:p>
        </p:txBody>
      </p:sp>
    </p:spTree>
    <p:extLst>
      <p:ext uri="{BB962C8B-B14F-4D97-AF65-F5344CB8AC3E}">
        <p14:creationId xmlns:p14="http://schemas.microsoft.com/office/powerpoint/2010/main" val="3913219537"/>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71700" y="571500"/>
            <a:ext cx="6457950" cy="971550"/>
          </a:xfrm>
        </p:spPr>
        <p:txBody>
          <a:bodyPr/>
          <a:lstStyle/>
          <a:p>
            <a:r>
              <a:rPr lang="en-US"/>
              <a:t>Click to edit Master title style</a:t>
            </a:r>
            <a:endParaRPr lang="en-US" dirty="0"/>
          </a:p>
        </p:txBody>
      </p:sp>
      <p:sp>
        <p:nvSpPr>
          <p:cNvPr id="3" name="Text Placeholder 2"/>
          <p:cNvSpPr>
            <a:spLocks noGrp="1"/>
          </p:cNvSpPr>
          <p:nvPr>
            <p:ph type="body" idx="1"/>
          </p:nvPr>
        </p:nvSpPr>
        <p:spPr>
          <a:xfrm>
            <a:off x="685807" y="1637852"/>
            <a:ext cx="3809993" cy="617934"/>
          </a:xfrm>
        </p:spPr>
        <p:txBody>
          <a:bodyPr anchor="b">
            <a:norm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14351" y="2349500"/>
            <a:ext cx="3983831" cy="23145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0600" y="1637852"/>
            <a:ext cx="3829050" cy="617934"/>
          </a:xfrm>
        </p:spPr>
        <p:txBody>
          <a:bodyPr anchor="b">
            <a:norm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349500"/>
            <a:ext cx="4000500" cy="23145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latin typeface="Roboto Slab"/>
              <a:ea typeface="Roboto Slab"/>
              <a:cs typeface="Roboto Slab"/>
              <a:sym typeface="Roboto Slab"/>
            </a:endParaRPr>
          </a:p>
        </p:txBody>
      </p:sp>
    </p:spTree>
    <p:extLst>
      <p:ext uri="{BB962C8B-B14F-4D97-AF65-F5344CB8AC3E}">
        <p14:creationId xmlns:p14="http://schemas.microsoft.com/office/powerpoint/2010/main" val="144922081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latin typeface="Roboto Slab"/>
              <a:ea typeface="Roboto Slab"/>
              <a:cs typeface="Roboto Slab"/>
              <a:sym typeface="Roboto Slab"/>
            </a:endParaRPr>
          </a:p>
        </p:txBody>
      </p:sp>
    </p:spTree>
    <p:extLst>
      <p:ext uri="{BB962C8B-B14F-4D97-AF65-F5344CB8AC3E}">
        <p14:creationId xmlns:p14="http://schemas.microsoft.com/office/powerpoint/2010/main" val="2611934493"/>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latin typeface="Roboto Slab"/>
              <a:ea typeface="Roboto Slab"/>
              <a:cs typeface="Roboto Slab"/>
              <a:sym typeface="Roboto Slab"/>
            </a:endParaRPr>
          </a:p>
        </p:txBody>
      </p:sp>
    </p:spTree>
    <p:extLst>
      <p:ext uri="{BB962C8B-B14F-4D97-AF65-F5344CB8AC3E}">
        <p14:creationId xmlns:p14="http://schemas.microsoft.com/office/powerpoint/2010/main" val="3366358437"/>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0" y="1143000"/>
            <a:ext cx="3086100" cy="1200150"/>
          </a:xfrm>
        </p:spPr>
        <p:txBody>
          <a:bodyPr anchor="b"/>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3746686" y="560070"/>
            <a:ext cx="4882964" cy="410394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14350" y="2343150"/>
            <a:ext cx="3086100" cy="232086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latin typeface="Roboto Slab"/>
              <a:ea typeface="Roboto Slab"/>
              <a:cs typeface="Roboto Slab"/>
              <a:sym typeface="Roboto Slab"/>
            </a:endParaRPr>
          </a:p>
        </p:txBody>
      </p:sp>
    </p:spTree>
    <p:extLst>
      <p:ext uri="{BB962C8B-B14F-4D97-AF65-F5344CB8AC3E}">
        <p14:creationId xmlns:p14="http://schemas.microsoft.com/office/powerpoint/2010/main" val="1275460366"/>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0" y="1143000"/>
            <a:ext cx="5154930" cy="1200150"/>
          </a:xfrm>
        </p:spPr>
        <p:txBody>
          <a:bodyPr anchor="b"/>
          <a:lstStyle>
            <a:lvl1pPr algn="l">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895928" y="563431"/>
            <a:ext cx="2733722" cy="410058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14350" y="2343150"/>
            <a:ext cx="5154930" cy="232086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latin typeface="Roboto Slab"/>
              <a:ea typeface="Roboto Slab"/>
              <a:cs typeface="Roboto Slab"/>
              <a:sym typeface="Roboto Slab"/>
            </a:endParaRPr>
          </a:p>
        </p:txBody>
      </p:sp>
    </p:spTree>
    <p:extLst>
      <p:ext uri="{BB962C8B-B14F-4D97-AF65-F5344CB8AC3E}">
        <p14:creationId xmlns:p14="http://schemas.microsoft.com/office/powerpoint/2010/main" val="353206970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9144000" cy="1081088"/>
          </a:xfrm>
          <a:prstGeom prst="rect">
            <a:avLst/>
          </a:prstGeom>
        </p:spPr>
      </p:pic>
      <p:sp>
        <p:nvSpPr>
          <p:cNvPr id="2" name="Title Placeholder 1"/>
          <p:cNvSpPr>
            <a:spLocks noGrp="1"/>
          </p:cNvSpPr>
          <p:nvPr>
            <p:ph type="title"/>
          </p:nvPr>
        </p:nvSpPr>
        <p:spPr>
          <a:xfrm>
            <a:off x="2171700" y="573280"/>
            <a:ext cx="6457950" cy="96977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4350" y="1645920"/>
            <a:ext cx="8115300" cy="30180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46520" y="4767263"/>
            <a:ext cx="2183130" cy="273844"/>
          </a:xfrm>
          <a:prstGeom prst="rect">
            <a:avLst/>
          </a:prstGeom>
        </p:spPr>
        <p:txBody>
          <a:bodyPr vert="horz" lIns="91440" tIns="45720" rIns="91440" bIns="45720" rtlCol="0" anchor="ctr"/>
          <a:lstStyle>
            <a:lvl1pPr algn="r">
              <a:defRPr sz="788">
                <a:solidFill>
                  <a:schemeClr val="tx1">
                    <a:tint val="75000"/>
                  </a:schemeClr>
                </a:solidFill>
              </a:defRPr>
            </a:lvl1pPr>
          </a:lstStyle>
          <a:p>
            <a:fld id="{B61BEF0D-F0BB-DE4B-95CE-6DB70DBA9567}" type="datetimeFigureOut">
              <a:rPr lang="en-US" smtClean="0"/>
              <a:pPr/>
              <a:t>4/2/2024</a:t>
            </a:fld>
            <a:endParaRPr lang="en-US" dirty="0"/>
          </a:p>
        </p:txBody>
      </p:sp>
      <p:sp>
        <p:nvSpPr>
          <p:cNvPr id="5" name="Footer Placeholder 4"/>
          <p:cNvSpPr>
            <a:spLocks noGrp="1"/>
          </p:cNvSpPr>
          <p:nvPr>
            <p:ph type="ftr" sz="quarter" idx="3"/>
          </p:nvPr>
        </p:nvSpPr>
        <p:spPr>
          <a:xfrm>
            <a:off x="514350" y="4766884"/>
            <a:ext cx="5829300" cy="273844"/>
          </a:xfrm>
          <a:prstGeom prst="rect">
            <a:avLst/>
          </a:prstGeom>
        </p:spPr>
        <p:txBody>
          <a:bodyPr vert="horz" lIns="91440" tIns="45720" rIns="91440" bIns="45720" rtlCol="0" anchor="ctr"/>
          <a:lstStyle>
            <a:lvl1pPr algn="l">
              <a:defRPr sz="788">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72250" y="285750"/>
            <a:ext cx="2057400" cy="273844"/>
          </a:xfrm>
          <a:prstGeom prst="rect">
            <a:avLst/>
          </a:prstGeom>
        </p:spPr>
        <p:txBody>
          <a:bodyPr vert="horz" lIns="91440" tIns="45720" rIns="91440" bIns="45720" rtlCol="0" anchor="ctr"/>
          <a:lstStyle>
            <a:lvl1pPr algn="r">
              <a:defRPr sz="788">
                <a:solidFill>
                  <a:schemeClr val="tx1">
                    <a:tint val="75000"/>
                  </a:schemeClr>
                </a:solidFill>
              </a:defRPr>
            </a:lvl1p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latin typeface="Roboto Slab"/>
              <a:ea typeface="Roboto Slab"/>
              <a:cs typeface="Roboto Slab"/>
              <a:sym typeface="Roboto Slab"/>
            </a:endParaRPr>
          </a:p>
        </p:txBody>
      </p:sp>
    </p:spTree>
    <p:extLst>
      <p:ext uri="{BB962C8B-B14F-4D97-AF65-F5344CB8AC3E}">
        <p14:creationId xmlns:p14="http://schemas.microsoft.com/office/powerpoint/2010/main" val="1698845132"/>
      </p:ext>
    </p:extLst>
  </p:cSld>
  <p:clrMap bg1="dk1" tx1="lt1" bg2="dk2" tx2="lt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 id="2147483830" r:id="rId12"/>
    <p:sldLayoutId id="2147483831" r:id="rId13"/>
    <p:sldLayoutId id="2147483832" r:id="rId14"/>
    <p:sldLayoutId id="2147483833" r:id="rId15"/>
    <p:sldLayoutId id="2147483834" r:id="rId16"/>
    <p:sldLayoutId id="2147483835" r:id="rId17"/>
    <p:sldLayoutId id="2147483836" r:id="rId18"/>
  </p:sldLayoutIdLst>
  <p:transition>
    <p:fade thruBlk="1"/>
  </p:transition>
  <p:hf hdr="0" ftr="0" dt="0"/>
  <p:txStyles>
    <p:titleStyle>
      <a:lvl1pPr algn="r" defTabSz="685800" rtl="0" eaLnBrk="1" latinLnBrk="0" hangingPunct="1">
        <a:lnSpc>
          <a:spcPct val="90000"/>
        </a:lnSpc>
        <a:spcBef>
          <a:spcPct val="0"/>
        </a:spcBef>
        <a:buNone/>
        <a:defRPr sz="3000" kern="1200" cap="all" baseline="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65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6200" y="57149"/>
            <a:ext cx="8991600" cy="4953001"/>
          </a:xfrm>
          <a:prstGeom prst="rect">
            <a:avLst/>
          </a:prstGeom>
        </p:spPr>
        <p:txBody>
          <a:bodyPr spcFirstLastPara="1" wrap="square" lIns="91425" tIns="91425" rIns="91425" bIns="91425" anchor="b" anchorCtr="0">
            <a:noAutofit/>
          </a:bodyPr>
          <a:lstStyle/>
          <a:p>
            <a:pPr algn="ctr"/>
            <a:r>
              <a:rPr lang="en-US" sz="3600" b="1" i="1" dirty="0"/>
              <a:t>            </a:t>
            </a:r>
            <a:r>
              <a:rPr lang="en-US" sz="3600" b="1" i="1" u="sng" dirty="0"/>
              <a:t>MIRACLE EDUCATIONAL SOCIETY GROUP OF INSTITUTIONS </a:t>
            </a:r>
            <a:br>
              <a:rPr lang="en-US" sz="3600" b="1" i="1" dirty="0"/>
            </a:br>
            <a:br>
              <a:rPr lang="en-US" sz="3600" b="1" i="1" dirty="0"/>
            </a:br>
            <a:r>
              <a:rPr lang="en-US" sz="1800" b="1" i="1" dirty="0"/>
              <a:t>Department : </a:t>
            </a:r>
            <a:r>
              <a:rPr lang="en-US" sz="1800" b="1" u="sng" dirty="0">
                <a:solidFill>
                  <a:schemeClr val="accent6"/>
                </a:solidFill>
              </a:rPr>
              <a:t>MASTERS OF COMPUTER APPLICATIONS</a:t>
            </a:r>
            <a:br>
              <a:rPr lang="en-US" sz="1800" b="1" u="sng" dirty="0">
                <a:solidFill>
                  <a:schemeClr val="accent6"/>
                </a:solidFill>
              </a:rPr>
            </a:br>
            <a:br>
              <a:rPr lang="en-US" sz="3600" dirty="0"/>
            </a:br>
            <a:r>
              <a:rPr lang="en-US" sz="3600" b="1" dirty="0"/>
              <a:t>TITLE : </a:t>
            </a:r>
            <a:r>
              <a:rPr lang="en-US" sz="3600" b="1" i="1" u="sng" dirty="0"/>
              <a:t>Sign Language Recognition System</a:t>
            </a:r>
            <a:br>
              <a:rPr lang="en-US" sz="3600" b="1" i="1" u="sng" dirty="0"/>
            </a:br>
            <a:r>
              <a:rPr lang="en-US" sz="3600" b="1" i="1" dirty="0"/>
              <a:t>                                     </a:t>
            </a:r>
            <a:r>
              <a:rPr lang="en-US" sz="1600" b="1" u="sng" dirty="0">
                <a:solidFill>
                  <a:schemeClr val="accent2">
                    <a:lumMod val="50000"/>
                  </a:schemeClr>
                </a:solidFill>
              </a:rPr>
              <a:t>PORIMI UMASANKAR PRODHAN</a:t>
            </a:r>
            <a:br>
              <a:rPr lang="en-US" sz="1600" b="1" dirty="0">
                <a:solidFill>
                  <a:schemeClr val="accent2">
                    <a:lumMod val="50000"/>
                  </a:schemeClr>
                </a:solidFill>
              </a:rPr>
            </a:br>
            <a:r>
              <a:rPr lang="en-US" sz="1600" b="1" dirty="0">
                <a:solidFill>
                  <a:schemeClr val="accent2">
                    <a:lumMod val="50000"/>
                  </a:schemeClr>
                </a:solidFill>
              </a:rPr>
              <a:t>                                                                    ROLL NO: </a:t>
            </a:r>
            <a:r>
              <a:rPr lang="en-US" sz="1600" b="1" u="sng" dirty="0">
                <a:solidFill>
                  <a:schemeClr val="tx1">
                    <a:lumMod val="65000"/>
                    <a:lumOff val="35000"/>
                  </a:schemeClr>
                </a:solidFill>
              </a:rPr>
              <a:t>226C1F00C0</a:t>
            </a:r>
            <a:endParaRPr lang="en-US" sz="3600" b="1" u="sng" dirty="0">
              <a:solidFill>
                <a:schemeClr val="tx1">
                  <a:lumMod val="65000"/>
                  <a:lumOff val="35000"/>
                </a:schemeClr>
              </a:solidFill>
              <a:latin typeface="Cambria" pitchFamily="18" charset="0"/>
            </a:endParaRPr>
          </a:p>
        </p:txBody>
      </p:sp>
      <p:sp>
        <p:nvSpPr>
          <p:cNvPr id="79" name="Google Shape;79;p13"/>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a:t>
            </a:fld>
            <a:endParaRPr/>
          </a:p>
        </p:txBody>
      </p:sp>
      <p:pic>
        <p:nvPicPr>
          <p:cNvPr id="3" name="Picture 4" descr="Miracle ES Group of Institutions Bhogapuram (@mrcl_miracle) | Twitter">
            <a:extLst>
              <a:ext uri="{FF2B5EF4-FFF2-40B4-BE49-F238E27FC236}">
                <a16:creationId xmlns:a16="http://schemas.microsoft.com/office/drawing/2014/main" id="{3ED42725-A5E5-DC46-636C-E9CC1C610F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71550"/>
            <a:ext cx="1066801" cy="990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9" name="Google Shape;79;p13"/>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10</a:t>
            </a:fld>
            <a:endParaRPr/>
          </a:p>
        </p:txBody>
      </p:sp>
      <p:sp>
        <p:nvSpPr>
          <p:cNvPr id="6" name="TextBox 5"/>
          <p:cNvSpPr txBox="1"/>
          <p:nvPr/>
        </p:nvSpPr>
        <p:spPr>
          <a:xfrm>
            <a:off x="457200" y="514350"/>
            <a:ext cx="1765227" cy="461665"/>
          </a:xfrm>
          <a:prstGeom prst="rect">
            <a:avLst/>
          </a:prstGeom>
          <a:noFill/>
        </p:spPr>
        <p:txBody>
          <a:bodyPr wrap="none" rtlCol="0">
            <a:spAutoFit/>
          </a:bodyPr>
          <a:lstStyle/>
          <a:p>
            <a:r>
              <a:rPr lang="en-US" sz="2400" b="1" dirty="0">
                <a:latin typeface="Cambria" pitchFamily="18" charset="0"/>
              </a:rPr>
              <a:t>Algorithms</a:t>
            </a:r>
            <a:endParaRPr lang="en-US" sz="2400" dirty="0">
              <a:latin typeface="Cambria" pitchFamily="18" charset="0"/>
            </a:endParaRPr>
          </a:p>
        </p:txBody>
      </p:sp>
      <p:sp>
        <p:nvSpPr>
          <p:cNvPr id="4" name="Rectangle 3"/>
          <p:cNvSpPr/>
          <p:nvPr/>
        </p:nvSpPr>
        <p:spPr>
          <a:xfrm>
            <a:off x="533400" y="1200150"/>
            <a:ext cx="2276585" cy="523220"/>
          </a:xfrm>
          <a:prstGeom prst="rect">
            <a:avLst/>
          </a:prstGeom>
        </p:spPr>
        <p:txBody>
          <a:bodyPr wrap="none">
            <a:spAutoFit/>
          </a:bodyPr>
          <a:lstStyle/>
          <a:p>
            <a:r>
              <a:rPr lang="en-US" dirty="0">
                <a:latin typeface="Cambria" panose="02040503050406030204" pitchFamily="18" charset="0"/>
                <a:ea typeface="Cambria" panose="02040503050406030204" pitchFamily="18" charset="0"/>
              </a:rPr>
              <a:t>KNN (K-nearest neighbors)</a:t>
            </a:r>
          </a:p>
          <a:p>
            <a:r>
              <a:rPr lang="en-US">
                <a:latin typeface="Cambria" panose="02040503050406030204" pitchFamily="18" charset="0"/>
              </a:rPr>
              <a:t>CNN</a:t>
            </a:r>
            <a:endParaRPr lang="en-US" dirty="0"/>
          </a:p>
        </p:txBody>
      </p:sp>
    </p:spTree>
    <p:extLst>
      <p:ext uri="{BB962C8B-B14F-4D97-AF65-F5344CB8AC3E}">
        <p14:creationId xmlns:p14="http://schemas.microsoft.com/office/powerpoint/2010/main" val="739197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9" name="Google Shape;79;p13"/>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11</a:t>
            </a:fld>
            <a:endParaRPr/>
          </a:p>
        </p:txBody>
      </p:sp>
      <p:sp>
        <p:nvSpPr>
          <p:cNvPr id="6" name="TextBox 5"/>
          <p:cNvSpPr txBox="1"/>
          <p:nvPr/>
        </p:nvSpPr>
        <p:spPr>
          <a:xfrm>
            <a:off x="457200" y="514350"/>
            <a:ext cx="3304110" cy="523220"/>
          </a:xfrm>
          <a:prstGeom prst="rect">
            <a:avLst/>
          </a:prstGeom>
          <a:noFill/>
        </p:spPr>
        <p:txBody>
          <a:bodyPr wrap="none" rtlCol="0">
            <a:spAutoFit/>
          </a:bodyPr>
          <a:lstStyle/>
          <a:p>
            <a:r>
              <a:rPr lang="en-US" sz="2800" b="1" dirty="0">
                <a:latin typeface="Cambria" pitchFamily="18" charset="0"/>
              </a:rPr>
              <a:t>IMPLEMENTATION</a:t>
            </a:r>
            <a:endParaRPr lang="en-US" sz="2800" dirty="0">
              <a:latin typeface="Cambria" pitchFamily="18" charset="0"/>
            </a:endParaRPr>
          </a:p>
        </p:txBody>
      </p:sp>
      <p:sp>
        <p:nvSpPr>
          <p:cNvPr id="2" name="Rectangle 1"/>
          <p:cNvSpPr/>
          <p:nvPr/>
        </p:nvSpPr>
        <p:spPr>
          <a:xfrm>
            <a:off x="457200" y="1449648"/>
            <a:ext cx="8153400" cy="3739998"/>
          </a:xfrm>
          <a:prstGeom prst="rect">
            <a:avLst/>
          </a:prstGeom>
        </p:spPr>
        <p:txBody>
          <a:bodyPr wrap="square">
            <a:spAutoFit/>
          </a:bodyPr>
          <a:lstStyle/>
          <a:p>
            <a:pPr marL="342900" indent="-342900" algn="just">
              <a:lnSpc>
                <a:spcPct val="150000"/>
              </a:lnSpc>
              <a:buAutoNum type="arabicPeriod"/>
            </a:pPr>
            <a:r>
              <a:rPr lang="en-US" sz="1600" b="1" dirty="0">
                <a:latin typeface="Cambria" panose="02040503050406030204" pitchFamily="18" charset="0"/>
                <a:ea typeface="Cambria" panose="02040503050406030204" pitchFamily="18" charset="0"/>
              </a:rPr>
              <a:t>Dataset Collection and Preparation</a:t>
            </a:r>
          </a:p>
          <a:p>
            <a:pPr marL="342900" indent="-342900" algn="just">
              <a:lnSpc>
                <a:spcPct val="150000"/>
              </a:lnSpc>
              <a:buFontTx/>
              <a:buAutoNum type="arabicPeriod" startAt="2"/>
            </a:pPr>
            <a:r>
              <a:rPr lang="en-US" sz="1600" b="1" dirty="0">
                <a:latin typeface="Cambria" panose="02040503050406030204" pitchFamily="18" charset="0"/>
                <a:ea typeface="Cambria" panose="02040503050406030204" pitchFamily="18" charset="0"/>
              </a:rPr>
              <a:t>CNN Model Development </a:t>
            </a:r>
          </a:p>
          <a:p>
            <a:pPr marL="342900" indent="-342900" algn="just">
              <a:lnSpc>
                <a:spcPct val="150000"/>
              </a:lnSpc>
              <a:buFontTx/>
              <a:buAutoNum type="arabicPeriod" startAt="2"/>
            </a:pPr>
            <a:r>
              <a:rPr lang="en-US" sz="1600" b="1" dirty="0">
                <a:latin typeface="Cambria" panose="02040503050406030204" pitchFamily="18" charset="0"/>
                <a:ea typeface="Cambria" panose="02040503050406030204" pitchFamily="18" charset="0"/>
              </a:rPr>
              <a:t>Real-time Gesture Recognition</a:t>
            </a:r>
          </a:p>
          <a:p>
            <a:pPr marL="342900" indent="-342900" algn="just">
              <a:lnSpc>
                <a:spcPct val="150000"/>
              </a:lnSpc>
              <a:buFontTx/>
              <a:buAutoNum type="arabicPeriod" startAt="2"/>
            </a:pPr>
            <a:r>
              <a:rPr lang="en-US" sz="1600" b="1" dirty="0">
                <a:latin typeface="Cambria" panose="02040503050406030204" pitchFamily="18" charset="0"/>
                <a:ea typeface="Cambria" panose="02040503050406030204" pitchFamily="18" charset="0"/>
              </a:rPr>
              <a:t>Evaluation and Refinement</a:t>
            </a:r>
            <a:endParaRPr lang="en-US" sz="1600" dirty="0">
              <a:latin typeface="Cambria" panose="02040503050406030204" pitchFamily="18" charset="0"/>
              <a:ea typeface="Cambria" panose="02040503050406030204" pitchFamily="18" charset="0"/>
            </a:endParaRPr>
          </a:p>
          <a:p>
            <a:pPr marL="342900" indent="-342900" algn="just">
              <a:lnSpc>
                <a:spcPct val="150000"/>
              </a:lnSpc>
              <a:buFontTx/>
              <a:buAutoNum type="arabicPeriod" startAt="2"/>
            </a:pPr>
            <a:endParaRPr lang="en-US" sz="1600" dirty="0">
              <a:latin typeface="Cambria" panose="02040503050406030204" pitchFamily="18" charset="0"/>
              <a:ea typeface="Cambria" panose="02040503050406030204" pitchFamily="18" charset="0"/>
            </a:endParaRPr>
          </a:p>
          <a:p>
            <a:pPr marL="342900" indent="-342900" algn="just">
              <a:lnSpc>
                <a:spcPct val="150000"/>
              </a:lnSpc>
              <a:buFontTx/>
              <a:buAutoNum type="arabicPeriod" startAt="2"/>
            </a:pPr>
            <a:endParaRPr lang="en-US" sz="1600" dirty="0">
              <a:latin typeface="Cambria" panose="02040503050406030204" pitchFamily="18" charset="0"/>
              <a:ea typeface="Cambria" panose="02040503050406030204" pitchFamily="18" charset="0"/>
            </a:endParaRPr>
          </a:p>
          <a:p>
            <a:pPr marL="342900" indent="-342900" algn="just">
              <a:lnSpc>
                <a:spcPct val="150000"/>
              </a:lnSpc>
              <a:buAutoNum type="arabicPeriod" startAt="2"/>
            </a:pPr>
            <a:endParaRPr lang="en-US" sz="1600" dirty="0">
              <a:latin typeface="Cambria" panose="02040503050406030204" pitchFamily="18" charset="0"/>
              <a:ea typeface="Cambria" panose="02040503050406030204" pitchFamily="18" charset="0"/>
            </a:endParaRPr>
          </a:p>
          <a:p>
            <a:pPr marL="342900" indent="-342900" algn="just">
              <a:lnSpc>
                <a:spcPct val="150000"/>
              </a:lnSpc>
              <a:buFontTx/>
              <a:buAutoNum type="arabicPeriod"/>
            </a:pPr>
            <a:endParaRPr lang="en-US" sz="1600" dirty="0">
              <a:latin typeface="Cambria" panose="02040503050406030204" pitchFamily="18" charset="0"/>
              <a:ea typeface="Cambria" panose="02040503050406030204" pitchFamily="18" charset="0"/>
            </a:endParaRPr>
          </a:p>
          <a:p>
            <a:pPr marL="342900" indent="-342900" algn="just">
              <a:lnSpc>
                <a:spcPct val="150000"/>
              </a:lnSpc>
              <a:buAutoNum type="arabicPeriod"/>
            </a:pPr>
            <a:endParaRPr lang="en-US" sz="1600" b="1" dirty="0">
              <a:latin typeface="Cambria" panose="02040503050406030204" pitchFamily="18" charset="0"/>
              <a:ea typeface="Cambria" panose="02040503050406030204" pitchFamily="18" charset="0"/>
            </a:endParaRPr>
          </a:p>
          <a:p>
            <a:pPr marL="342900" indent="-342900" algn="just">
              <a:lnSpc>
                <a:spcPct val="150000"/>
              </a:lnSpc>
              <a:buAutoNum type="arabicPeriod"/>
            </a:pPr>
            <a:endParaRPr lang="en-US" sz="1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555772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9" name="Google Shape;79;p13"/>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12</a:t>
            </a:fld>
            <a:endParaRPr/>
          </a:p>
        </p:txBody>
      </p:sp>
      <p:sp>
        <p:nvSpPr>
          <p:cNvPr id="6" name="TextBox 5"/>
          <p:cNvSpPr txBox="1"/>
          <p:nvPr/>
        </p:nvSpPr>
        <p:spPr>
          <a:xfrm>
            <a:off x="457200" y="514350"/>
            <a:ext cx="2331087" cy="523220"/>
          </a:xfrm>
          <a:prstGeom prst="rect">
            <a:avLst/>
          </a:prstGeom>
          <a:noFill/>
        </p:spPr>
        <p:txBody>
          <a:bodyPr wrap="none" rtlCol="0">
            <a:spAutoFit/>
          </a:bodyPr>
          <a:lstStyle/>
          <a:p>
            <a:r>
              <a:rPr lang="en-US" sz="2800" b="1" dirty="0">
                <a:latin typeface="Cambria" pitchFamily="18" charset="0"/>
              </a:rPr>
              <a:t>CONCLUSION</a:t>
            </a:r>
            <a:endParaRPr lang="en-US" sz="2800" dirty="0">
              <a:latin typeface="Cambria" pitchFamily="18" charset="0"/>
            </a:endParaRPr>
          </a:p>
        </p:txBody>
      </p:sp>
      <p:sp>
        <p:nvSpPr>
          <p:cNvPr id="2" name="Rectangle 1"/>
          <p:cNvSpPr/>
          <p:nvPr/>
        </p:nvSpPr>
        <p:spPr>
          <a:xfrm>
            <a:off x="457200" y="909757"/>
            <a:ext cx="8229600" cy="3416320"/>
          </a:xfrm>
          <a:prstGeom prst="rect">
            <a:avLst/>
          </a:prstGeom>
        </p:spPr>
        <p:txBody>
          <a:bodyPr wrap="square">
            <a:spAutoFit/>
          </a:bodyPr>
          <a:lstStyle/>
          <a:p>
            <a:pPr algn="just">
              <a:lnSpc>
                <a:spcPct val="150000"/>
              </a:lnSpc>
            </a:pPr>
            <a:br>
              <a:rPr lang="en-US" sz="1600" dirty="0">
                <a:solidFill>
                  <a:schemeClr val="tx1">
                    <a:lumMod val="95000"/>
                  </a:schemeClr>
                </a:solidFill>
                <a:latin typeface="Cambria" panose="02040503050406030204" pitchFamily="18" charset="0"/>
                <a:ea typeface="Cambria" panose="02040503050406030204" pitchFamily="18" charset="0"/>
              </a:rPr>
            </a:br>
            <a:r>
              <a:rPr lang="en-US" sz="1600" dirty="0">
                <a:solidFill>
                  <a:schemeClr val="tx1">
                    <a:lumMod val="95000"/>
                  </a:schemeClr>
                </a:solidFill>
                <a:latin typeface="Cambria" panose="02040503050406030204" pitchFamily="18" charset="0"/>
                <a:ea typeface="Cambria" panose="02040503050406030204" pitchFamily="18" charset="0"/>
              </a:rPr>
              <a:t>The research demonstrates the effectiveness of convolutional neural networks (CNNs) in accurately recognizing various signs of sign language, even when users and surroundings differ from those in the training set. This capacity for generalization in </a:t>
            </a:r>
            <a:r>
              <a:rPr lang="en-US" sz="1600" dirty="0" err="1">
                <a:solidFill>
                  <a:schemeClr val="tx1">
                    <a:lumMod val="95000"/>
                  </a:schemeClr>
                </a:solidFill>
                <a:latin typeface="Cambria" panose="02040503050406030204" pitchFamily="18" charset="0"/>
                <a:ea typeface="Cambria" panose="02040503050406030204" pitchFamily="18" charset="0"/>
              </a:rPr>
              <a:t>spatio</a:t>
            </a:r>
            <a:r>
              <a:rPr lang="en-US" sz="1600" dirty="0">
                <a:solidFill>
                  <a:schemeClr val="tx1">
                    <a:lumMod val="95000"/>
                  </a:schemeClr>
                </a:solidFill>
                <a:latin typeface="Cambria" panose="02040503050406030204" pitchFamily="18" charset="0"/>
                <a:ea typeface="Cambria" panose="02040503050406030204" pitchFamily="18" charset="0"/>
              </a:rPr>
              <a:t>-temporal data highlights the potential of CNNs to advance the field of automatic sign language recognition. By showcasing CNNs' ability to adapt to diverse scenarios and contexts, this work lays the foundation for broader applications in sign </a:t>
            </a:r>
            <a:r>
              <a:rPr lang="en-US" sz="1600" dirty="0">
                <a:latin typeface="Cambria" panose="02040503050406030204" pitchFamily="18" charset="0"/>
                <a:ea typeface="Cambria" panose="02040503050406030204" pitchFamily="18" charset="0"/>
              </a:rPr>
              <a:t>language recognition research. Ultimately, it underscores the significance of leveraging CNNs to enhance accessibility and inclusivity for individuals who rely on sign language as their primary mode of communication.</a:t>
            </a:r>
          </a:p>
        </p:txBody>
      </p:sp>
    </p:spTree>
    <p:extLst>
      <p:ext uri="{BB962C8B-B14F-4D97-AF65-F5344CB8AC3E}">
        <p14:creationId xmlns:p14="http://schemas.microsoft.com/office/powerpoint/2010/main" val="2461061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9" name="Google Shape;79;p13"/>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a:t>
            </a:fld>
            <a:endParaRPr/>
          </a:p>
        </p:txBody>
      </p:sp>
      <p:sp>
        <p:nvSpPr>
          <p:cNvPr id="6" name="TextBox 5"/>
          <p:cNvSpPr txBox="1"/>
          <p:nvPr/>
        </p:nvSpPr>
        <p:spPr>
          <a:xfrm>
            <a:off x="457200" y="514350"/>
            <a:ext cx="1718740" cy="461665"/>
          </a:xfrm>
          <a:prstGeom prst="rect">
            <a:avLst/>
          </a:prstGeom>
          <a:noFill/>
        </p:spPr>
        <p:txBody>
          <a:bodyPr wrap="none" rtlCol="0">
            <a:spAutoFit/>
          </a:bodyPr>
          <a:lstStyle/>
          <a:p>
            <a:r>
              <a:rPr lang="en-US" sz="2400" b="1" dirty="0">
                <a:latin typeface="Cambria" pitchFamily="18" charset="0"/>
              </a:rPr>
              <a:t>ABSTRACT</a:t>
            </a:r>
          </a:p>
        </p:txBody>
      </p:sp>
      <p:sp>
        <p:nvSpPr>
          <p:cNvPr id="3" name="Rectangle 2"/>
          <p:cNvSpPr/>
          <p:nvPr/>
        </p:nvSpPr>
        <p:spPr>
          <a:xfrm>
            <a:off x="457200" y="1003579"/>
            <a:ext cx="8382000" cy="3739998"/>
          </a:xfrm>
          <a:prstGeom prst="rect">
            <a:avLst/>
          </a:prstGeom>
        </p:spPr>
        <p:txBody>
          <a:bodyPr wrap="square">
            <a:spAutoFit/>
          </a:bodyPr>
          <a:lstStyle/>
          <a:p>
            <a:pPr algn="just">
              <a:lnSpc>
                <a:spcPct val="150000"/>
              </a:lnSpc>
            </a:pPr>
            <a:r>
              <a:rPr lang="en-US" sz="1600" dirty="0">
                <a:latin typeface="Cambria" panose="02040503050406030204" pitchFamily="18" charset="0"/>
                <a:ea typeface="Cambria" panose="02040503050406030204" pitchFamily="18" charset="0"/>
              </a:rPr>
              <a:t>Communicating with individuals who have hearing disabilities poses significant challenges. Sign language serves as a powerful tool for them to express their thoughts and feelings. However, understanding and interpreting sign gestures can be complex, especially for those unfamiliar with sign language or different sign language variations. This paper presents a Sign Language Recognition system using American Sign Language (ASL). The system utilizes computer vision techniques, grayscale conversion, and mask operations, to detect and segment hand gestures captured by a webcam. Binary pixel features are extracted, and a Convolutional Neural Network (CNN) is employed for training and classifying the images. The system achieves impressive accuracy of above 90% in recognizing 10 ASL alphabets, providing a valuable tool for bridging the communication gap for individuals with hearing disabilities.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9" name="Google Shape;79;p13"/>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a:t>
            </a:fld>
            <a:endParaRPr/>
          </a:p>
        </p:txBody>
      </p:sp>
      <p:sp>
        <p:nvSpPr>
          <p:cNvPr id="6" name="TextBox 5"/>
          <p:cNvSpPr txBox="1"/>
          <p:nvPr/>
        </p:nvSpPr>
        <p:spPr>
          <a:xfrm>
            <a:off x="475785" y="133350"/>
            <a:ext cx="667216" cy="707886"/>
          </a:xfrm>
          <a:prstGeom prst="rect">
            <a:avLst/>
          </a:prstGeom>
          <a:noFill/>
        </p:spPr>
        <p:txBody>
          <a:bodyPr wrap="square" rtlCol="0">
            <a:spAutoFit/>
          </a:bodyPr>
          <a:lstStyle/>
          <a:p>
            <a:r>
              <a:rPr lang="en-US" sz="2000" b="1" dirty="0">
                <a:latin typeface="Cambria" pitchFamily="18" charset="0"/>
              </a:rPr>
              <a:t>AIM</a:t>
            </a:r>
          </a:p>
          <a:p>
            <a:endParaRPr lang="en-US" sz="2000" b="1" dirty="0">
              <a:latin typeface="Cambria" pitchFamily="18" charset="0"/>
            </a:endParaRPr>
          </a:p>
        </p:txBody>
      </p:sp>
      <p:sp>
        <p:nvSpPr>
          <p:cNvPr id="4" name="Rectangle 3"/>
          <p:cNvSpPr/>
          <p:nvPr/>
        </p:nvSpPr>
        <p:spPr>
          <a:xfrm>
            <a:off x="475785" y="492404"/>
            <a:ext cx="8382000" cy="5955989"/>
          </a:xfrm>
          <a:prstGeom prst="rect">
            <a:avLst/>
          </a:prstGeom>
        </p:spPr>
        <p:txBody>
          <a:bodyPr wrap="square">
            <a:spAutoFit/>
          </a:bodyPr>
          <a:lstStyle/>
          <a:p>
            <a:pPr algn="just">
              <a:lnSpc>
                <a:spcPct val="150000"/>
              </a:lnSpc>
            </a:pPr>
            <a:r>
              <a:rPr lang="en-US" sz="1600" dirty="0">
                <a:latin typeface="Cambria" pitchFamily="18" charset="0"/>
              </a:rPr>
              <a:t>Developing a Sign Language Recognition system using American Sign Language (ASL) to facilitate communication for individuals with hearing disabilities.</a:t>
            </a:r>
          </a:p>
          <a:p>
            <a:pPr algn="just">
              <a:lnSpc>
                <a:spcPct val="150000"/>
              </a:lnSpc>
            </a:pPr>
            <a:endParaRPr lang="en-US" sz="1600" dirty="0">
              <a:latin typeface="Cambria" pitchFamily="18" charset="0"/>
              <a:ea typeface="Cambria" panose="02040503050406030204" pitchFamily="18" charset="0"/>
            </a:endParaRPr>
          </a:p>
          <a:p>
            <a:pPr algn="just">
              <a:lnSpc>
                <a:spcPct val="150000"/>
              </a:lnSpc>
            </a:pPr>
            <a:r>
              <a:rPr lang="en-US" sz="1600" b="1" dirty="0">
                <a:latin typeface="Cambria" pitchFamily="18" charset="0"/>
              </a:rPr>
              <a:t>OBJECTIVE</a:t>
            </a:r>
          </a:p>
          <a:p>
            <a:pPr algn="just">
              <a:lnSpc>
                <a:spcPct val="150000"/>
              </a:lnSpc>
            </a:pPr>
            <a:endParaRPr lang="en-US" sz="1600" b="1" dirty="0">
              <a:latin typeface="Cambria" pitchFamily="18" charset="0"/>
            </a:endParaRPr>
          </a:p>
          <a:p>
            <a:pPr algn="just">
              <a:lnSpc>
                <a:spcPct val="150000"/>
              </a:lnSpc>
            </a:pPr>
            <a:r>
              <a:rPr lang="en-US" sz="1600" dirty="0">
                <a:latin typeface="Cambria" pitchFamily="18" charset="0"/>
              </a:rPr>
              <a:t>Achieve over 90% accuracy in recognizing 10 ASL alphabets through computer vision and CNN techniques.</a:t>
            </a:r>
          </a:p>
          <a:p>
            <a:pPr algn="just">
              <a:lnSpc>
                <a:spcPct val="150000"/>
              </a:lnSpc>
            </a:pPr>
            <a:endParaRPr lang="en-US" sz="1600" dirty="0">
              <a:latin typeface="Cambria" pitchFamily="18" charset="0"/>
            </a:endParaRPr>
          </a:p>
          <a:p>
            <a:pPr algn="just">
              <a:lnSpc>
                <a:spcPct val="150000"/>
              </a:lnSpc>
            </a:pPr>
            <a:r>
              <a:rPr lang="en-US" sz="1600" b="1" dirty="0">
                <a:latin typeface="Cambria" pitchFamily="18" charset="0"/>
              </a:rPr>
              <a:t>MOTIVATION</a:t>
            </a:r>
          </a:p>
          <a:p>
            <a:pPr algn="just">
              <a:lnSpc>
                <a:spcPct val="150000"/>
              </a:lnSpc>
            </a:pPr>
            <a:endParaRPr lang="en-US" sz="1600" b="1" dirty="0">
              <a:latin typeface="Cambria" pitchFamily="18" charset="0"/>
            </a:endParaRPr>
          </a:p>
          <a:p>
            <a:pPr algn="just">
              <a:lnSpc>
                <a:spcPct val="150000"/>
              </a:lnSpc>
            </a:pPr>
            <a:r>
              <a:rPr lang="en-US" sz="1600" dirty="0">
                <a:latin typeface="Cambria" pitchFamily="18" charset="0"/>
              </a:rPr>
              <a:t>Enhance communication accessibility for those with hearing disabilities by bridging the gap through technology.</a:t>
            </a:r>
            <a:endParaRPr lang="en-US" sz="1600" dirty="0">
              <a:latin typeface="Cambria" pitchFamily="18" charset="0"/>
              <a:ea typeface="Cambria" panose="02040503050406030204" pitchFamily="18" charset="0"/>
            </a:endParaRPr>
          </a:p>
          <a:p>
            <a:pPr algn="just">
              <a:lnSpc>
                <a:spcPct val="150000"/>
              </a:lnSpc>
            </a:pPr>
            <a:endParaRPr lang="en-US" sz="1600" b="1" dirty="0">
              <a:latin typeface="Cambria" pitchFamily="18" charset="0"/>
            </a:endParaRPr>
          </a:p>
          <a:p>
            <a:pPr algn="just">
              <a:lnSpc>
                <a:spcPct val="150000"/>
              </a:lnSpc>
            </a:pPr>
            <a:endParaRPr lang="en-US" sz="1600" dirty="0">
              <a:latin typeface="Cambria" pitchFamily="18" charset="0"/>
              <a:ea typeface="Cambria" panose="02040503050406030204" pitchFamily="18" charset="0"/>
            </a:endParaRPr>
          </a:p>
          <a:p>
            <a:pPr algn="just">
              <a:lnSpc>
                <a:spcPct val="150000"/>
              </a:lnSpc>
            </a:pPr>
            <a:endParaRPr lang="en-US" sz="1600" b="1" dirty="0">
              <a:latin typeface="Cambria" pitchFamily="18" charset="0"/>
            </a:endParaRPr>
          </a:p>
          <a:p>
            <a:pPr algn="just">
              <a:lnSpc>
                <a:spcPct val="150000"/>
              </a:lnSpc>
            </a:pPr>
            <a:endParaRPr lang="en-US" sz="1600" dirty="0">
              <a:latin typeface="Cambria" pitchFamily="18" charset="0"/>
              <a:ea typeface="Cambria" panose="020405030504060302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9" name="Google Shape;79;p13"/>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a:t>
            </a:fld>
            <a:endParaRPr/>
          </a:p>
        </p:txBody>
      </p:sp>
      <p:sp>
        <p:nvSpPr>
          <p:cNvPr id="9" name="TextBox 8"/>
          <p:cNvSpPr txBox="1"/>
          <p:nvPr/>
        </p:nvSpPr>
        <p:spPr>
          <a:xfrm>
            <a:off x="381000" y="285750"/>
            <a:ext cx="2892138" cy="400110"/>
          </a:xfrm>
          <a:prstGeom prst="rect">
            <a:avLst/>
          </a:prstGeom>
          <a:noFill/>
        </p:spPr>
        <p:txBody>
          <a:bodyPr wrap="none" rtlCol="0">
            <a:spAutoFit/>
          </a:bodyPr>
          <a:lstStyle/>
          <a:p>
            <a:r>
              <a:rPr lang="en-US" sz="2000" b="1" dirty="0">
                <a:latin typeface="Cambria" pitchFamily="18" charset="0"/>
              </a:rPr>
              <a:t>PROBLEM STATEMENT</a:t>
            </a:r>
          </a:p>
        </p:txBody>
      </p:sp>
      <p:sp>
        <p:nvSpPr>
          <p:cNvPr id="4" name="Rectangle 3"/>
          <p:cNvSpPr/>
          <p:nvPr/>
        </p:nvSpPr>
        <p:spPr>
          <a:xfrm>
            <a:off x="381000" y="742950"/>
            <a:ext cx="8382000" cy="3370666"/>
          </a:xfrm>
          <a:prstGeom prst="rect">
            <a:avLst/>
          </a:prstGeom>
        </p:spPr>
        <p:txBody>
          <a:bodyPr wrap="square">
            <a:spAutoFit/>
          </a:bodyPr>
          <a:lstStyle/>
          <a:p>
            <a:pPr algn="just">
              <a:lnSpc>
                <a:spcPct val="150000"/>
              </a:lnSpc>
            </a:pPr>
            <a:r>
              <a:rPr lang="en-US" sz="1600" dirty="0">
                <a:latin typeface="Cambria" pitchFamily="18" charset="0"/>
              </a:rPr>
              <a:t>Difficulty in communicating with individuals with hearing disabilities due to limited understanding of sign language.</a:t>
            </a:r>
          </a:p>
          <a:p>
            <a:pPr algn="just">
              <a:lnSpc>
                <a:spcPct val="150000"/>
              </a:lnSpc>
            </a:pPr>
            <a:endParaRPr lang="en-US" sz="1600" dirty="0">
              <a:latin typeface="Cambria" pitchFamily="18" charset="0"/>
              <a:ea typeface="Cambria" panose="02040503050406030204" pitchFamily="18" charset="0"/>
            </a:endParaRPr>
          </a:p>
          <a:p>
            <a:pPr algn="just">
              <a:lnSpc>
                <a:spcPct val="150000"/>
              </a:lnSpc>
            </a:pPr>
            <a:r>
              <a:rPr lang="en-US" sz="1600" b="1" dirty="0">
                <a:latin typeface="Cambria" pitchFamily="18" charset="0"/>
              </a:rPr>
              <a:t>SCOPE OF WORK</a:t>
            </a:r>
          </a:p>
          <a:p>
            <a:pPr algn="just">
              <a:lnSpc>
                <a:spcPct val="150000"/>
              </a:lnSpc>
            </a:pPr>
            <a:endParaRPr lang="en-US" sz="1600" b="1" dirty="0">
              <a:latin typeface="Cambria" pitchFamily="18" charset="0"/>
            </a:endParaRPr>
          </a:p>
          <a:p>
            <a:pPr algn="just">
              <a:lnSpc>
                <a:spcPct val="150000"/>
              </a:lnSpc>
            </a:pPr>
            <a:r>
              <a:rPr lang="en-US" sz="1600" dirty="0">
                <a:latin typeface="Cambria" pitchFamily="18" charset="0"/>
              </a:rPr>
              <a:t>Focus on developing a system to accurately recognize ASL hand gestures captured by a webcam, aiding communication for users with hearing impairments.</a:t>
            </a:r>
            <a:endParaRPr lang="en-US" sz="1600" dirty="0">
              <a:latin typeface="Cambria" pitchFamily="18" charset="0"/>
              <a:ea typeface="Cambria" panose="02040503050406030204" pitchFamily="18" charset="0"/>
            </a:endParaRPr>
          </a:p>
          <a:p>
            <a:pPr algn="just">
              <a:lnSpc>
                <a:spcPct val="150000"/>
              </a:lnSpc>
            </a:pPr>
            <a:endParaRPr lang="en-US" sz="1600" b="1" dirty="0">
              <a:latin typeface="Cambria" pitchFamily="18" charset="0"/>
            </a:endParaRPr>
          </a:p>
          <a:p>
            <a:pPr algn="just">
              <a:lnSpc>
                <a:spcPct val="150000"/>
              </a:lnSpc>
            </a:pPr>
            <a:endParaRPr lang="en-US" sz="1600" dirty="0">
              <a:latin typeface="Cambria" pitchFamily="18" charset="0"/>
              <a:ea typeface="Cambria" panose="020405030504060302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9" name="Google Shape;79;p13"/>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a:t>
            </a:fld>
            <a:endParaRPr/>
          </a:p>
        </p:txBody>
      </p:sp>
      <p:sp>
        <p:nvSpPr>
          <p:cNvPr id="6" name="TextBox 5"/>
          <p:cNvSpPr txBox="1"/>
          <p:nvPr/>
        </p:nvSpPr>
        <p:spPr>
          <a:xfrm>
            <a:off x="457200" y="514350"/>
            <a:ext cx="2068195" cy="400110"/>
          </a:xfrm>
          <a:prstGeom prst="rect">
            <a:avLst/>
          </a:prstGeom>
          <a:noFill/>
        </p:spPr>
        <p:txBody>
          <a:bodyPr wrap="none" rtlCol="0">
            <a:spAutoFit/>
          </a:bodyPr>
          <a:lstStyle/>
          <a:p>
            <a:r>
              <a:rPr lang="en-US" sz="2000" b="1" dirty="0">
                <a:latin typeface="Cambria" pitchFamily="18" charset="0"/>
              </a:rPr>
              <a:t>INTRODUCTION</a:t>
            </a:r>
          </a:p>
        </p:txBody>
      </p:sp>
      <p:sp>
        <p:nvSpPr>
          <p:cNvPr id="2" name="Rectangle 1"/>
          <p:cNvSpPr/>
          <p:nvPr/>
        </p:nvSpPr>
        <p:spPr>
          <a:xfrm>
            <a:off x="304800" y="1060430"/>
            <a:ext cx="8495884" cy="3416320"/>
          </a:xfrm>
          <a:prstGeom prst="rect">
            <a:avLst/>
          </a:prstGeom>
        </p:spPr>
        <p:txBody>
          <a:bodyPr wrap="square">
            <a:spAutoFit/>
          </a:bodyPr>
          <a:lstStyle/>
          <a:p>
            <a:pPr algn="just">
              <a:lnSpc>
                <a:spcPct val="150000"/>
              </a:lnSpc>
              <a:spcAft>
                <a:spcPts val="1000"/>
              </a:spcAft>
            </a:pPr>
            <a:r>
              <a:rPr lang="en-US" sz="1600" dirty="0">
                <a:latin typeface="Cambria" panose="02040503050406030204" pitchFamily="18" charset="0"/>
                <a:ea typeface="Cambria" panose="02040503050406030204" pitchFamily="18" charset="0"/>
                <a:cs typeface="Gautami"/>
              </a:rPr>
              <a:t>Language is a crucial aspect of human interaction and communication. It has been integral to human civilization since its inception, allowing people to express themselves and understand the world around them. However, individuals with hearing impairment often face difficulties in conveying their ideas and opinions to others who do not understand sign language. To bridge this communication gap, we propose a sign language recognition system. This system will serve as a powerful tool for people with hearing disabilities to communicate their thoughts effectively, while also aiding non-sign language users in understanding sign language. The complexity and diversity of sign languages necessitate a deep learning approach to achieve accurate recognition. In our system, we focus on American Sign Language (ASL) </a:t>
            </a:r>
            <a:endParaRPr lang="en-US" sz="1600" dirty="0">
              <a:effectLst/>
              <a:latin typeface="Cambria" panose="02040503050406030204" pitchFamily="18" charset="0"/>
              <a:ea typeface="Cambria" panose="02040503050406030204" pitchFamily="18" charset="0"/>
              <a:cs typeface="Gautami"/>
            </a:endParaRPr>
          </a:p>
        </p:txBody>
      </p:sp>
    </p:spTree>
    <p:extLst>
      <p:ext uri="{BB962C8B-B14F-4D97-AF65-F5344CB8AC3E}">
        <p14:creationId xmlns:p14="http://schemas.microsoft.com/office/powerpoint/2010/main" val="2463315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9" name="Google Shape;79;p13"/>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a:t>
            </a:fld>
            <a:endParaRPr/>
          </a:p>
        </p:txBody>
      </p:sp>
      <p:sp>
        <p:nvSpPr>
          <p:cNvPr id="6" name="TextBox 5"/>
          <p:cNvSpPr txBox="1"/>
          <p:nvPr/>
        </p:nvSpPr>
        <p:spPr>
          <a:xfrm>
            <a:off x="399772" y="514350"/>
            <a:ext cx="2736647" cy="461665"/>
          </a:xfrm>
          <a:prstGeom prst="rect">
            <a:avLst/>
          </a:prstGeom>
          <a:noFill/>
        </p:spPr>
        <p:txBody>
          <a:bodyPr wrap="none" rtlCol="0">
            <a:spAutoFit/>
          </a:bodyPr>
          <a:lstStyle/>
          <a:p>
            <a:r>
              <a:rPr lang="en-US" sz="2400" b="1" dirty="0">
                <a:latin typeface="Cambria" pitchFamily="18" charset="0"/>
              </a:rPr>
              <a:t>EXISTING SYSTEM</a:t>
            </a:r>
          </a:p>
        </p:txBody>
      </p:sp>
      <p:sp>
        <p:nvSpPr>
          <p:cNvPr id="3" name="Rectangle 2"/>
          <p:cNvSpPr/>
          <p:nvPr/>
        </p:nvSpPr>
        <p:spPr>
          <a:xfrm>
            <a:off x="445213" y="1276350"/>
            <a:ext cx="8077200" cy="1893339"/>
          </a:xfrm>
          <a:prstGeom prst="rect">
            <a:avLst/>
          </a:prstGeom>
        </p:spPr>
        <p:txBody>
          <a:bodyPr wrap="square">
            <a:spAutoFit/>
          </a:bodyPr>
          <a:lstStyle/>
          <a:p>
            <a:pPr algn="just">
              <a:lnSpc>
                <a:spcPct val="150000"/>
              </a:lnSpc>
            </a:pPr>
            <a:r>
              <a:rPr lang="en-IN" sz="1600" dirty="0">
                <a:latin typeface="Cambria" panose="02040503050406030204" pitchFamily="18" charset="0"/>
                <a:ea typeface="Cambria" panose="02040503050406030204" pitchFamily="18" charset="0"/>
              </a:rPr>
              <a:t>Sign language is learned by deaf and dumb, and usually it is not known to normal people, so it becomes a challenge for communication between a normal and hearing impaired person. </a:t>
            </a:r>
            <a:endParaRPr lang="en-US" sz="1600" dirty="0">
              <a:latin typeface="Cambria" panose="02040503050406030204" pitchFamily="18" charset="0"/>
              <a:ea typeface="Cambria" panose="02040503050406030204" pitchFamily="18" charset="0"/>
            </a:endParaRPr>
          </a:p>
          <a:p>
            <a:pPr algn="just">
              <a:lnSpc>
                <a:spcPct val="150000"/>
              </a:lnSpc>
            </a:pPr>
            <a:r>
              <a:rPr lang="en-IN" sz="1600" dirty="0">
                <a:latin typeface="Cambria" panose="02040503050406030204" pitchFamily="18" charset="0"/>
                <a:ea typeface="Cambria" panose="02040503050406030204" pitchFamily="18" charset="0"/>
              </a:rPr>
              <a:t>Understanding the exact context of symbolic expressions of deaf and dumb people is the challenging job in real life until unless it is properly specified. </a:t>
            </a:r>
            <a:endParaRPr lang="en-US" sz="1600" dirty="0">
              <a:latin typeface="Cambria" panose="02040503050406030204" pitchFamily="18" charset="0"/>
              <a:ea typeface="Cambria" panose="020405030504060302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9" name="Google Shape;79;p13"/>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7</a:t>
            </a:fld>
            <a:endParaRPr/>
          </a:p>
        </p:txBody>
      </p:sp>
      <p:sp>
        <p:nvSpPr>
          <p:cNvPr id="6" name="TextBox 5"/>
          <p:cNvSpPr txBox="1"/>
          <p:nvPr/>
        </p:nvSpPr>
        <p:spPr>
          <a:xfrm>
            <a:off x="447275" y="209550"/>
            <a:ext cx="2256643" cy="400110"/>
          </a:xfrm>
          <a:prstGeom prst="rect">
            <a:avLst/>
          </a:prstGeom>
          <a:noFill/>
        </p:spPr>
        <p:txBody>
          <a:bodyPr wrap="none" rtlCol="0">
            <a:spAutoFit/>
          </a:bodyPr>
          <a:lstStyle/>
          <a:p>
            <a:r>
              <a:rPr lang="en-US" sz="2000" b="1" dirty="0">
                <a:latin typeface="Cambria" pitchFamily="18" charset="0"/>
              </a:rPr>
              <a:t> DISADVANTAGES</a:t>
            </a:r>
          </a:p>
        </p:txBody>
      </p:sp>
      <p:sp>
        <p:nvSpPr>
          <p:cNvPr id="3" name="Rectangle 2"/>
          <p:cNvSpPr/>
          <p:nvPr/>
        </p:nvSpPr>
        <p:spPr>
          <a:xfrm>
            <a:off x="447275" y="514350"/>
            <a:ext cx="8087125" cy="4282583"/>
          </a:xfrm>
          <a:prstGeom prst="rect">
            <a:avLst/>
          </a:prstGeom>
        </p:spPr>
        <p:txBody>
          <a:bodyPr wrap="square">
            <a:spAutoFit/>
          </a:bodyPr>
          <a:lstStyle/>
          <a:p>
            <a:pPr marL="285750" lvl="0" indent="-285750" algn="just">
              <a:lnSpc>
                <a:spcPct val="150000"/>
              </a:lnSpc>
              <a:buFont typeface="Arial" panose="020B0604020202020204" pitchFamily="34" charset="0"/>
              <a:buChar char="•"/>
            </a:pPr>
            <a:r>
              <a:rPr lang="en-IN" sz="1600" dirty="0">
                <a:latin typeface="Cambria" panose="02040503050406030204" pitchFamily="18" charset="0"/>
                <a:ea typeface="Cambria" panose="02040503050406030204" pitchFamily="18" charset="0"/>
              </a:rPr>
              <a:t>Very difficult to understand</a:t>
            </a:r>
            <a:endParaRPr lang="en-US" sz="1600" dirty="0">
              <a:latin typeface="Cambria" panose="02040503050406030204" pitchFamily="18" charset="0"/>
              <a:ea typeface="Cambria" panose="02040503050406030204" pitchFamily="18" charset="0"/>
            </a:endParaRPr>
          </a:p>
          <a:p>
            <a:pPr marL="285750" lvl="0" indent="-285750" algn="just">
              <a:lnSpc>
                <a:spcPct val="150000"/>
              </a:lnSpc>
              <a:buFont typeface="Arial" panose="020B0604020202020204" pitchFamily="34" charset="0"/>
              <a:buChar char="•"/>
            </a:pPr>
            <a:r>
              <a:rPr lang="en-US" sz="1600" dirty="0">
                <a:latin typeface="Cambria" panose="02040503050406030204" pitchFamily="18" charset="0"/>
                <a:ea typeface="Cambria" panose="02040503050406030204" pitchFamily="18" charset="0"/>
              </a:rPr>
              <a:t>Difficulty in capturing subtle gestures.</a:t>
            </a:r>
          </a:p>
          <a:p>
            <a:pPr marL="285750" lvl="0" indent="-285750" algn="just">
              <a:lnSpc>
                <a:spcPct val="150000"/>
              </a:lnSpc>
              <a:buFont typeface="Arial" panose="020B0604020202020204" pitchFamily="34" charset="0"/>
              <a:buChar char="•"/>
            </a:pPr>
            <a:r>
              <a:rPr lang="en-US" sz="1600" dirty="0">
                <a:latin typeface="Cambria" panose="02040503050406030204" pitchFamily="18" charset="0"/>
                <a:ea typeface="Cambria" panose="02040503050406030204" pitchFamily="18" charset="0"/>
              </a:rPr>
              <a:t>Challenging for complex hand shapes.</a:t>
            </a:r>
          </a:p>
          <a:p>
            <a:pPr marL="285750" lvl="0" indent="-285750" algn="just">
              <a:lnSpc>
                <a:spcPct val="150000"/>
              </a:lnSpc>
              <a:buFont typeface="Arial" panose="020B0604020202020204" pitchFamily="34" charset="0"/>
              <a:buChar char="•"/>
            </a:pPr>
            <a:endParaRPr lang="en-US" sz="1600" dirty="0">
              <a:latin typeface="Cambria" panose="02040503050406030204" pitchFamily="18" charset="0"/>
              <a:ea typeface="Cambria" panose="02040503050406030204" pitchFamily="18" charset="0"/>
            </a:endParaRPr>
          </a:p>
          <a:p>
            <a:pPr lvl="0" algn="just">
              <a:lnSpc>
                <a:spcPct val="150000"/>
              </a:lnSpc>
            </a:pPr>
            <a:r>
              <a:rPr lang="en-US" sz="2000" b="1" dirty="0">
                <a:latin typeface="Cambria" pitchFamily="18" charset="0"/>
              </a:rPr>
              <a:t> ADVANTAGES</a:t>
            </a:r>
          </a:p>
          <a:p>
            <a:pPr marL="285750" lvl="0" indent="-285750" algn="just">
              <a:lnSpc>
                <a:spcPct val="150000"/>
              </a:lnSpc>
              <a:buFont typeface="Arial" panose="020B0604020202020204" pitchFamily="34" charset="0"/>
              <a:buChar char="•"/>
            </a:pPr>
            <a:r>
              <a:rPr lang="en-US" sz="2000" dirty="0">
                <a:latin typeface="Cambria" panose="02040503050406030204" pitchFamily="18" charset="0"/>
                <a:ea typeface="Cambria" panose="02040503050406030204" pitchFamily="18" charset="0"/>
              </a:rPr>
              <a:t>Enhances communication for hearing-impaired.</a:t>
            </a:r>
          </a:p>
          <a:p>
            <a:pPr marL="285750" lvl="0" indent="-285750" algn="just">
              <a:lnSpc>
                <a:spcPct val="150000"/>
              </a:lnSpc>
              <a:buFont typeface="Arial" panose="020B0604020202020204" pitchFamily="34" charset="0"/>
              <a:buChar char="•"/>
            </a:pPr>
            <a:r>
              <a:rPr lang="en-US" sz="2000" dirty="0">
                <a:latin typeface="Cambria" panose="02040503050406030204" pitchFamily="18" charset="0"/>
                <a:ea typeface="Cambria" panose="02040503050406030204" pitchFamily="18" charset="0"/>
              </a:rPr>
              <a:t>Improves accessibility and inclusivity.</a:t>
            </a:r>
          </a:p>
          <a:p>
            <a:pPr marL="285750" lvl="0" indent="-285750" algn="just">
              <a:lnSpc>
                <a:spcPct val="150000"/>
              </a:lnSpc>
              <a:buFont typeface="Arial" panose="020B0604020202020204" pitchFamily="34" charset="0"/>
              <a:buChar char="•"/>
            </a:pPr>
            <a:r>
              <a:rPr lang="en-US" sz="2000" dirty="0">
                <a:latin typeface="Cambria" panose="02040503050406030204" pitchFamily="18" charset="0"/>
                <a:ea typeface="Cambria" panose="02040503050406030204" pitchFamily="18" charset="0"/>
              </a:rPr>
              <a:t>Facilitates understanding of sign language.</a:t>
            </a:r>
          </a:p>
          <a:p>
            <a:pPr marL="285750" lvl="0" indent="-285750" algn="just">
              <a:lnSpc>
                <a:spcPct val="150000"/>
              </a:lnSpc>
              <a:buFont typeface="Arial" panose="020B0604020202020204" pitchFamily="34" charset="0"/>
              <a:buChar char="•"/>
            </a:pPr>
            <a:r>
              <a:rPr lang="en-US" sz="2000" dirty="0">
                <a:latin typeface="Cambria" panose="02040503050406030204" pitchFamily="18" charset="0"/>
                <a:ea typeface="Cambria" panose="02040503050406030204" pitchFamily="18" charset="0"/>
              </a:rPr>
              <a:t>Enables effective expression of thoughts.</a:t>
            </a:r>
          </a:p>
          <a:p>
            <a:pPr marL="285750" lvl="0" indent="-285750" algn="just">
              <a:lnSpc>
                <a:spcPct val="150000"/>
              </a:lnSpc>
              <a:buFont typeface="Arial" panose="020B0604020202020204" pitchFamily="34" charset="0"/>
              <a:buChar char="•"/>
            </a:pPr>
            <a:r>
              <a:rPr lang="en-US" sz="2000" dirty="0">
                <a:latin typeface="Cambria" panose="02040503050406030204" pitchFamily="18" charset="0"/>
                <a:ea typeface="Cambria" panose="02040503050406030204" pitchFamily="18" charset="0"/>
              </a:rPr>
              <a:t>Reduces communication barriers for deaf individuals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9" name="Google Shape;79;p13"/>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8</a:t>
            </a:fld>
            <a:endParaRPr/>
          </a:p>
        </p:txBody>
      </p:sp>
      <p:sp>
        <p:nvSpPr>
          <p:cNvPr id="6" name="TextBox 5"/>
          <p:cNvSpPr txBox="1"/>
          <p:nvPr/>
        </p:nvSpPr>
        <p:spPr>
          <a:xfrm>
            <a:off x="282498" y="508819"/>
            <a:ext cx="2954655" cy="461665"/>
          </a:xfrm>
          <a:prstGeom prst="rect">
            <a:avLst/>
          </a:prstGeom>
          <a:noFill/>
        </p:spPr>
        <p:txBody>
          <a:bodyPr wrap="none" rtlCol="0">
            <a:spAutoFit/>
          </a:bodyPr>
          <a:lstStyle/>
          <a:p>
            <a:r>
              <a:rPr lang="en-US" sz="2400" b="1" dirty="0">
                <a:latin typeface="Cambria" pitchFamily="18" charset="0"/>
              </a:rPr>
              <a:t>PROPOSED SYSTEM</a:t>
            </a:r>
          </a:p>
        </p:txBody>
      </p:sp>
      <p:sp>
        <p:nvSpPr>
          <p:cNvPr id="3" name="Rectangle 2"/>
          <p:cNvSpPr/>
          <p:nvPr/>
        </p:nvSpPr>
        <p:spPr>
          <a:xfrm>
            <a:off x="304800" y="1428750"/>
            <a:ext cx="8648284" cy="2632003"/>
          </a:xfrm>
          <a:prstGeom prst="rect">
            <a:avLst/>
          </a:prstGeom>
        </p:spPr>
        <p:txBody>
          <a:bodyPr wrap="square">
            <a:spAutoFit/>
          </a:bodyPr>
          <a:lstStyle/>
          <a:p>
            <a:pPr algn="just">
              <a:lnSpc>
                <a:spcPct val="150000"/>
              </a:lnSpc>
            </a:pPr>
            <a:r>
              <a:rPr lang="en-IN" sz="1600" dirty="0">
                <a:latin typeface="Cambria" panose="02040503050406030204" pitchFamily="18" charset="0"/>
                <a:ea typeface="Cambria" panose="02040503050406030204" pitchFamily="18" charset="0"/>
              </a:rPr>
              <a:t>Communication is always having a great impact in every domain and how it is considered the meaning of the thoughts and expressions that attract the researchers to bridge this gap for every living being. </a:t>
            </a:r>
            <a:endParaRPr lang="en-US" sz="1600" dirty="0">
              <a:latin typeface="Cambria" panose="02040503050406030204" pitchFamily="18" charset="0"/>
              <a:ea typeface="Cambria" panose="02040503050406030204" pitchFamily="18" charset="0"/>
            </a:endParaRPr>
          </a:p>
          <a:p>
            <a:pPr algn="just">
              <a:lnSpc>
                <a:spcPct val="150000"/>
              </a:lnSpc>
            </a:pPr>
            <a:r>
              <a:rPr lang="en-IN" sz="1600" dirty="0">
                <a:latin typeface="Cambria" panose="02040503050406030204" pitchFamily="18" charset="0"/>
                <a:ea typeface="Cambria" panose="02040503050406030204" pitchFamily="18" charset="0"/>
              </a:rPr>
              <a:t>This project is to identify the symbolic expression through images so that the communication gap between a normal and hearing impaired person can be easily bridged. </a:t>
            </a:r>
            <a:endParaRPr lang="en-US" sz="1600" dirty="0">
              <a:latin typeface="Cambria" panose="02040503050406030204" pitchFamily="18" charset="0"/>
              <a:ea typeface="Cambria" panose="02040503050406030204" pitchFamily="18" charset="0"/>
            </a:endParaRPr>
          </a:p>
          <a:p>
            <a:pPr algn="just">
              <a:lnSpc>
                <a:spcPct val="150000"/>
              </a:lnSpc>
            </a:pPr>
            <a:r>
              <a:rPr lang="en-IN" sz="1600" dirty="0">
                <a:latin typeface="Cambria" panose="02040503050406030204" pitchFamily="18" charset="0"/>
                <a:ea typeface="Cambria" panose="02040503050406030204" pitchFamily="18" charset="0"/>
              </a:rPr>
              <a:t>In this project we proposed idea for feasible communication between hearing impaired and normal person with the help of CNN </a:t>
            </a:r>
            <a:endParaRPr lang="en-US" sz="1600" dirty="0">
              <a:latin typeface="Cambria" panose="02040503050406030204" pitchFamily="18" charset="0"/>
              <a:ea typeface="Cambria" panose="020405030504060302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9" name="Google Shape;79;p13"/>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9</a:t>
            </a:fld>
            <a:endParaRPr/>
          </a:p>
        </p:txBody>
      </p:sp>
      <p:sp>
        <p:nvSpPr>
          <p:cNvPr id="6" name="TextBox 5"/>
          <p:cNvSpPr txBox="1"/>
          <p:nvPr/>
        </p:nvSpPr>
        <p:spPr>
          <a:xfrm>
            <a:off x="457200" y="514350"/>
            <a:ext cx="2534668" cy="461665"/>
          </a:xfrm>
          <a:prstGeom prst="rect">
            <a:avLst/>
          </a:prstGeom>
          <a:noFill/>
        </p:spPr>
        <p:txBody>
          <a:bodyPr wrap="none" rtlCol="0">
            <a:spAutoFit/>
          </a:bodyPr>
          <a:lstStyle/>
          <a:p>
            <a:r>
              <a:rPr lang="en-US" sz="2400" b="1" dirty="0">
                <a:latin typeface="Cambria" pitchFamily="18" charset="0"/>
              </a:rPr>
              <a:t>SPECIFICATIONS</a:t>
            </a:r>
            <a:endParaRPr lang="en-US" sz="2400" dirty="0">
              <a:latin typeface="Cambria" pitchFamily="18" charset="0"/>
            </a:endParaRPr>
          </a:p>
        </p:txBody>
      </p:sp>
      <p:sp>
        <p:nvSpPr>
          <p:cNvPr id="8" name="TextBox 7"/>
          <p:cNvSpPr txBox="1"/>
          <p:nvPr/>
        </p:nvSpPr>
        <p:spPr>
          <a:xfrm>
            <a:off x="381001" y="1428750"/>
            <a:ext cx="8381999" cy="3416320"/>
          </a:xfrm>
          <a:prstGeom prst="rect">
            <a:avLst/>
          </a:prstGeom>
          <a:noFill/>
        </p:spPr>
        <p:txBody>
          <a:bodyPr wrap="square" rtlCol="0">
            <a:spAutoFit/>
          </a:bodyPr>
          <a:lstStyle/>
          <a:p>
            <a:pPr algn="just">
              <a:lnSpc>
                <a:spcPct val="150000"/>
              </a:lnSpc>
            </a:pPr>
            <a:r>
              <a:rPr lang="en-US" sz="1600" b="1" dirty="0">
                <a:latin typeface="Cambria" panose="02040503050406030204" pitchFamily="18" charset="0"/>
                <a:ea typeface="Cambria" panose="02040503050406030204" pitchFamily="18" charset="0"/>
              </a:rPr>
              <a:t>HARDWARE</a:t>
            </a:r>
            <a:endParaRPr lang="en-US" sz="1600" dirty="0">
              <a:latin typeface="Cambria" panose="02040503050406030204" pitchFamily="18" charset="0"/>
              <a:ea typeface="Cambria" panose="02040503050406030204" pitchFamily="18" charset="0"/>
            </a:endParaRPr>
          </a:p>
          <a:p>
            <a:pPr algn="just">
              <a:lnSpc>
                <a:spcPct val="150000"/>
              </a:lnSpc>
            </a:pPr>
            <a:r>
              <a:rPr lang="en-US" sz="1600" b="1" dirty="0">
                <a:latin typeface="Cambria" panose="02040503050406030204" pitchFamily="18" charset="0"/>
                <a:ea typeface="Cambria" panose="02040503050406030204" pitchFamily="18" charset="0"/>
              </a:rPr>
              <a:t>Operating system	:  Windows 10 or 11</a:t>
            </a:r>
            <a:endParaRPr lang="en-US" sz="1600" dirty="0">
              <a:latin typeface="Cambria" panose="02040503050406030204" pitchFamily="18" charset="0"/>
              <a:ea typeface="Cambria" panose="02040503050406030204" pitchFamily="18" charset="0"/>
            </a:endParaRPr>
          </a:p>
          <a:p>
            <a:pPr algn="just">
              <a:lnSpc>
                <a:spcPct val="150000"/>
              </a:lnSpc>
            </a:pPr>
            <a:r>
              <a:rPr lang="en-US" sz="1600" b="1" dirty="0">
                <a:latin typeface="Cambria" panose="02040503050406030204" pitchFamily="18" charset="0"/>
                <a:ea typeface="Cambria" panose="02040503050406030204" pitchFamily="18" charset="0"/>
              </a:rPr>
              <a:t>RAM			          :  8 GB</a:t>
            </a:r>
            <a:endParaRPr lang="en-US" sz="1600" dirty="0">
              <a:latin typeface="Cambria" panose="02040503050406030204" pitchFamily="18" charset="0"/>
              <a:ea typeface="Cambria" panose="02040503050406030204" pitchFamily="18" charset="0"/>
            </a:endParaRPr>
          </a:p>
          <a:p>
            <a:pPr algn="just">
              <a:lnSpc>
                <a:spcPct val="150000"/>
              </a:lnSpc>
            </a:pPr>
            <a:r>
              <a:rPr lang="en-US" sz="1600" b="1" dirty="0">
                <a:latin typeface="Cambria" panose="02040503050406030204" pitchFamily="18" charset="0"/>
                <a:ea typeface="Cambria" panose="02040503050406030204" pitchFamily="18" charset="0"/>
              </a:rPr>
              <a:t>Hard disc or SSD	:  500 GB  </a:t>
            </a:r>
            <a:endParaRPr lang="en-US" sz="1600" dirty="0">
              <a:latin typeface="Cambria" panose="02040503050406030204" pitchFamily="18" charset="0"/>
              <a:ea typeface="Cambria" panose="02040503050406030204" pitchFamily="18" charset="0"/>
            </a:endParaRPr>
          </a:p>
          <a:p>
            <a:pPr algn="just">
              <a:lnSpc>
                <a:spcPct val="150000"/>
              </a:lnSpc>
            </a:pPr>
            <a:r>
              <a:rPr lang="en-US" sz="1600" b="1" dirty="0">
                <a:latin typeface="Cambria" panose="02040503050406030204" pitchFamily="18" charset="0"/>
                <a:ea typeface="Cambria" panose="02040503050406030204" pitchFamily="18" charset="0"/>
              </a:rPr>
              <a:t>Processor		:  Intel 3rd generation or high </a:t>
            </a:r>
            <a:endParaRPr lang="en-US" sz="1600" dirty="0">
              <a:latin typeface="Cambria" panose="02040503050406030204" pitchFamily="18" charset="0"/>
              <a:ea typeface="Cambria" panose="02040503050406030204" pitchFamily="18" charset="0"/>
            </a:endParaRPr>
          </a:p>
          <a:p>
            <a:pPr algn="just">
              <a:lnSpc>
                <a:spcPct val="150000"/>
              </a:lnSpc>
            </a:pPr>
            <a:r>
              <a:rPr lang="en-US" sz="1600" b="1" dirty="0">
                <a:latin typeface="Cambria" panose="02040503050406030204" pitchFamily="18" charset="0"/>
                <a:ea typeface="Cambria" panose="02040503050406030204" pitchFamily="18" charset="0"/>
              </a:rPr>
              <a:t> </a:t>
            </a:r>
            <a:endParaRPr lang="en-US" sz="1600" dirty="0">
              <a:latin typeface="Cambria" panose="02040503050406030204" pitchFamily="18" charset="0"/>
              <a:ea typeface="Cambria" panose="02040503050406030204" pitchFamily="18" charset="0"/>
            </a:endParaRPr>
          </a:p>
          <a:p>
            <a:pPr algn="just">
              <a:lnSpc>
                <a:spcPct val="150000"/>
              </a:lnSpc>
            </a:pPr>
            <a:r>
              <a:rPr lang="en-US" sz="1600" b="1" dirty="0">
                <a:latin typeface="Cambria" panose="02040503050406030204" pitchFamily="18" charset="0"/>
                <a:ea typeface="Cambria" panose="02040503050406030204" pitchFamily="18" charset="0"/>
              </a:rPr>
              <a:t>Software:</a:t>
            </a:r>
            <a:endParaRPr lang="en-US" sz="1600" dirty="0">
              <a:latin typeface="Cambria" panose="02040503050406030204" pitchFamily="18" charset="0"/>
              <a:ea typeface="Cambria" panose="02040503050406030204" pitchFamily="18" charset="0"/>
            </a:endParaRPr>
          </a:p>
          <a:p>
            <a:pPr algn="just">
              <a:lnSpc>
                <a:spcPct val="150000"/>
              </a:lnSpc>
            </a:pPr>
            <a:r>
              <a:rPr lang="en-US" sz="1600" b="1" dirty="0">
                <a:latin typeface="Cambria" panose="02040503050406030204" pitchFamily="18" charset="0"/>
                <a:ea typeface="Cambria" panose="02040503050406030204" pitchFamily="18" charset="0"/>
              </a:rPr>
              <a:t>Software’s		:  Python 3.7 or high version</a:t>
            </a:r>
            <a:endParaRPr lang="en-US" sz="1600" dirty="0">
              <a:latin typeface="Cambria" panose="02040503050406030204" pitchFamily="18" charset="0"/>
              <a:ea typeface="Cambria" panose="02040503050406030204" pitchFamily="18" charset="0"/>
            </a:endParaRPr>
          </a:p>
          <a:p>
            <a:pPr algn="just">
              <a:lnSpc>
                <a:spcPct val="150000"/>
              </a:lnSpc>
            </a:pPr>
            <a:r>
              <a:rPr lang="en-US" sz="1600" b="1" dirty="0">
                <a:latin typeface="Cambria" panose="02040503050406030204" pitchFamily="18" charset="0"/>
                <a:ea typeface="Cambria" panose="02040503050406030204" pitchFamily="18" charset="0"/>
              </a:rPr>
              <a:t>			          :  </a:t>
            </a:r>
            <a:r>
              <a:rPr lang="en-US" sz="1600" b="1" dirty="0" err="1">
                <a:latin typeface="Cambria" panose="02040503050406030204" pitchFamily="18" charset="0"/>
                <a:ea typeface="Cambria" panose="02040503050406030204" pitchFamily="18" charset="0"/>
              </a:rPr>
              <a:t>Tkinter</a:t>
            </a:r>
            <a:endParaRPr lang="en-US" sz="1600" dirty="0">
              <a:latin typeface="Cambria" panose="02040503050406030204" pitchFamily="18" charset="0"/>
              <a:ea typeface="Cambria" panose="02040503050406030204" pitchFamily="18" charset="0"/>
            </a:endParaRPr>
          </a:p>
        </p:txBody>
      </p:sp>
    </p:spTree>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TM04033937[[fn=Vapor Trail]]</Template>
  <TotalTime>690</TotalTime>
  <Words>807</Words>
  <Application>Microsoft Office PowerPoint</Application>
  <PresentationFormat>On-screen Show (16:9)</PresentationFormat>
  <Paragraphs>77</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Cambria</vt:lpstr>
      <vt:lpstr>Roboto Slab</vt:lpstr>
      <vt:lpstr>Century Gothic</vt:lpstr>
      <vt:lpstr>Vapor Trail</vt:lpstr>
      <vt:lpstr>            MIRACLE EDUCATIONAL SOCIETY GROUP OF INSTITUTIONS   Department : MASTERS OF COMPUTER APPLICATIONS  TITLE : Sign Language Recognition System                                      PORIMI UMASANKAR PRODHAN                                                                     ROLL NO: 226C1F00C0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Cloud Web-Based Cloud Storage for Secure Data Sharing Across Platforms</dc:title>
  <dc:creator>Umasankar Prodhan</dc:creator>
  <cp:lastModifiedBy>Umasankar Prodhan</cp:lastModifiedBy>
  <cp:revision>101</cp:revision>
  <dcterms:modified xsi:type="dcterms:W3CDTF">2024-04-02T06:01:49Z</dcterms:modified>
</cp:coreProperties>
</file>