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76" r:id="rId4"/>
    <p:sldId id="257" r:id="rId5"/>
    <p:sldId id="278" r:id="rId6"/>
    <p:sldId id="279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9" r:id="rId18"/>
    <p:sldId id="270" r:id="rId19"/>
    <p:sldId id="271" r:id="rId20"/>
    <p:sldId id="272" r:id="rId21"/>
    <p:sldId id="268" r:id="rId22"/>
    <p:sldId id="273" r:id="rId23"/>
    <p:sldId id="275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96D5E-F9C7-F956-7F6E-83ABA70E9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1EFE86-DA11-1DCE-CBF9-B41F674F9A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E8DEE-7E06-230C-BA95-DB1A86C7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A22C-08DD-49B9-A7AB-BB56D3A555F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7C3AE-7420-8A0C-4645-AEF960FB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04B46-B4E3-2800-228B-CCFB8C16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6376-663A-47B5-BA3F-1A76BD89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8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0647-5899-02E1-0768-FDB97842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0CB68-933E-8FA5-FB3C-4909AF88A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782CE-523E-92F3-2F61-05B00BB5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A22C-08DD-49B9-A7AB-BB56D3A555F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AC35B-5BB1-26A2-7EC4-3631A31F6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6A0C3-EB18-3F85-1F44-FDB9B066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6376-663A-47B5-BA3F-1A76BD89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95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A4FCB-1D16-1E3E-CE61-CF93FC246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7CA76-C4DF-E6FC-312F-0E20BB103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AE7FB-3031-954A-99A1-90437B0D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A22C-08DD-49B9-A7AB-BB56D3A555F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BED13-1E1A-3ECE-65D6-72A64601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243DC-0433-D6A9-01C8-F5CB41330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6376-663A-47B5-BA3F-1A76BD89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5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99BD-189E-6B1C-7B63-92C65CC3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FDC7-041B-71B9-6941-43CA9CF9B0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1911E-13D8-3601-C495-A94DBC9F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A22C-08DD-49B9-A7AB-BB56D3A555F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06F21-4E23-A165-B778-BCA2DF1E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15EBD-E49B-CE96-1ED1-80BF28C2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6376-663A-47B5-BA3F-1A76BD89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B0711-FB5A-75D0-D594-5B3E5BBA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A3187-229D-079F-5117-0F16B1449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C37D5-747D-6443-284C-645D9C25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A22C-08DD-49B9-A7AB-BB56D3A555F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38DB9-05DE-F2E5-92D0-6CDC3D84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248B5-E854-A12B-C7D5-71E8BA37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6376-663A-47B5-BA3F-1A76BD89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0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6FA77-B444-7121-2E18-4132CD11B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3DF9E-FD81-4ACE-574C-BC5E7AEB4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4A9F2-23BF-7CF0-68BD-F30F0CAC94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BBF24-671F-98AB-BEBC-70060D7B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A22C-08DD-49B9-A7AB-BB56D3A555F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A19D7-2C66-ED87-1221-D60B97027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293B0-081A-DFAE-10A6-08A55A9D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6376-663A-47B5-BA3F-1A76BD89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0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12D0C-6234-1A94-5CAC-96EA12AA3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BC12D-9166-629C-4F7E-4246BBE6B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7E14F-8671-B989-3EB5-97B1E1584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81E37-2074-E452-F4F0-7362A7FE0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4FDB2-E8AD-C042-998C-4F340EC0D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B01847-923C-230C-1948-06DF038B3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A22C-08DD-49B9-A7AB-BB56D3A555F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BFBBC1-BFCA-8BA8-9300-CFD462C26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695A9-CD76-DB0A-6703-9B45CAD6D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6376-663A-47B5-BA3F-1A76BD89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7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21026-A37A-2289-21E6-7CFF16B27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16EDB-A7BB-1D87-2319-BEC7B324F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A22C-08DD-49B9-A7AB-BB56D3A555F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489AB-EDD5-1FB1-E2C1-742CD3307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45E32E-F42A-AEAB-DA4D-1A4EA60B5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6376-663A-47B5-BA3F-1A76BD89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1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2BBCC6-C71E-5A90-CAB9-DD35BC0FD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A22C-08DD-49B9-A7AB-BB56D3A555F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86292-A9DF-3EEF-9740-F5C16EA8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D6C8A-296B-44F6-49AA-BEF22001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6376-663A-47B5-BA3F-1A76BD89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7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71C84-D74A-0151-6F45-835F42E2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ACE0B-0EB2-9AF0-F29A-3E4226326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7D62B-1418-505F-AEB1-47A75C0D9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6E990-7840-5056-1724-0258FB4A5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A22C-08DD-49B9-A7AB-BB56D3A555F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F7119-BB4B-FA30-9A5F-16027B2E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D6A87-6DCD-F6FB-1ACA-2A257906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6376-663A-47B5-BA3F-1A76BD89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8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50DD-584D-AB5F-D314-C948F0E9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1F338-1CC7-A8E7-7429-FD2332776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4DF07-FA4E-45C5-07D6-C6DB542F8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D85A9-90CC-0F55-3CD5-CB5724F82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7A22C-08DD-49B9-A7AB-BB56D3A555F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B7547-F4F4-8BCF-83A6-CA776759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475754-33AD-77D2-58AB-A742725D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26376-663A-47B5-BA3F-1A76BD89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42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D00178-96EE-2BCA-6329-EA6CE14DB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39DA0-93B6-E7A8-0B0C-EB5DFAEE4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53878-B930-CFD3-9B33-6AFFA8F8F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77A22C-08DD-49B9-A7AB-BB56D3A555FB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8D0D-9633-97A5-9A41-22455C1DC2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75ADF-FCE6-E159-C695-FCD7130C9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26376-663A-47B5-BA3F-1A76BD890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26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jmai.amegroups.org/article/view/9179/html?utm_source=chatgpt.com" TargetMode="External"/><Relationship Id="rId3" Type="http://schemas.openxmlformats.org/officeDocument/2006/relationships/hyperlink" Target="https://www.sciencedirect.com/science/article/pii/S0169260718308083?utm_source=chatgpt.com" TargetMode="External"/><Relationship Id="rId7" Type="http://schemas.openxmlformats.org/officeDocument/2006/relationships/hyperlink" Target="https://bmcmedinformdecismak.biomedcentral.com/articles/10.1186/s12911-021-01423-y?utm_source=chatgpt.com" TargetMode="External"/><Relationship Id="rId2" Type="http://schemas.openxmlformats.org/officeDocument/2006/relationships/hyperlink" Target="https://pmc.ncbi.nlm.nih.gov/articles/PMC3996476/?utm_source=chatgp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0957417415003085?utm_source=chatgpt.com" TargetMode="External"/><Relationship Id="rId5" Type="http://schemas.openxmlformats.org/officeDocument/2006/relationships/hyperlink" Target="https://arxiv.org/abs/2002.11215?utm_source=chatgpt.com" TargetMode="External"/><Relationship Id="rId4" Type="http://schemas.openxmlformats.org/officeDocument/2006/relationships/hyperlink" Target="https://www.researchgate.net/publication/321983799_A_self-adaptive_30-day_diabetic_readmission_prediction_model_based_on_incremental_learning?utm_source=chatgpt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vscode-file://vscode-app/c:/Users/UMASHANKAR/AppData/Local/Programs/Microsoft%20VS%20Code/resources/app/out/vs/code/electron-browser/workbench/workbench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348FEA-6D68-75C6-60CC-4EAE27E4B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936" y="1970148"/>
            <a:ext cx="1841500" cy="167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9F93CD-165F-A60D-2D9F-B0A508A062CA}"/>
              </a:ext>
            </a:extLst>
          </p:cNvPr>
          <p:cNvSpPr txBox="1"/>
          <p:nvPr/>
        </p:nvSpPr>
        <p:spPr>
          <a:xfrm>
            <a:off x="0" y="1073425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lgerian" panose="04020705040A02060702" pitchFamily="82" charset="0"/>
              </a:rPr>
              <a:t>CV RAMAN GLOBAL UNIVERSITY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245EC-EE71-12AE-9DCA-42201E2DFEC5}"/>
              </a:ext>
            </a:extLst>
          </p:cNvPr>
          <p:cNvSpPr txBox="1"/>
          <p:nvPr/>
        </p:nvSpPr>
        <p:spPr>
          <a:xfrm>
            <a:off x="0" y="4193689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Eras Demi ITC" panose="020B0805030504020804" pitchFamily="34" charset="0"/>
              </a:rPr>
              <a:t>Diabetic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Eras Demi ITC" panose="020B0805030504020804" pitchFamily="34" charset="0"/>
              </a:rPr>
              <a:t> Readmission</a:t>
            </a:r>
            <a:r>
              <a:rPr lang="en-US" sz="3200" dirty="0">
                <a:latin typeface="Eras Demi ITC" panose="020B0805030504020804" pitchFamily="34" charset="0"/>
              </a:rPr>
              <a:t> prediction </a:t>
            </a:r>
          </a:p>
        </p:txBody>
      </p:sp>
    </p:spTree>
    <p:extLst>
      <p:ext uri="{BB962C8B-B14F-4D97-AF65-F5344CB8AC3E}">
        <p14:creationId xmlns:p14="http://schemas.microsoft.com/office/powerpoint/2010/main" val="1766315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4CEE-FE6F-70B6-12E7-520914A4D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4630-8CEC-971E-CCB9-2126275D7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Performing Exploratory data analysis to get a basic sense about the data. </a:t>
            </a:r>
          </a:p>
          <a:p>
            <a:pPr marL="0" indent="0">
              <a:buNone/>
            </a:pP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Since there are multiple variables,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trying to figure out the correlation </a:t>
            </a:r>
          </a:p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so that we can use less variables.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C6393D-14C9-9330-99AC-424516140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18" y="2472855"/>
            <a:ext cx="4729079" cy="351447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95704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AC2D-2D71-19E1-9C6B-D9F2194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15071-CFFA-A937-C796-6781FF4F9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845"/>
            <a:ext cx="10515600" cy="4674167"/>
          </a:xfrm>
        </p:spPr>
        <p:txBody>
          <a:bodyPr/>
          <a:lstStyle/>
          <a:p>
            <a:r>
              <a:rPr lang="en-US" dirty="0"/>
              <a:t>Figuring out the effect of different variables on readmission,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B5499F-06B3-B36D-677F-C904B51C6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62" y="2228610"/>
            <a:ext cx="4269891" cy="38620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22CEE5-4FAD-74A6-6A88-0608BED5D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6" y="2324216"/>
            <a:ext cx="4268084" cy="37664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059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5E0DB-1887-FC6F-DD14-EAB236AD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FBE9-2BB9-5F9A-5143-907FE8CA3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3282"/>
            <a:ext cx="10858169" cy="523196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Viewing the numerical and categorical variables in the dataset to understand the dataset better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C7BBDC-497C-23A7-75BA-3BF8F8653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261" y="2250219"/>
            <a:ext cx="9072438" cy="418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256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B563-2DEC-CDCC-83CD-B4A6589C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Understanding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327341-7E09-BFCB-7FB0-DB0BCA68C2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8584" y="1999348"/>
            <a:ext cx="841248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F98EF9-1168-75C1-B94F-96F85B096DB5}"/>
              </a:ext>
            </a:extLst>
          </p:cNvPr>
          <p:cNvSpPr txBox="1"/>
          <p:nvPr/>
        </p:nvSpPr>
        <p:spPr>
          <a:xfrm>
            <a:off x="1009816" y="154255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2060"/>
                </a:solidFill>
                <a:latin typeface="Gill Sans MT" panose="020B0502020104020203" pitchFamily="34" charset="0"/>
              </a:rPr>
              <a:t>Viewing the numerical and categorical variables in the dataset to understand the dataset better,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043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9184D-2D28-6B84-FF79-29885D4A5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F44C-87EA-4269-8569-520D1850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We had different types of data: numerical, object type and categorical. To apply any model, preprocessing of data is essential.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Dealing with the missing values by dropping the columns which had too many missing values.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Modifying the data like standardization, log transform.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Dealing with the categorical variable like Readmitted to make it dummy variable suitable for applying ML techniques.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The challenge was that there were too many variables so cleaning and making sense of the data was a challenge but step by step approach helps!</a:t>
            </a:r>
          </a:p>
          <a:p>
            <a:pPr marL="0" indent="0">
              <a:buNone/>
            </a:pPr>
            <a:endParaRPr lang="en-IN" sz="36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88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B1227-9D88-6076-584A-CCA3249F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 Modeling, Evaluation and Feedback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86DD57-E47F-42DF-FE28-E84D73091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85074"/>
            <a:ext cx="10515600" cy="343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4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7F59-DC6C-1374-D1C3-F5B62E51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 Modeling, Evaluation and Feedback</a:t>
            </a:r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C767A2-8C26-18A3-6E0D-AD3020393D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1279"/>
            <a:ext cx="8596105" cy="27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90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203D1-1A84-0B4F-8C63-D13675C9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Modeling, Evaluation and Feedback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FC0D-4231-DED9-864A-933B2BE84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430"/>
            <a:ext cx="10515600" cy="5181311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ROC curve: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FF2E09-5E9B-1FBE-5D17-83A7B523B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820" y="1690688"/>
            <a:ext cx="7187980" cy="489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1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4FF66-0F84-5E22-7FE2-3EBB0EC0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Modeling, Evaluation and Feedback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BC2700-8CD1-82DB-FB89-B24B75947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7012" y="1626842"/>
            <a:ext cx="4485600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7D39C-E1DD-72F1-C6F3-20D070DB6E56}"/>
              </a:ext>
            </a:extLst>
          </p:cNvPr>
          <p:cNvSpPr txBox="1"/>
          <p:nvPr/>
        </p:nvSpPr>
        <p:spPr>
          <a:xfrm>
            <a:off x="1598212" y="612354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Logistic regression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F1F54D-9165-80DA-C492-126CD30DB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741" y="1626843"/>
            <a:ext cx="4485600" cy="43513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6CEAA8-FB06-9855-0A73-00E2B204D364}"/>
              </a:ext>
            </a:extLst>
          </p:cNvPr>
          <p:cNvSpPr txBox="1"/>
          <p:nvPr/>
        </p:nvSpPr>
        <p:spPr>
          <a:xfrm>
            <a:off x="6888149" y="6123543"/>
            <a:ext cx="3790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Random Forest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219349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7C43-C2BE-7DA0-93C3-C8CD17466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Modeling, Evaluation and Feedback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A07419-0F08-A093-6DCD-A9419A001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9397" y="1690688"/>
            <a:ext cx="4466806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272752-E0F7-EFBC-8F4C-90DCD0E222EB}"/>
              </a:ext>
            </a:extLst>
          </p:cNvPr>
          <p:cNvSpPr txBox="1"/>
          <p:nvPr/>
        </p:nvSpPr>
        <p:spPr>
          <a:xfrm>
            <a:off x="7019883" y="3312359"/>
            <a:ext cx="2900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Agency FB" panose="020B0503020202020204" pitchFamily="34" charset="0"/>
              </a:rPr>
              <a:t>Adaboost</a:t>
            </a:r>
            <a:r>
              <a:rPr lang="en-US" b="1" dirty="0">
                <a:latin typeface="Agency FB" panose="020B0503020202020204" pitchFamily="34" charset="0"/>
              </a:rPr>
              <a:t>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423620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8A28-F832-605B-C8F3-93F118935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7173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		</a:t>
            </a:r>
            <a:r>
              <a:rPr lang="en-US" dirty="0">
                <a:latin typeface="Algerian" panose="04020705040A02060702" pitchFamily="82" charset="0"/>
              </a:rPr>
              <a:t>C.V RAMAN GLOBAL UNIVERSITY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544469-6A82-8FBB-89CD-DCC589F25F45}"/>
              </a:ext>
            </a:extLst>
          </p:cNvPr>
          <p:cNvSpPr txBox="1"/>
          <p:nvPr/>
        </p:nvSpPr>
        <p:spPr>
          <a:xfrm>
            <a:off x="0" y="153460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latin typeface="Aptos Display" panose="020B0004020202020204" pitchFamily="34" charset="0"/>
              </a:rPr>
              <a:t>Under the guidance and supervision of </a:t>
            </a:r>
          </a:p>
          <a:p>
            <a:pPr algn="ctr"/>
            <a:r>
              <a:rPr lang="en-US" i="1" dirty="0" err="1">
                <a:latin typeface="Aptos Display" panose="020B0004020202020204" pitchFamily="34" charset="0"/>
              </a:rPr>
              <a:t>Prof.Soumya</a:t>
            </a:r>
            <a:r>
              <a:rPr lang="en-US" i="1" dirty="0">
                <a:latin typeface="Aptos Display" panose="020B0004020202020204" pitchFamily="34" charset="0"/>
              </a:rPr>
              <a:t> Sahoo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197A06-1924-78BF-13D1-F25F1A424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465168"/>
              </p:ext>
            </p:extLst>
          </p:nvPr>
        </p:nvGraphicFramePr>
        <p:xfrm>
          <a:off x="2032000" y="417053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1755488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76109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REGD.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320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Umashankar Pradhan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2201020602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5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Gayatri Mohanty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2201020326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009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Truptimaye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khuntia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2201020440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705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Kumari </a:t>
                      </a:r>
                      <a:r>
                        <a:rPr lang="en-US" dirty="0" err="1"/>
                        <a:t>jayanti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2201020441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586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1007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CA8B-8555-542A-4E2C-4006F485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“feature importance”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C6B5F-E3AA-8933-6F8C-ACBE9087B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8847" cy="4351338"/>
          </a:xfrm>
        </p:spPr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From deploying multiple models, we came up with Random forest.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Now we can suggest to the hospital authorities the variables which have the most effect on the readmission rate. </a:t>
            </a:r>
          </a:p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The diagram below explains it all:-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580DD-C779-A7ED-AA3E-B761AD781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702" y="1690688"/>
            <a:ext cx="5500564" cy="385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29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24BF9-2978-7305-5787-039BDA7BA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5F739-EF84-4955-5648-AFB740C2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Accuracy of the models: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1661A7-9BC4-E5C6-D9D1-91CD6D643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3" y="2313831"/>
            <a:ext cx="10917174" cy="1455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6275E3-5E72-59D3-0483-85593897A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13" y="3768919"/>
            <a:ext cx="7833776" cy="202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491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BD66-63B0-E031-3C34-A35E1C27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Assumptions, Limitations &amp; Further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1087-E6D4-29B5-3FE8-224A19A6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olidFill>
                  <a:srgbClr val="002060"/>
                </a:solidFill>
                <a:latin typeface="Gill Sans MT" panose="020B0502020104020203" pitchFamily="34" charset="0"/>
              </a:rPr>
              <a:t>The dataset includes some useful information but still lack certain aspects like access to care etc. which might impact the readmission to a huge extent.</a:t>
            </a:r>
          </a:p>
          <a:p>
            <a:r>
              <a:rPr lang="en-US">
                <a:solidFill>
                  <a:srgbClr val="002060"/>
                </a:solidFill>
                <a:latin typeface="Gill Sans MT" panose="020B0502020104020203" pitchFamily="34" charset="0"/>
              </a:rPr>
              <a:t>More data preprocessing could have been performed to improve the model accuracy further. So, in future this is one area which can be explored. </a:t>
            </a:r>
          </a:p>
          <a:p>
            <a:r>
              <a:rPr lang="en-US">
                <a:solidFill>
                  <a:srgbClr val="002060"/>
                </a:solidFill>
                <a:latin typeface="Gill Sans MT" panose="020B0502020104020203" pitchFamily="34" charset="0"/>
              </a:rPr>
              <a:t>Variations of different machine learning techniques can be used.</a:t>
            </a:r>
            <a:endParaRPr lang="en-US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6293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1C2-41B0-5504-4079-2E56402B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FC39-6DCD-3514-F3F8-6CC3D4B21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47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Eras Medium ITC" panose="020B0602030504020804" pitchFamily="34" charset="0"/>
              </a:rPr>
              <a:t>This project explored supervised learning to predict diabetes-related outcomes using the dataset in `diabetic_data.csv` (with supporting mappings from `IDS_mapping.csv`). We performed exploratory analysis and trained multiple baseline and tree-based models, then evaluated them on a held-out set</a:t>
            </a:r>
          </a:p>
          <a:p>
            <a:r>
              <a:rPr lang="en-US" sz="1800" dirty="0">
                <a:latin typeface="Eras Medium ITC" panose="020B0602030504020804" pitchFamily="34" charset="0"/>
              </a:rPr>
              <a:t>Preprocessed the data (encoding and feature preparation as shown above) and trained several classifiers.</a:t>
            </a:r>
          </a:p>
          <a:p>
            <a:r>
              <a:rPr lang="en-US" sz="1800" dirty="0">
                <a:latin typeface="Eras Medium ITC" panose="020B0602030504020804" pitchFamily="34" charset="0"/>
              </a:rPr>
              <a:t>Benchmarked models including Logistic Regression, Decision Tree, Random Forest, and AdaBoost (with and without tuning).</a:t>
            </a:r>
          </a:p>
          <a:p>
            <a:r>
              <a:rPr lang="en-US" sz="1800" dirty="0">
                <a:latin typeface="Eras Medium ITC" panose="020B0602030504020804" pitchFamily="34" charset="0"/>
              </a:rPr>
              <a:t>Compared performance on a consistent evaluation split.</a:t>
            </a:r>
          </a:p>
          <a:p>
            <a:r>
              <a:rPr lang="en-US" sz="1800" dirty="0">
                <a:latin typeface="Eras Medium ITC" panose="020B0602030504020804" pitchFamily="34" charset="0"/>
              </a:rPr>
              <a:t>Best accuracy: 63.40% from Random Forest.</a:t>
            </a:r>
          </a:p>
          <a:p>
            <a:r>
              <a:rPr lang="en-US" sz="1800" dirty="0">
                <a:latin typeface="Eras Medium ITC" panose="020B0602030504020804" pitchFamily="34" charset="0"/>
              </a:rPr>
              <a:t>Close contenders: AdaBoost (tuned) at 63.37%, Logistic Regression at 62.76%, Decision Tree at 62.36%, and AdaBoost at 62.34%.</a:t>
            </a:r>
          </a:p>
          <a:p>
            <a:r>
              <a:rPr lang="en-US" sz="1800" dirty="0">
                <a:latin typeface="Eras Medium ITC" panose="020B0602030504020804" pitchFamily="34" charset="0"/>
              </a:rPr>
              <a:t>The prediction array length indicates we evaluated on ~19.9k samples, ensuring results reflect generalization on a sizable test set.</a:t>
            </a:r>
          </a:p>
          <a:p>
            <a:endParaRPr lang="en-US" sz="1800" dirty="0">
              <a:latin typeface="Eras Medium ITC" panose="020B06020305040208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96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78DC8-434D-D328-F681-5AE0B43CF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20DD42-C5D9-48F7-68DD-9E59872190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101" y="2167091"/>
            <a:ext cx="1185470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Strack et al.,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of HbA1c measurement on hospital readmission rates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BioMed Research International (2014).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PMC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Cui et al.,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improved support vector machine-based diabetic readmission prediction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Computer Methods and Programs in Biomedicine (2018).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ScienceDirect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Zhao &amp; Yoo,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self-adaptive 30-day diabetic readmission prediction model based on incremental learning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IEEE BIBM (2017).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ResearchGate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Sarthak et al.,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EmbPred30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arXiv preprint (2020).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arXiv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Zheng et al.,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modeling of hospital readmissions using metaheuristics and data mining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Expert Systems with Applications (2015).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ScienceDirect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Shang et al.,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30-days hospital readmission risk in diabetic patients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BMC Medical Informatics and Decision Making (2021).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BioMed Central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Liu et al., </a:t>
            </a:r>
            <a:r>
              <a:rPr kumimoji="0" lang="en-US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of machine learning models for predicting 30-day readmission in patients with diabetes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JMAI (2024) (benchmark/review).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J Med Artif Intell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460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8CE19-E30B-B76A-3DF6-B85FB31B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D9F0D-AC05-73ED-526C-0558F0DC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  <a:p>
            <a:r>
              <a:rPr lang="en-US" dirty="0"/>
              <a:t>Literature Study</a:t>
            </a:r>
          </a:p>
          <a:p>
            <a:r>
              <a:rPr lang="en-US" dirty="0"/>
              <a:t>Problem Statements</a:t>
            </a:r>
          </a:p>
          <a:p>
            <a:r>
              <a:rPr lang="en-US" dirty="0"/>
              <a:t>Technical Details</a:t>
            </a:r>
          </a:p>
          <a:p>
            <a:r>
              <a:rPr lang="en-US" dirty="0"/>
              <a:t>Result and Discussion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3107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6A7B-4BC4-02AA-40A9-C9E47AFDC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7901D-AFF3-E5B7-F3E2-026A214DD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Hospital readmission rates for certain conditions like diabetes are now considered an indicator of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hospital quality,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and also affect the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cost of care adversely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. 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So, we use the medical dataset available on UCI to find best models which can help predict the readmission of diabetic patients.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Used Python and it’s libraries like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scikit-learn for machine learning, seaborn and matplotlib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for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visualization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  <a:latin typeface="Gill Sans MT" panose="020B0502020104020203" pitchFamily="34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etc.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Using different models like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Logistic Regression, Decision trees, Random forest and AdaBoost Classifier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.</a:t>
            </a:r>
          </a:p>
          <a:p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Out of the different models used,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Gill Sans MT" panose="020B0502020104020203" pitchFamily="34" charset="0"/>
              </a:rPr>
              <a:t>Random forest </a:t>
            </a:r>
            <a:r>
              <a:rPr lang="en-US" dirty="0">
                <a:solidFill>
                  <a:srgbClr val="002060"/>
                </a:solidFill>
                <a:latin typeface="Gill Sans MT" panose="020B0502020104020203" pitchFamily="34" charset="0"/>
              </a:rPr>
              <a:t>had good performance.</a:t>
            </a:r>
            <a:endParaRPr lang="en-IN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sz="3600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376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7A00-027D-C32F-B4D5-1C947251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r>
              <a:rPr lang="en-US" dirty="0"/>
              <a:t>Literature reviews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C61621C-6B2C-17C4-2D6E-35E2CCE5F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82865"/>
              </p:ext>
            </p:extLst>
          </p:nvPr>
        </p:nvGraphicFramePr>
        <p:xfrm>
          <a:off x="461176" y="1296063"/>
          <a:ext cx="11203387" cy="5228590"/>
        </p:xfrm>
        <a:graphic>
          <a:graphicData uri="http://schemas.openxmlformats.org/drawingml/2006/table">
            <a:tbl>
              <a:tblPr/>
              <a:tblGrid>
                <a:gridCol w="1464302">
                  <a:extLst>
                    <a:ext uri="{9D8B030D-6E8A-4147-A177-3AD203B41FA5}">
                      <a16:colId xmlns:a16="http://schemas.microsoft.com/office/drawing/2014/main" val="2639020453"/>
                    </a:ext>
                  </a:extLst>
                </a:gridCol>
                <a:gridCol w="1906541">
                  <a:extLst>
                    <a:ext uri="{9D8B030D-6E8A-4147-A177-3AD203B41FA5}">
                      <a16:colId xmlns:a16="http://schemas.microsoft.com/office/drawing/2014/main" val="2273859840"/>
                    </a:ext>
                  </a:extLst>
                </a:gridCol>
                <a:gridCol w="2211195">
                  <a:extLst>
                    <a:ext uri="{9D8B030D-6E8A-4147-A177-3AD203B41FA5}">
                      <a16:colId xmlns:a16="http://schemas.microsoft.com/office/drawing/2014/main" val="627570868"/>
                    </a:ext>
                  </a:extLst>
                </a:gridCol>
                <a:gridCol w="3341361">
                  <a:extLst>
                    <a:ext uri="{9D8B030D-6E8A-4147-A177-3AD203B41FA5}">
                      <a16:colId xmlns:a16="http://schemas.microsoft.com/office/drawing/2014/main" val="3424025470"/>
                    </a:ext>
                  </a:extLst>
                </a:gridCol>
                <a:gridCol w="2279988">
                  <a:extLst>
                    <a:ext uri="{9D8B030D-6E8A-4147-A177-3AD203B41FA5}">
                      <a16:colId xmlns:a16="http://schemas.microsoft.com/office/drawing/2014/main" val="841970846"/>
                    </a:ext>
                  </a:extLst>
                </a:gridCol>
              </a:tblGrid>
              <a:tr h="28171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Journal - Publisher and Year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Title and Author(s)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Methodology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Finding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Limitation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093425"/>
                  </a:ext>
                </a:extLst>
              </a:tr>
              <a:tr h="9980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BioMed Research International -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Hindawi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(2014)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Impact of HbA1c measurement on hospital readmission rates: Analysis of 70,000 clinical database patient records â€” Beata Strack et al.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Retrospective analysis using multivariable logistic regression on ~70k inpatient diabetes encounters from the dataset; controlled for demographics, severity, admission type.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HbA1c was infrequently measured (â‰ˆ18.4%). Measurement associated with lower early readmission for some primary diagnoses; suggests HbA1c testing may improve outcomes.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Observational design; limited causal claims; missingness in HbA1c; potential coding biases in administrative data.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950711"/>
                  </a:ext>
                </a:extLst>
              </a:tr>
              <a:tr h="134740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Computer Methods and Programs in Biomedicine - Elsevier (2018)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An improved support vector machine-based diabetic readmission prediction â€” Shaoze Cui et al.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SVM classifier enhanced with a genetic algorithm for feature selection/parameter tuning; compared to baseline methods.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Reported accuracy ~81.0%, sensitivity ~82.9% and improved performance vs some baselines on the dataset.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Potential overfitting, limited external validation; class imbalance handling details limited.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610906"/>
                  </a:ext>
                </a:extLst>
              </a:tr>
              <a:tr h="148713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IEEE BIBM Conference (2017)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 self-adaptive 30-day diabetic readmission prediction model based on incremental learning â€” Peng Zhao, Illhoi Yoo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Incremental learning approach to update predictive model on streaming/accumulating data; experimental evaluation on the UCI diabetes dataset.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Proposed self-adaptive framework showed promise for updating models with new data and maintaining performance over time.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Conference paper with limited patient-level evaluation details; reproducibility depends on incremental setup choices.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939179"/>
                  </a:ext>
                </a:extLst>
              </a:tr>
              <a:tr h="8894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arXiv / preprint (2020)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EmbPred30: Assessing 30-days Readmission for Diabetic Patients using Categorical Embeddings â€” Sarthak Sarthak et al.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Deep neural network using categorical embeddings for high-cardinality features; compared embedding-based DNN vs standard ML models.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Reported very high accuracy (~95.2%) and AUROC (~97.4%) on the Diabetes 130-US hospitals dataset (claims in preprint).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Preprint (not peer-reviewed); impressive metrics may partly reflect preprocessing choices or data leakage; requires careful validation.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72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537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A00A59C-AFF7-3906-8CD8-02D17BE6F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825977"/>
              </p:ext>
            </p:extLst>
          </p:nvPr>
        </p:nvGraphicFramePr>
        <p:xfrm>
          <a:off x="556591" y="1224501"/>
          <a:ext cx="11115924" cy="4524293"/>
        </p:xfrm>
        <a:graphic>
          <a:graphicData uri="http://schemas.openxmlformats.org/drawingml/2006/table">
            <a:tbl>
              <a:tblPr/>
              <a:tblGrid>
                <a:gridCol w="1620991">
                  <a:extLst>
                    <a:ext uri="{9D8B030D-6E8A-4147-A177-3AD203B41FA5}">
                      <a16:colId xmlns:a16="http://schemas.microsoft.com/office/drawing/2014/main" val="731885654"/>
                    </a:ext>
                  </a:extLst>
                </a:gridCol>
                <a:gridCol w="1858746">
                  <a:extLst>
                    <a:ext uri="{9D8B030D-6E8A-4147-A177-3AD203B41FA5}">
                      <a16:colId xmlns:a16="http://schemas.microsoft.com/office/drawing/2014/main" val="256999676"/>
                    </a:ext>
                  </a:extLst>
                </a:gridCol>
                <a:gridCol w="2155761">
                  <a:extLst>
                    <a:ext uri="{9D8B030D-6E8A-4147-A177-3AD203B41FA5}">
                      <a16:colId xmlns:a16="http://schemas.microsoft.com/office/drawing/2014/main" val="1881980778"/>
                    </a:ext>
                  </a:extLst>
                </a:gridCol>
                <a:gridCol w="3257596">
                  <a:extLst>
                    <a:ext uri="{9D8B030D-6E8A-4147-A177-3AD203B41FA5}">
                      <a16:colId xmlns:a16="http://schemas.microsoft.com/office/drawing/2014/main" val="3665396926"/>
                    </a:ext>
                  </a:extLst>
                </a:gridCol>
                <a:gridCol w="2222830">
                  <a:extLst>
                    <a:ext uri="{9D8B030D-6E8A-4147-A177-3AD203B41FA5}">
                      <a16:colId xmlns:a16="http://schemas.microsoft.com/office/drawing/2014/main" val="1503471147"/>
                    </a:ext>
                  </a:extLst>
                </a:gridCol>
              </a:tblGrid>
              <a:tr h="158494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Expert Systems with Applications - Elsevier (2015)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Predictive modeling of hospital readmissions using metaheuristics and data mining â€” Bichen Zheng et al.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Compared metaheuristic-optimized classifiers (e.g., PSO-SVM) and other data mining methods for readmission prediction.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PSO-SVM achieved high sensitivity and competitive accuracy; metaheuristics improved parameter search.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May not focus solely on diabetic subset; generalizability and clinical interpretability concerns.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0842167"/>
                  </a:ext>
                </a:extLst>
              </a:tr>
              <a:tr h="132558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BMC Medical Informatics and Decision Making (2021)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The 30-days hospital readmission risk in diabetic patients â€” Y. Shang et al.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Established and compared ML-based readmission prediction methods using the UCI diabetes dataset; multiple models evaluated.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ML models provided moderate predictive performance; identified key risk factors and emphasized model comparison.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Performance limited for unplanned readmissions; need for richer features and external validation.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622890"/>
                  </a:ext>
                </a:extLst>
              </a:tr>
              <a:tr h="161376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Journal of Medical Artificial Intelligence (JMAI) / review (2024)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Comparison of machine learning models for predicting 30-day readmission in patients with diabetes â€” VB Liu et al.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Compared 10 ML methods and 1 DL for 30-day readmission prediction using the diabetes dataset and similar cohorts.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Highlighted model differences and that no single method dominates across all metrics; emphasized preprocessing and fairness considerations.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Review/benchmark dependent on authors' preprocessing and hyperparameter choices; dataset shifts may affect results.</a:t>
                      </a:r>
                    </a:p>
                  </a:txBody>
                  <a:tcPr marL="5535" marR="5535" marT="553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449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14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4E950-A0A5-A34C-A3C7-436E8364F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518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D4579-3955-85D2-1185-E3B048AF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616" y="1332643"/>
            <a:ext cx="10515600" cy="5160232"/>
          </a:xfrm>
        </p:spPr>
        <p:txBody>
          <a:bodyPr>
            <a:noAutofit/>
          </a:bodyPr>
          <a:lstStyle/>
          <a:p>
            <a:r>
              <a:rPr lang="en-US" sz="1100" dirty="0"/>
              <a:t>Background: Hospital readmissions among patients with diabetes are frequent and costly. Early identification of high-risk patients can help target follow-up care, reduce avoidable readmissions, and improve outcomes.</a:t>
            </a:r>
          </a:p>
          <a:p>
            <a:r>
              <a:rPr lang="en-US" sz="1100" dirty="0"/>
              <a:t>Objective: Build a supervised machine learning model that predicts the likelihood of a diabetic patient being readmitted soon after discharge (treated as a binary outcome: readmitted vs not; aligned to near-term/30-day risk in this analysis).</a:t>
            </a:r>
          </a:p>
          <a:p>
            <a:r>
              <a:rPr lang="en-US" sz="1100" dirty="0"/>
              <a:t>Data: Use </a:t>
            </a:r>
            <a:r>
              <a:rPr lang="en-US" sz="1100" dirty="0">
                <a:hlinkClick r:id="rId2"/>
              </a:rPr>
              <a:t>diabetic_data.csv</a:t>
            </a:r>
            <a:r>
              <a:rPr lang="en-US" sz="1100" dirty="0"/>
              <a:t> (with </a:t>
            </a:r>
            <a:r>
              <a:rPr lang="en-US" sz="1100" dirty="0">
                <a:hlinkClick r:id="rId2"/>
              </a:rPr>
              <a:t>IDS_mapping.csv</a:t>
            </a:r>
            <a:r>
              <a:rPr lang="en-US" sz="1100" dirty="0"/>
              <a:t> for diagnosis code grouping) containing demographics, prior utilization (e.g., inpatient/emergency/outpatient counts), length of stay, medication and lab counts, and diagnosis/procedure-related features. The label is derived from readmitted, encoded into 30readmit.</a:t>
            </a:r>
          </a:p>
          <a:p>
            <a:r>
              <a:rPr lang="en-US" sz="1100" dirty="0"/>
              <a:t>Scope:</a:t>
            </a:r>
          </a:p>
          <a:p>
            <a:pPr marL="457200" lvl="1" indent="0">
              <a:buNone/>
            </a:pPr>
            <a:r>
              <a:rPr lang="en-US" sz="1100" dirty="0"/>
              <a:t>Perform data cleaning and encoding.</a:t>
            </a:r>
          </a:p>
          <a:p>
            <a:pPr marL="457200" lvl="1" indent="0">
              <a:buNone/>
            </a:pPr>
            <a:r>
              <a:rPr lang="en-US" sz="1100" dirty="0"/>
              <a:t>Train baseline and tree-based models (e.g., Logistic Regression, Decision Tree, Random Forest, AdaBoost).</a:t>
            </a:r>
          </a:p>
          <a:p>
            <a:pPr marL="457200" lvl="1" indent="0">
              <a:buNone/>
            </a:pPr>
            <a:r>
              <a:rPr lang="en-US" sz="1100" dirty="0"/>
              <a:t>Compare models on a held-out test set and interpret top features.</a:t>
            </a:r>
          </a:p>
          <a:p>
            <a:r>
              <a:rPr lang="en-US" sz="1100" dirty="0"/>
              <a:t>Success Criteria:</a:t>
            </a:r>
          </a:p>
          <a:p>
            <a:pPr marL="457200" lvl="1" indent="0">
              <a:buNone/>
            </a:pPr>
            <a:r>
              <a:rPr lang="en-US" sz="1100" dirty="0"/>
              <a:t>Primary: Improve predictive performance over a naïve baseline (majority class) on the test set.</a:t>
            </a:r>
          </a:p>
          <a:p>
            <a:pPr marL="457200" lvl="1" indent="0">
              <a:buNone/>
            </a:pPr>
            <a:r>
              <a:rPr lang="en-US" sz="1100" dirty="0"/>
              <a:t>Secondary: Balanced performance across classes with attention to recall/precision for the positive (readmitted) class; report Accuracy, ROC-AUC, PR-AUC, F1, and confusion matrix.</a:t>
            </a:r>
          </a:p>
          <a:p>
            <a:pPr marL="457200" lvl="1" indent="0">
              <a:buNone/>
            </a:pPr>
            <a:r>
              <a:rPr lang="en-US" sz="1100" dirty="0"/>
              <a:t>Interpretability: Provide feature importance insights to inform clinical understanding.</a:t>
            </a:r>
          </a:p>
          <a:p>
            <a:r>
              <a:rPr lang="en-US" sz="1100" dirty="0"/>
              <a:t>Assumptions &amp; Constraints:</a:t>
            </a:r>
          </a:p>
          <a:p>
            <a:pPr marL="457200" lvl="1" indent="0">
              <a:buNone/>
            </a:pPr>
            <a:r>
              <a:rPr lang="en-US" sz="1100" dirty="0"/>
              <a:t>Class imbalance is expected; appropriate handling (e.g., class weights) may be necessary.</a:t>
            </a:r>
          </a:p>
          <a:p>
            <a:pPr marL="457200" lvl="1" indent="0">
              <a:buNone/>
            </a:pPr>
            <a:r>
              <a:rPr lang="en-US" sz="1100" dirty="0"/>
              <a:t>Data reflects a single historical cohort; external validity may be limited.</a:t>
            </a:r>
          </a:p>
          <a:p>
            <a:pPr marL="457200" lvl="1" indent="0">
              <a:buNone/>
            </a:pPr>
            <a:r>
              <a:rPr lang="en-US" sz="1100" dirty="0"/>
              <a:t>The model supports decision-making; it does not prescribe treatment and is not a substitute for clinical judgment.</a:t>
            </a:r>
          </a:p>
          <a:p>
            <a:r>
              <a:rPr lang="en-US" sz="1100" dirty="0"/>
              <a:t>Out of Scope:</a:t>
            </a:r>
          </a:p>
          <a:p>
            <a:pPr marL="457200" lvl="1" indent="0">
              <a:buNone/>
            </a:pPr>
            <a:r>
              <a:rPr lang="en-US" sz="1100" dirty="0"/>
              <a:t>Real-time deployment, economic impact modeling, or clinical workflow integration.</a:t>
            </a:r>
          </a:p>
          <a:p>
            <a:pPr marL="457200" lvl="1" indent="0">
              <a:buNone/>
            </a:pPr>
            <a:r>
              <a:rPr lang="en-US" sz="1100" dirty="0"/>
              <a:t>Causal inference or treatment effect estimation</a:t>
            </a:r>
          </a:p>
          <a:p>
            <a:endParaRPr lang="en-IN" sz="1100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68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671E0-E98E-6F99-5F19-23B63257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Flow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D783CDF-87C6-A81E-08B5-09759BB50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6070" y="1909799"/>
            <a:ext cx="9601200" cy="4583076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002060"/>
                </a:solidFill>
                <a:latin typeface="Gill Sans MT" panose="020B0502020104020203" pitchFamily="34" charset="0"/>
              </a:rPr>
              <a:t>Process used:-</a:t>
            </a: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  <a:p>
            <a:pPr marL="0" indent="0">
              <a:buNone/>
            </a:pPr>
            <a:endParaRPr lang="en-IN" dirty="0">
              <a:solidFill>
                <a:srgbClr val="002060"/>
              </a:solidFill>
              <a:latin typeface="Gill Sans MT" panose="020B05020201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3CFE14-1843-708E-3F3A-1B936F5F7A05}"/>
              </a:ext>
            </a:extLst>
          </p:cNvPr>
          <p:cNvSpPr/>
          <p:nvPr/>
        </p:nvSpPr>
        <p:spPr>
          <a:xfrm>
            <a:off x="1470991" y="2615980"/>
            <a:ext cx="2433099" cy="9462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Collection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F9172-54D2-8299-5E3E-4F50D966DF3E}"/>
              </a:ext>
            </a:extLst>
          </p:cNvPr>
          <p:cNvSpPr/>
          <p:nvPr/>
        </p:nvSpPr>
        <p:spPr>
          <a:xfrm>
            <a:off x="4713798" y="2615981"/>
            <a:ext cx="3054626" cy="9462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Data Wrangling(Missing values, Data cleaning, standardization etc.)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121110-C4C4-4E95-A283-C4A5291983AA}"/>
              </a:ext>
            </a:extLst>
          </p:cNvPr>
          <p:cNvSpPr/>
          <p:nvPr/>
        </p:nvSpPr>
        <p:spPr>
          <a:xfrm>
            <a:off x="8118282" y="2615981"/>
            <a:ext cx="2531165" cy="9462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EDA &amp; Visualizations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C678AE-FAA6-7BE7-A1D6-E396DAAA8A09}"/>
              </a:ext>
            </a:extLst>
          </p:cNvPr>
          <p:cNvSpPr/>
          <p:nvPr/>
        </p:nvSpPr>
        <p:spPr>
          <a:xfrm>
            <a:off x="7768424" y="4741468"/>
            <a:ext cx="2881023" cy="13822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Modelling:</a:t>
            </a:r>
          </a:p>
          <a:p>
            <a:r>
              <a:rPr lang="en-US" dirty="0"/>
              <a:t>Logistic</a:t>
            </a:r>
          </a:p>
          <a:p>
            <a:r>
              <a:rPr lang="en-US" dirty="0"/>
              <a:t>Decision Trees</a:t>
            </a:r>
          </a:p>
          <a:p>
            <a:r>
              <a:rPr lang="en-US" dirty="0" err="1"/>
              <a:t>Ranadom</a:t>
            </a:r>
            <a:r>
              <a:rPr lang="en-US" dirty="0"/>
              <a:t> Forest</a:t>
            </a:r>
          </a:p>
          <a:p>
            <a:r>
              <a:rPr lang="en-US" dirty="0"/>
              <a:t>AdaBoost Classification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F26F6E-3660-9CFC-0FCF-35A117FBC579}"/>
              </a:ext>
            </a:extLst>
          </p:cNvPr>
          <p:cNvCxnSpPr>
            <a:cxnSpLocks/>
          </p:cNvCxnSpPr>
          <p:nvPr/>
        </p:nvCxnSpPr>
        <p:spPr>
          <a:xfrm>
            <a:off x="3975652" y="3172570"/>
            <a:ext cx="10946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7D54F5-37CE-5A5F-DBC6-AFEE190CA44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768424" y="3089083"/>
            <a:ext cx="349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C1B9E51-C69F-EA9D-7A5D-18945F39529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9208936" y="3562184"/>
            <a:ext cx="0" cy="1179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196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46EEE-573F-4198-D627-B45B9A08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Gill Sans MT" panose="020B0502020104020203" pitchFamily="34" charset="0"/>
              </a:rPr>
              <a:t>Data Requirements &amp; Collections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8A44E-16D0-082A-CA2B-CF3899BA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source used was the UCI website, it represents 10 years (1999-2008) of clinical care at 130 US hospitals and integrated delivery networks. </a:t>
            </a:r>
          </a:p>
          <a:p>
            <a:r>
              <a:rPr lang="en-US" dirty="0"/>
              <a:t>It includes over 50 features representing patient and hospital outcomes. There are around 1,00,000 records.</a:t>
            </a:r>
          </a:p>
          <a:p>
            <a:r>
              <a:rPr lang="en-US" dirty="0"/>
              <a:t> The data was available in the form of Excel sheet. </a:t>
            </a:r>
          </a:p>
          <a:p>
            <a:r>
              <a:rPr lang="en-US" dirty="0"/>
              <a:t>It was read in the Python file and the analysis was performed on that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49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1822</Words>
  <Application>Microsoft Office PowerPoint</Application>
  <PresentationFormat>Widescreen</PresentationFormat>
  <Paragraphs>158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Agency FB</vt:lpstr>
      <vt:lpstr>Algerian</vt:lpstr>
      <vt:lpstr>Aptos</vt:lpstr>
      <vt:lpstr>Aptos Display</vt:lpstr>
      <vt:lpstr>Aptos Narrow</vt:lpstr>
      <vt:lpstr>Arial</vt:lpstr>
      <vt:lpstr>Eras Demi ITC</vt:lpstr>
      <vt:lpstr>Eras Medium ITC</vt:lpstr>
      <vt:lpstr>Gill Sans MT</vt:lpstr>
      <vt:lpstr>Office Theme</vt:lpstr>
      <vt:lpstr>PowerPoint Presentation</vt:lpstr>
      <vt:lpstr>  C.V RAMAN GLOBAL UNIVERSITY</vt:lpstr>
      <vt:lpstr>Outlines</vt:lpstr>
      <vt:lpstr>Introduction</vt:lpstr>
      <vt:lpstr>Literature reviews</vt:lpstr>
      <vt:lpstr>PowerPoint Presentation</vt:lpstr>
      <vt:lpstr>Problem Statement</vt:lpstr>
      <vt:lpstr>Process Flow</vt:lpstr>
      <vt:lpstr>Data Requirements &amp; Collections</vt:lpstr>
      <vt:lpstr>Data Understanding</vt:lpstr>
      <vt:lpstr>Data Understanding</vt:lpstr>
      <vt:lpstr>Data Understanding</vt:lpstr>
      <vt:lpstr>Data Understanding</vt:lpstr>
      <vt:lpstr>Data Preparation</vt:lpstr>
      <vt:lpstr> Modeling, Evaluation and Feedback</vt:lpstr>
      <vt:lpstr> Modeling, Evaluation and Feedback</vt:lpstr>
      <vt:lpstr>Modeling, Evaluation and Feedback</vt:lpstr>
      <vt:lpstr>Modeling, Evaluation and Feedback</vt:lpstr>
      <vt:lpstr>Modeling, Evaluation and Feedback</vt:lpstr>
      <vt:lpstr>“feature importance” visualization</vt:lpstr>
      <vt:lpstr>Results</vt:lpstr>
      <vt:lpstr>Assumptions, Limitations &amp; Further Works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Umashankar Pradhan</dc:creator>
  <cp:lastModifiedBy>Umashankar Pradhan</cp:lastModifiedBy>
  <cp:revision>3</cp:revision>
  <dcterms:created xsi:type="dcterms:W3CDTF">2025-10-17T14:44:03Z</dcterms:created>
  <dcterms:modified xsi:type="dcterms:W3CDTF">2025-10-18T03:55:19Z</dcterms:modified>
</cp:coreProperties>
</file>