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70" r:id="rId9"/>
    <p:sldId id="267" r:id="rId10"/>
    <p:sldId id="271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1"/>
    <p:restoredTop sz="94628"/>
  </p:normalViewPr>
  <p:slideViewPr>
    <p:cSldViewPr snapToGrid="0" snapToObjects="1">
      <p:cViewPr>
        <p:scale>
          <a:sx n="95" d="100"/>
          <a:sy n="95" d="100"/>
        </p:scale>
        <p:origin x="15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461A6-0566-4002-BE95-FCB4F428061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A1BD8E-D08C-4108-AC5F-91CD9E2389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MS in Data Science from University of Illinois, graduating in December, 2022</a:t>
          </a:r>
        </a:p>
      </dgm:t>
    </dgm:pt>
    <dgm:pt modelId="{D404B191-B429-4467-82FE-E683EE284EB9}" type="parTrans" cxnId="{ADF053BE-9D30-4310-9F7B-209CB0D1DC41}">
      <dgm:prSet/>
      <dgm:spPr/>
      <dgm:t>
        <a:bodyPr/>
        <a:lstStyle/>
        <a:p>
          <a:endParaRPr lang="en-US"/>
        </a:p>
      </dgm:t>
    </dgm:pt>
    <dgm:pt modelId="{D30CD400-2F45-4A56-A31C-9F31508833C4}" type="sibTrans" cxnId="{ADF053BE-9D30-4310-9F7B-209CB0D1DC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2F3F1F-98C9-4D36-B516-7EF8FE5925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Experienced Data science professional ~2.5 years of experience</a:t>
          </a:r>
        </a:p>
      </dgm:t>
    </dgm:pt>
    <dgm:pt modelId="{B5552CF2-61DA-42B1-BD26-0FACF86500A6}" type="parTrans" cxnId="{03714B5D-C2FA-4A41-8F23-08496B9AC60B}">
      <dgm:prSet/>
      <dgm:spPr/>
      <dgm:t>
        <a:bodyPr/>
        <a:lstStyle/>
        <a:p>
          <a:endParaRPr lang="en-US"/>
        </a:p>
      </dgm:t>
    </dgm:pt>
    <dgm:pt modelId="{5F24C7D2-C8A1-4F7F-B94B-FE0ECABF3334}" type="sibTrans" cxnId="{03714B5D-C2FA-4A41-8F23-08496B9AC6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80455A-2856-4832-AD35-420ED3D3ED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Background – Logistics, Optimization</a:t>
          </a:r>
        </a:p>
      </dgm:t>
    </dgm:pt>
    <dgm:pt modelId="{433298A6-AFC9-4FED-A12C-D6F6004B70BB}" type="parTrans" cxnId="{A9BDECF6-E13C-4222-9C9D-673C364BFD97}">
      <dgm:prSet/>
      <dgm:spPr/>
      <dgm:t>
        <a:bodyPr/>
        <a:lstStyle/>
        <a:p>
          <a:endParaRPr lang="en-US"/>
        </a:p>
      </dgm:t>
    </dgm:pt>
    <dgm:pt modelId="{571EFADA-79E0-4A16-B336-8B577F726D8D}" type="sibTrans" cxnId="{A9BDECF6-E13C-4222-9C9D-673C364BFD97}">
      <dgm:prSet/>
      <dgm:spPr/>
      <dgm:t>
        <a:bodyPr/>
        <a:lstStyle/>
        <a:p>
          <a:endParaRPr lang="en-US"/>
        </a:p>
      </dgm:t>
    </dgm:pt>
    <dgm:pt modelId="{0D63CED8-E5E6-4EE1-B1B1-188B4F415E26}" type="pres">
      <dgm:prSet presAssocID="{2B7461A6-0566-4002-BE95-FCB4F4280615}" presName="root" presStyleCnt="0">
        <dgm:presLayoutVars>
          <dgm:dir/>
          <dgm:resizeHandles val="exact"/>
        </dgm:presLayoutVars>
      </dgm:prSet>
      <dgm:spPr/>
    </dgm:pt>
    <dgm:pt modelId="{28F6046A-7161-4BDC-927E-88B0B0D1D8C2}" type="pres">
      <dgm:prSet presAssocID="{2B7461A6-0566-4002-BE95-FCB4F4280615}" presName="container" presStyleCnt="0">
        <dgm:presLayoutVars>
          <dgm:dir/>
          <dgm:resizeHandles val="exact"/>
        </dgm:presLayoutVars>
      </dgm:prSet>
      <dgm:spPr/>
    </dgm:pt>
    <dgm:pt modelId="{8BC6B0EB-8D7A-4DA4-86A8-13604C404D7B}" type="pres">
      <dgm:prSet presAssocID="{F7A1BD8E-D08C-4108-AC5F-91CD9E238939}" presName="compNode" presStyleCnt="0"/>
      <dgm:spPr/>
    </dgm:pt>
    <dgm:pt modelId="{6FCDFA8C-7241-465A-96CE-970E2D1009FE}" type="pres">
      <dgm:prSet presAssocID="{F7A1BD8E-D08C-4108-AC5F-91CD9E238939}" presName="iconBgRect" presStyleLbl="bgShp" presStyleIdx="0" presStyleCnt="3" custLinFactX="-49090" custLinFactY="-49091" custLinFactNeighborX="-100000" custLinFactNeighborY="-100000"/>
      <dgm:spPr/>
    </dgm:pt>
    <dgm:pt modelId="{0BA73146-0CF9-4209-B2EC-1B1588BC124B}" type="pres">
      <dgm:prSet presAssocID="{F7A1BD8E-D08C-4108-AC5F-91CD9E238939}" presName="iconRect" presStyleLbl="node1" presStyleIdx="0" presStyleCnt="3" custLinFactX="-100000" custLinFactY="-100000" custLinFactNeighborX="-156254" custLinFactNeighborY="-1506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F25F685E-9E9E-45D3-BEF2-9349ECA1BC1E}" type="pres">
      <dgm:prSet presAssocID="{F7A1BD8E-D08C-4108-AC5F-91CD9E238939}" presName="spaceRect" presStyleCnt="0"/>
      <dgm:spPr/>
    </dgm:pt>
    <dgm:pt modelId="{62B147DA-F224-4751-A19A-413D66182628}" type="pres">
      <dgm:prSet presAssocID="{F7A1BD8E-D08C-4108-AC5F-91CD9E238939}" presName="textRect" presStyleLbl="revTx" presStyleIdx="0" presStyleCnt="3" custScaleX="342457" custLinFactY="-38377" custLinFactNeighborX="78395" custLinFactNeighborY="-100000">
        <dgm:presLayoutVars>
          <dgm:chMax val="1"/>
          <dgm:chPref val="1"/>
        </dgm:presLayoutVars>
      </dgm:prSet>
      <dgm:spPr/>
    </dgm:pt>
    <dgm:pt modelId="{8373E3AA-06F3-42C0-AD0D-C357D03DB657}" type="pres">
      <dgm:prSet presAssocID="{D30CD400-2F45-4A56-A31C-9F31508833C4}" presName="sibTrans" presStyleLbl="sibTrans2D1" presStyleIdx="0" presStyleCnt="0"/>
      <dgm:spPr/>
    </dgm:pt>
    <dgm:pt modelId="{7BF3F8DC-8CA9-4945-96D4-E12BB1CD19A1}" type="pres">
      <dgm:prSet presAssocID="{D62F3F1F-98C9-4D36-B516-7EF8FE5925D1}" presName="compNode" presStyleCnt="0"/>
      <dgm:spPr/>
    </dgm:pt>
    <dgm:pt modelId="{21FD8252-ECC4-47CB-8A9A-88CC7077CDCE}" type="pres">
      <dgm:prSet presAssocID="{D62F3F1F-98C9-4D36-B516-7EF8FE5925D1}" presName="iconBgRect" presStyleLbl="bgShp" presStyleIdx="1" presStyleCnt="3" custLinFactX="-38463" custLinFactNeighborX="-100000" custLinFactNeighborY="-94779"/>
      <dgm:spPr/>
    </dgm:pt>
    <dgm:pt modelId="{7D29CFF0-2C34-4E1E-85B7-EB40A3735EE9}" type="pres">
      <dgm:prSet presAssocID="{D62F3F1F-98C9-4D36-B516-7EF8FE5925D1}" presName="iconRect" presStyleLbl="node1" presStyleIdx="1" presStyleCnt="3" custLinFactX="-100000" custLinFactY="-65215" custLinFactNeighborX="-142701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339CAF7-FC95-49E5-BF5D-09508E0C9B61}" type="pres">
      <dgm:prSet presAssocID="{D62F3F1F-98C9-4D36-B516-7EF8FE5925D1}" presName="spaceRect" presStyleCnt="0"/>
      <dgm:spPr/>
    </dgm:pt>
    <dgm:pt modelId="{07BB79F3-ECF7-4D17-B38D-4FABDAD8FE0B}" type="pres">
      <dgm:prSet presAssocID="{D62F3F1F-98C9-4D36-B516-7EF8FE5925D1}" presName="textRect" presStyleLbl="revTx" presStyleIdx="1" presStyleCnt="3" custScaleX="340016" custLinFactNeighborX="80091" custLinFactNeighborY="-95392">
        <dgm:presLayoutVars>
          <dgm:chMax val="1"/>
          <dgm:chPref val="1"/>
        </dgm:presLayoutVars>
      </dgm:prSet>
      <dgm:spPr/>
    </dgm:pt>
    <dgm:pt modelId="{F545AA60-8086-467B-9FB7-6846BFCFFD33}" type="pres">
      <dgm:prSet presAssocID="{5F24C7D2-C8A1-4F7F-B94B-FE0ECABF3334}" presName="sibTrans" presStyleLbl="sibTrans2D1" presStyleIdx="0" presStyleCnt="0"/>
      <dgm:spPr/>
    </dgm:pt>
    <dgm:pt modelId="{05913180-C03D-487B-A38F-6BD97D4C2A0B}" type="pres">
      <dgm:prSet presAssocID="{F080455A-2856-4832-AD35-420ED3D3EDCF}" presName="compNode" presStyleCnt="0"/>
      <dgm:spPr/>
    </dgm:pt>
    <dgm:pt modelId="{CCB39F66-4B15-40ED-BC2B-C381898D8AAE}" type="pres">
      <dgm:prSet presAssocID="{F080455A-2856-4832-AD35-420ED3D3EDCF}" presName="iconBgRect" presStyleLbl="bgShp" presStyleIdx="2" presStyleCnt="3" custLinFactX="-400000" custLinFactNeighborX="-449459" custLinFactNeighborY="88451"/>
      <dgm:spPr/>
    </dgm:pt>
    <dgm:pt modelId="{DB5C1257-B2BC-41AF-82F6-388B421D54CE}" type="pres">
      <dgm:prSet presAssocID="{F080455A-2856-4832-AD35-420ED3D3EDCF}" presName="iconRect" presStyleLbl="node1" presStyleIdx="2" presStyleCnt="3" custLinFactX="-700000" custLinFactY="52502" custLinFactNeighborX="-764579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F2342E-90EE-4646-8F05-BCF12D48619E}" type="pres">
      <dgm:prSet presAssocID="{F080455A-2856-4832-AD35-420ED3D3EDCF}" presName="spaceRect" presStyleCnt="0"/>
      <dgm:spPr/>
    </dgm:pt>
    <dgm:pt modelId="{F468FA67-6FB9-43D9-9C70-0EC93ED12031}" type="pres">
      <dgm:prSet presAssocID="{F080455A-2856-4832-AD35-420ED3D3EDCF}" presName="textRect" presStyleLbl="revTx" presStyleIdx="2" presStyleCnt="3" custScaleX="227070" custLinFactX="-100000" custLinFactNeighborX="-175777" custLinFactNeighborY="91185">
        <dgm:presLayoutVars>
          <dgm:chMax val="1"/>
          <dgm:chPref val="1"/>
        </dgm:presLayoutVars>
      </dgm:prSet>
      <dgm:spPr/>
    </dgm:pt>
  </dgm:ptLst>
  <dgm:cxnLst>
    <dgm:cxn modelId="{03714B5D-C2FA-4A41-8F23-08496B9AC60B}" srcId="{2B7461A6-0566-4002-BE95-FCB4F4280615}" destId="{D62F3F1F-98C9-4D36-B516-7EF8FE5925D1}" srcOrd="1" destOrd="0" parTransId="{B5552CF2-61DA-42B1-BD26-0FACF86500A6}" sibTransId="{5F24C7D2-C8A1-4F7F-B94B-FE0ECABF3334}"/>
    <dgm:cxn modelId="{6D698560-03F0-4FC0-8B5A-8D5DCAF67EC8}" type="presOf" srcId="{D30CD400-2F45-4A56-A31C-9F31508833C4}" destId="{8373E3AA-06F3-42C0-AD0D-C357D03DB657}" srcOrd="0" destOrd="0" presId="urn:microsoft.com/office/officeart/2018/2/layout/IconCircleList"/>
    <dgm:cxn modelId="{30A66081-475F-4388-A090-F63AE8179CAA}" type="presOf" srcId="{5F24C7D2-C8A1-4F7F-B94B-FE0ECABF3334}" destId="{F545AA60-8086-467B-9FB7-6846BFCFFD33}" srcOrd="0" destOrd="0" presId="urn:microsoft.com/office/officeart/2018/2/layout/IconCircleList"/>
    <dgm:cxn modelId="{F38DFBA6-4D19-4821-8A68-16D7541E369D}" type="presOf" srcId="{D62F3F1F-98C9-4D36-B516-7EF8FE5925D1}" destId="{07BB79F3-ECF7-4D17-B38D-4FABDAD8FE0B}" srcOrd="0" destOrd="0" presId="urn:microsoft.com/office/officeart/2018/2/layout/IconCircleList"/>
    <dgm:cxn modelId="{ADF053BE-9D30-4310-9F7B-209CB0D1DC41}" srcId="{2B7461A6-0566-4002-BE95-FCB4F4280615}" destId="{F7A1BD8E-D08C-4108-AC5F-91CD9E238939}" srcOrd="0" destOrd="0" parTransId="{D404B191-B429-4467-82FE-E683EE284EB9}" sibTransId="{D30CD400-2F45-4A56-A31C-9F31508833C4}"/>
    <dgm:cxn modelId="{622F28D6-767C-4F3D-9433-AFAE19A3648D}" type="presOf" srcId="{2B7461A6-0566-4002-BE95-FCB4F4280615}" destId="{0D63CED8-E5E6-4EE1-B1B1-188B4F415E26}" srcOrd="0" destOrd="0" presId="urn:microsoft.com/office/officeart/2018/2/layout/IconCircleList"/>
    <dgm:cxn modelId="{798866DD-B2EA-489B-80E3-71FDA6E9B03E}" type="presOf" srcId="{F7A1BD8E-D08C-4108-AC5F-91CD9E238939}" destId="{62B147DA-F224-4751-A19A-413D66182628}" srcOrd="0" destOrd="0" presId="urn:microsoft.com/office/officeart/2018/2/layout/IconCircleList"/>
    <dgm:cxn modelId="{47A03EDF-15AD-444B-9880-E9F0E9C004CD}" type="presOf" srcId="{F080455A-2856-4832-AD35-420ED3D3EDCF}" destId="{F468FA67-6FB9-43D9-9C70-0EC93ED12031}" srcOrd="0" destOrd="0" presId="urn:microsoft.com/office/officeart/2018/2/layout/IconCircleList"/>
    <dgm:cxn modelId="{A9BDECF6-E13C-4222-9C9D-673C364BFD97}" srcId="{2B7461A6-0566-4002-BE95-FCB4F4280615}" destId="{F080455A-2856-4832-AD35-420ED3D3EDCF}" srcOrd="2" destOrd="0" parTransId="{433298A6-AFC9-4FED-A12C-D6F6004B70BB}" sibTransId="{571EFADA-79E0-4A16-B336-8B577F726D8D}"/>
    <dgm:cxn modelId="{2A303FF1-77BC-43CA-A4D0-E481B3D34EE2}" type="presParOf" srcId="{0D63CED8-E5E6-4EE1-B1B1-188B4F415E26}" destId="{28F6046A-7161-4BDC-927E-88B0B0D1D8C2}" srcOrd="0" destOrd="0" presId="urn:microsoft.com/office/officeart/2018/2/layout/IconCircleList"/>
    <dgm:cxn modelId="{2567A991-8EDD-443E-8834-71FCD9DC636F}" type="presParOf" srcId="{28F6046A-7161-4BDC-927E-88B0B0D1D8C2}" destId="{8BC6B0EB-8D7A-4DA4-86A8-13604C404D7B}" srcOrd="0" destOrd="0" presId="urn:microsoft.com/office/officeart/2018/2/layout/IconCircleList"/>
    <dgm:cxn modelId="{2C583137-3AB2-4B29-A642-FD98B30AE278}" type="presParOf" srcId="{8BC6B0EB-8D7A-4DA4-86A8-13604C404D7B}" destId="{6FCDFA8C-7241-465A-96CE-970E2D1009FE}" srcOrd="0" destOrd="0" presId="urn:microsoft.com/office/officeart/2018/2/layout/IconCircleList"/>
    <dgm:cxn modelId="{B0A5F96E-D4D8-42E7-B11D-960E0AF5D9BE}" type="presParOf" srcId="{8BC6B0EB-8D7A-4DA4-86A8-13604C404D7B}" destId="{0BA73146-0CF9-4209-B2EC-1B1588BC124B}" srcOrd="1" destOrd="0" presId="urn:microsoft.com/office/officeart/2018/2/layout/IconCircleList"/>
    <dgm:cxn modelId="{8EA566ED-EC76-4EF8-A06C-795740927EE8}" type="presParOf" srcId="{8BC6B0EB-8D7A-4DA4-86A8-13604C404D7B}" destId="{F25F685E-9E9E-45D3-BEF2-9349ECA1BC1E}" srcOrd="2" destOrd="0" presId="urn:microsoft.com/office/officeart/2018/2/layout/IconCircleList"/>
    <dgm:cxn modelId="{8F3B59E4-FB51-46DE-BD0A-EFF6158C1E64}" type="presParOf" srcId="{8BC6B0EB-8D7A-4DA4-86A8-13604C404D7B}" destId="{62B147DA-F224-4751-A19A-413D66182628}" srcOrd="3" destOrd="0" presId="urn:microsoft.com/office/officeart/2018/2/layout/IconCircleList"/>
    <dgm:cxn modelId="{F511A83D-E16F-4F46-93B1-94F59A147570}" type="presParOf" srcId="{28F6046A-7161-4BDC-927E-88B0B0D1D8C2}" destId="{8373E3AA-06F3-42C0-AD0D-C357D03DB657}" srcOrd="1" destOrd="0" presId="urn:microsoft.com/office/officeart/2018/2/layout/IconCircleList"/>
    <dgm:cxn modelId="{E3EB36EA-B38A-4D6B-AB81-347CDF28A25B}" type="presParOf" srcId="{28F6046A-7161-4BDC-927E-88B0B0D1D8C2}" destId="{7BF3F8DC-8CA9-4945-96D4-E12BB1CD19A1}" srcOrd="2" destOrd="0" presId="urn:microsoft.com/office/officeart/2018/2/layout/IconCircleList"/>
    <dgm:cxn modelId="{7BD49C66-76EB-4F93-9132-B47A5AAE5F2F}" type="presParOf" srcId="{7BF3F8DC-8CA9-4945-96D4-E12BB1CD19A1}" destId="{21FD8252-ECC4-47CB-8A9A-88CC7077CDCE}" srcOrd="0" destOrd="0" presId="urn:microsoft.com/office/officeart/2018/2/layout/IconCircleList"/>
    <dgm:cxn modelId="{E87CD402-FA28-46B1-B285-53B6EB1DB378}" type="presParOf" srcId="{7BF3F8DC-8CA9-4945-96D4-E12BB1CD19A1}" destId="{7D29CFF0-2C34-4E1E-85B7-EB40A3735EE9}" srcOrd="1" destOrd="0" presId="urn:microsoft.com/office/officeart/2018/2/layout/IconCircleList"/>
    <dgm:cxn modelId="{06F882EC-F823-4205-BC53-352EE956892E}" type="presParOf" srcId="{7BF3F8DC-8CA9-4945-96D4-E12BB1CD19A1}" destId="{B339CAF7-FC95-49E5-BF5D-09508E0C9B61}" srcOrd="2" destOrd="0" presId="urn:microsoft.com/office/officeart/2018/2/layout/IconCircleList"/>
    <dgm:cxn modelId="{390D3465-03BD-4F0A-85A5-33709C4C3981}" type="presParOf" srcId="{7BF3F8DC-8CA9-4945-96D4-E12BB1CD19A1}" destId="{07BB79F3-ECF7-4D17-B38D-4FABDAD8FE0B}" srcOrd="3" destOrd="0" presId="urn:microsoft.com/office/officeart/2018/2/layout/IconCircleList"/>
    <dgm:cxn modelId="{1BBCD749-8CF7-41BC-B631-8B857089683F}" type="presParOf" srcId="{28F6046A-7161-4BDC-927E-88B0B0D1D8C2}" destId="{F545AA60-8086-467B-9FB7-6846BFCFFD33}" srcOrd="3" destOrd="0" presId="urn:microsoft.com/office/officeart/2018/2/layout/IconCircleList"/>
    <dgm:cxn modelId="{32191585-C059-4B57-AA63-6DF922B9BAFE}" type="presParOf" srcId="{28F6046A-7161-4BDC-927E-88B0B0D1D8C2}" destId="{05913180-C03D-487B-A38F-6BD97D4C2A0B}" srcOrd="4" destOrd="0" presId="urn:microsoft.com/office/officeart/2018/2/layout/IconCircleList"/>
    <dgm:cxn modelId="{B2B814F5-C6D8-4C84-97E3-65BE55352937}" type="presParOf" srcId="{05913180-C03D-487B-A38F-6BD97D4C2A0B}" destId="{CCB39F66-4B15-40ED-BC2B-C381898D8AAE}" srcOrd="0" destOrd="0" presId="urn:microsoft.com/office/officeart/2018/2/layout/IconCircleList"/>
    <dgm:cxn modelId="{017C34D2-EDD1-43C5-916F-655167294E21}" type="presParOf" srcId="{05913180-C03D-487B-A38F-6BD97D4C2A0B}" destId="{DB5C1257-B2BC-41AF-82F6-388B421D54CE}" srcOrd="1" destOrd="0" presId="urn:microsoft.com/office/officeart/2018/2/layout/IconCircleList"/>
    <dgm:cxn modelId="{6589DEF4-9C02-44FC-9836-8FA9CADCD850}" type="presParOf" srcId="{05913180-C03D-487B-A38F-6BD97D4C2A0B}" destId="{A5F2342E-90EE-4646-8F05-BCF12D48619E}" srcOrd="2" destOrd="0" presId="urn:microsoft.com/office/officeart/2018/2/layout/IconCircleList"/>
    <dgm:cxn modelId="{8D4A60A6-472F-46B4-8E93-16CFD986BBEF}" type="presParOf" srcId="{05913180-C03D-487B-A38F-6BD97D4C2A0B}" destId="{F468FA67-6FB9-43D9-9C70-0EC93ED120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87366-BF5B-4961-8184-FF536416E4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8CCB2C-6613-481D-B1DF-CFE83A7C5E5F}">
      <dgm:prSet/>
      <dgm:spPr/>
      <dgm:t>
        <a:bodyPr/>
        <a:lstStyle/>
        <a:p>
          <a:r>
            <a:rPr lang="en-US"/>
            <a:t>Aggarwal Automobiles - Fuel Station in India since 1981 </a:t>
          </a:r>
        </a:p>
      </dgm:t>
    </dgm:pt>
    <dgm:pt modelId="{7FA37A13-C071-4B29-AFE1-34EA7D708684}" type="parTrans" cxnId="{18375007-939E-460B-89AD-A19A429076D8}">
      <dgm:prSet/>
      <dgm:spPr/>
      <dgm:t>
        <a:bodyPr/>
        <a:lstStyle/>
        <a:p>
          <a:endParaRPr lang="en-US"/>
        </a:p>
      </dgm:t>
    </dgm:pt>
    <dgm:pt modelId="{B8BAAD1F-205F-4FCE-A0A5-142F94EE6844}" type="sibTrans" cxnId="{18375007-939E-460B-89AD-A19A429076D8}">
      <dgm:prSet/>
      <dgm:spPr/>
      <dgm:t>
        <a:bodyPr/>
        <a:lstStyle/>
        <a:p>
          <a:endParaRPr lang="en-US"/>
        </a:p>
      </dgm:t>
    </dgm:pt>
    <dgm:pt modelId="{E827DCC6-5664-4349-A157-3560D171F5E6}">
      <dgm:prSet/>
      <dgm:spPr/>
      <dgm:t>
        <a:bodyPr/>
        <a:lstStyle/>
        <a:p>
          <a:r>
            <a:rPr lang="en-US"/>
            <a:t>Three products - Petrol, Diesel, HSP</a:t>
          </a:r>
        </a:p>
      </dgm:t>
    </dgm:pt>
    <dgm:pt modelId="{D3480817-BA23-4C76-A44F-64288F416CE6}" type="parTrans" cxnId="{9651B062-711C-418C-95C0-80B05BFCB751}">
      <dgm:prSet/>
      <dgm:spPr/>
      <dgm:t>
        <a:bodyPr/>
        <a:lstStyle/>
        <a:p>
          <a:endParaRPr lang="en-US"/>
        </a:p>
      </dgm:t>
    </dgm:pt>
    <dgm:pt modelId="{A15E96B6-02A6-456F-8E77-B9231F580C40}" type="sibTrans" cxnId="{9651B062-711C-418C-95C0-80B05BFCB751}">
      <dgm:prSet/>
      <dgm:spPr/>
      <dgm:t>
        <a:bodyPr/>
        <a:lstStyle/>
        <a:p>
          <a:endParaRPr lang="en-US"/>
        </a:p>
      </dgm:t>
    </dgm:pt>
    <dgm:pt modelId="{8FEDD212-5A1C-43D6-B148-76F94D6CAE5F}">
      <dgm:prSet/>
      <dgm:spPr/>
      <dgm:t>
        <a:bodyPr/>
        <a:lstStyle/>
        <a:p>
          <a:r>
            <a:rPr lang="en-US"/>
            <a:t>Average Daily sales of ₹ 0.52 Million</a:t>
          </a:r>
        </a:p>
      </dgm:t>
    </dgm:pt>
    <dgm:pt modelId="{9E00A188-D4EC-466A-8903-1169ACE53430}" type="parTrans" cxnId="{5C64E06C-AF81-4ADE-A14F-8F24B9F9AD74}">
      <dgm:prSet/>
      <dgm:spPr/>
      <dgm:t>
        <a:bodyPr/>
        <a:lstStyle/>
        <a:p>
          <a:endParaRPr lang="en-US"/>
        </a:p>
      </dgm:t>
    </dgm:pt>
    <dgm:pt modelId="{C2D298BD-6007-47D1-9A15-9881983C16A5}" type="sibTrans" cxnId="{5C64E06C-AF81-4ADE-A14F-8F24B9F9AD74}">
      <dgm:prSet/>
      <dgm:spPr/>
      <dgm:t>
        <a:bodyPr/>
        <a:lstStyle/>
        <a:p>
          <a:endParaRPr lang="en-US"/>
        </a:p>
      </dgm:t>
    </dgm:pt>
    <dgm:pt modelId="{2B3554CF-A6FE-4B77-870E-EB22F8AD0FD6}">
      <dgm:prSet/>
      <dgm:spPr/>
      <dgm:t>
        <a:bodyPr/>
        <a:lstStyle/>
        <a:p>
          <a:r>
            <a:rPr lang="en-US"/>
            <a:t>High Competition - During FY 2015–16, average overall consumption of petrol and diesel grew by 11 %, number of fuel stations increased by 2500</a:t>
          </a:r>
        </a:p>
      </dgm:t>
    </dgm:pt>
    <dgm:pt modelId="{3A4E9ED5-BBCC-449B-BBCE-C5305730CF01}" type="parTrans" cxnId="{86743852-CEDB-4704-BBDB-5673C24B5EDB}">
      <dgm:prSet/>
      <dgm:spPr/>
      <dgm:t>
        <a:bodyPr/>
        <a:lstStyle/>
        <a:p>
          <a:endParaRPr lang="en-US"/>
        </a:p>
      </dgm:t>
    </dgm:pt>
    <dgm:pt modelId="{872ED838-EDBB-43C7-86A3-F54F6B9B9A57}" type="sibTrans" cxnId="{86743852-CEDB-4704-BBDB-5673C24B5EDB}">
      <dgm:prSet/>
      <dgm:spPr/>
      <dgm:t>
        <a:bodyPr/>
        <a:lstStyle/>
        <a:p>
          <a:endParaRPr lang="en-US"/>
        </a:p>
      </dgm:t>
    </dgm:pt>
    <dgm:pt modelId="{9D7AB22A-1BF4-4A90-8A2B-10F9C543A30B}">
      <dgm:prSet/>
      <dgm:spPr/>
      <dgm:t>
        <a:bodyPr/>
        <a:lstStyle/>
        <a:p>
          <a:r>
            <a:rPr lang="en-US"/>
            <a:t>Challenges – High Inventory Level and Rising Competition</a:t>
          </a:r>
        </a:p>
      </dgm:t>
    </dgm:pt>
    <dgm:pt modelId="{9439DECA-DEFB-4C06-9AE5-DAA7B19CAA39}" type="parTrans" cxnId="{85CD03D2-0792-4528-9A0C-36881256A7C0}">
      <dgm:prSet/>
      <dgm:spPr/>
      <dgm:t>
        <a:bodyPr/>
        <a:lstStyle/>
        <a:p>
          <a:endParaRPr lang="en-US"/>
        </a:p>
      </dgm:t>
    </dgm:pt>
    <dgm:pt modelId="{4F7E6CEE-7ECC-4E90-AA41-419F38F10665}" type="sibTrans" cxnId="{85CD03D2-0792-4528-9A0C-36881256A7C0}">
      <dgm:prSet/>
      <dgm:spPr/>
      <dgm:t>
        <a:bodyPr/>
        <a:lstStyle/>
        <a:p>
          <a:endParaRPr lang="en-US"/>
        </a:p>
      </dgm:t>
    </dgm:pt>
    <dgm:pt modelId="{4E990B50-563E-364A-96F9-3EBC810F9CAB}" type="pres">
      <dgm:prSet presAssocID="{AC487366-BF5B-4961-8184-FF536416E47A}" presName="linear" presStyleCnt="0">
        <dgm:presLayoutVars>
          <dgm:animLvl val="lvl"/>
          <dgm:resizeHandles val="exact"/>
        </dgm:presLayoutVars>
      </dgm:prSet>
      <dgm:spPr/>
    </dgm:pt>
    <dgm:pt modelId="{6C644B58-D344-384D-9B5A-4953C60F8018}" type="pres">
      <dgm:prSet presAssocID="{398CCB2C-6613-481D-B1DF-CFE83A7C5E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40FBFB-1383-E94B-A2CD-79F8C454CFB4}" type="pres">
      <dgm:prSet presAssocID="{B8BAAD1F-205F-4FCE-A0A5-142F94EE6844}" presName="spacer" presStyleCnt="0"/>
      <dgm:spPr/>
    </dgm:pt>
    <dgm:pt modelId="{9911DFED-139E-774C-9BC8-6AD5032330DF}" type="pres">
      <dgm:prSet presAssocID="{E827DCC6-5664-4349-A157-3560D171F5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9441C9A-ABCD-A846-B8AB-B701D8215B90}" type="pres">
      <dgm:prSet presAssocID="{A15E96B6-02A6-456F-8E77-B9231F580C40}" presName="spacer" presStyleCnt="0"/>
      <dgm:spPr/>
    </dgm:pt>
    <dgm:pt modelId="{AD595EAD-849B-3F49-A6AF-7DABF9973F62}" type="pres">
      <dgm:prSet presAssocID="{8FEDD212-5A1C-43D6-B148-76F94D6CAE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4D3C29-2DE0-964A-8E18-67D5C47CEF43}" type="pres">
      <dgm:prSet presAssocID="{C2D298BD-6007-47D1-9A15-9881983C16A5}" presName="spacer" presStyleCnt="0"/>
      <dgm:spPr/>
    </dgm:pt>
    <dgm:pt modelId="{5DDBA5A9-71F3-C84D-A347-D484DEA1F959}" type="pres">
      <dgm:prSet presAssocID="{2B3554CF-A6FE-4B77-870E-EB22F8AD0FD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9E11F3-DDDE-B64D-B06D-FCB47D8E40CC}" type="pres">
      <dgm:prSet presAssocID="{872ED838-EDBB-43C7-86A3-F54F6B9B9A57}" presName="spacer" presStyleCnt="0"/>
      <dgm:spPr/>
    </dgm:pt>
    <dgm:pt modelId="{D1CA456D-06FA-2D4A-979C-EB4B440B4F6C}" type="pres">
      <dgm:prSet presAssocID="{9D7AB22A-1BF4-4A90-8A2B-10F9C543A30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375007-939E-460B-89AD-A19A429076D8}" srcId="{AC487366-BF5B-4961-8184-FF536416E47A}" destId="{398CCB2C-6613-481D-B1DF-CFE83A7C5E5F}" srcOrd="0" destOrd="0" parTransId="{7FA37A13-C071-4B29-AFE1-34EA7D708684}" sibTransId="{B8BAAD1F-205F-4FCE-A0A5-142F94EE6844}"/>
    <dgm:cxn modelId="{D53A0616-15DC-2448-8146-22E67713AF7D}" type="presOf" srcId="{398CCB2C-6613-481D-B1DF-CFE83A7C5E5F}" destId="{6C644B58-D344-384D-9B5A-4953C60F8018}" srcOrd="0" destOrd="0" presId="urn:microsoft.com/office/officeart/2005/8/layout/vList2"/>
    <dgm:cxn modelId="{5E406934-04AA-4745-A6F9-C1B067C020AC}" type="presOf" srcId="{8FEDD212-5A1C-43D6-B148-76F94D6CAE5F}" destId="{AD595EAD-849B-3F49-A6AF-7DABF9973F62}" srcOrd="0" destOrd="0" presId="urn:microsoft.com/office/officeart/2005/8/layout/vList2"/>
    <dgm:cxn modelId="{86743852-CEDB-4704-BBDB-5673C24B5EDB}" srcId="{AC487366-BF5B-4961-8184-FF536416E47A}" destId="{2B3554CF-A6FE-4B77-870E-EB22F8AD0FD6}" srcOrd="3" destOrd="0" parTransId="{3A4E9ED5-BBCC-449B-BBCE-C5305730CF01}" sibTransId="{872ED838-EDBB-43C7-86A3-F54F6B9B9A57}"/>
    <dgm:cxn modelId="{9651B062-711C-418C-95C0-80B05BFCB751}" srcId="{AC487366-BF5B-4961-8184-FF536416E47A}" destId="{E827DCC6-5664-4349-A157-3560D171F5E6}" srcOrd="1" destOrd="0" parTransId="{D3480817-BA23-4C76-A44F-64288F416CE6}" sibTransId="{A15E96B6-02A6-456F-8E77-B9231F580C40}"/>
    <dgm:cxn modelId="{5C64E06C-AF81-4ADE-A14F-8F24B9F9AD74}" srcId="{AC487366-BF5B-4961-8184-FF536416E47A}" destId="{8FEDD212-5A1C-43D6-B148-76F94D6CAE5F}" srcOrd="2" destOrd="0" parTransId="{9E00A188-D4EC-466A-8903-1169ACE53430}" sibTransId="{C2D298BD-6007-47D1-9A15-9881983C16A5}"/>
    <dgm:cxn modelId="{1394928C-49C1-AF48-8B6B-93BE8426C220}" type="presOf" srcId="{AC487366-BF5B-4961-8184-FF536416E47A}" destId="{4E990B50-563E-364A-96F9-3EBC810F9CAB}" srcOrd="0" destOrd="0" presId="urn:microsoft.com/office/officeart/2005/8/layout/vList2"/>
    <dgm:cxn modelId="{5931B1AC-0310-C54C-A677-E668BAA6953C}" type="presOf" srcId="{E827DCC6-5664-4349-A157-3560D171F5E6}" destId="{9911DFED-139E-774C-9BC8-6AD5032330DF}" srcOrd="0" destOrd="0" presId="urn:microsoft.com/office/officeart/2005/8/layout/vList2"/>
    <dgm:cxn modelId="{319EDCAC-95BC-084E-8EF3-80A5B1E58CBF}" type="presOf" srcId="{2B3554CF-A6FE-4B77-870E-EB22F8AD0FD6}" destId="{5DDBA5A9-71F3-C84D-A347-D484DEA1F959}" srcOrd="0" destOrd="0" presId="urn:microsoft.com/office/officeart/2005/8/layout/vList2"/>
    <dgm:cxn modelId="{E91AC6B7-A642-0442-A7A9-5EABB9C5B4E5}" type="presOf" srcId="{9D7AB22A-1BF4-4A90-8A2B-10F9C543A30B}" destId="{D1CA456D-06FA-2D4A-979C-EB4B440B4F6C}" srcOrd="0" destOrd="0" presId="urn:microsoft.com/office/officeart/2005/8/layout/vList2"/>
    <dgm:cxn modelId="{85CD03D2-0792-4528-9A0C-36881256A7C0}" srcId="{AC487366-BF5B-4961-8184-FF536416E47A}" destId="{9D7AB22A-1BF4-4A90-8A2B-10F9C543A30B}" srcOrd="4" destOrd="0" parTransId="{9439DECA-DEFB-4C06-9AE5-DAA7B19CAA39}" sibTransId="{4F7E6CEE-7ECC-4E90-AA41-419F38F10665}"/>
    <dgm:cxn modelId="{93E001AB-3465-114B-9DE8-C3999D8222BE}" type="presParOf" srcId="{4E990B50-563E-364A-96F9-3EBC810F9CAB}" destId="{6C644B58-D344-384D-9B5A-4953C60F8018}" srcOrd="0" destOrd="0" presId="urn:microsoft.com/office/officeart/2005/8/layout/vList2"/>
    <dgm:cxn modelId="{2B3606A2-971C-C943-9017-B8BB285254DD}" type="presParOf" srcId="{4E990B50-563E-364A-96F9-3EBC810F9CAB}" destId="{8240FBFB-1383-E94B-A2CD-79F8C454CFB4}" srcOrd="1" destOrd="0" presId="urn:microsoft.com/office/officeart/2005/8/layout/vList2"/>
    <dgm:cxn modelId="{8934611D-A571-9244-8451-B14947AFF889}" type="presParOf" srcId="{4E990B50-563E-364A-96F9-3EBC810F9CAB}" destId="{9911DFED-139E-774C-9BC8-6AD5032330DF}" srcOrd="2" destOrd="0" presId="urn:microsoft.com/office/officeart/2005/8/layout/vList2"/>
    <dgm:cxn modelId="{22E5980B-B626-5942-84AD-6ED3817B81B9}" type="presParOf" srcId="{4E990B50-563E-364A-96F9-3EBC810F9CAB}" destId="{49441C9A-ABCD-A846-B8AB-B701D8215B90}" srcOrd="3" destOrd="0" presId="urn:microsoft.com/office/officeart/2005/8/layout/vList2"/>
    <dgm:cxn modelId="{69925A05-EA01-A648-83A0-C7147B28030A}" type="presParOf" srcId="{4E990B50-563E-364A-96F9-3EBC810F9CAB}" destId="{AD595EAD-849B-3F49-A6AF-7DABF9973F62}" srcOrd="4" destOrd="0" presId="urn:microsoft.com/office/officeart/2005/8/layout/vList2"/>
    <dgm:cxn modelId="{131A07E4-46A1-C646-BEB6-24E8E09482CF}" type="presParOf" srcId="{4E990B50-563E-364A-96F9-3EBC810F9CAB}" destId="{B04D3C29-2DE0-964A-8E18-67D5C47CEF43}" srcOrd="5" destOrd="0" presId="urn:microsoft.com/office/officeart/2005/8/layout/vList2"/>
    <dgm:cxn modelId="{5C80B772-16B5-DF4F-A80B-F82F92C40C63}" type="presParOf" srcId="{4E990B50-563E-364A-96F9-3EBC810F9CAB}" destId="{5DDBA5A9-71F3-C84D-A347-D484DEA1F959}" srcOrd="6" destOrd="0" presId="urn:microsoft.com/office/officeart/2005/8/layout/vList2"/>
    <dgm:cxn modelId="{038595C3-6E15-484C-8A98-B4FD9F206E9A}" type="presParOf" srcId="{4E990B50-563E-364A-96F9-3EBC810F9CAB}" destId="{5B9E11F3-DDDE-B64D-B06D-FCB47D8E40CC}" srcOrd="7" destOrd="0" presId="urn:microsoft.com/office/officeart/2005/8/layout/vList2"/>
    <dgm:cxn modelId="{360CE09C-5466-D549-8013-94DF9849503F}" type="presParOf" srcId="{4E990B50-563E-364A-96F9-3EBC810F9CAB}" destId="{D1CA456D-06FA-2D4A-979C-EB4B440B4F6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7E2FC-C842-4532-9641-86270CCB7826}" type="doc">
      <dgm:prSet loTypeId="urn:microsoft.com/office/officeart/2005/8/layout/matrix3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A54A6B-10EA-4445-8334-88837C6E79B3}">
      <dgm:prSet/>
      <dgm:spPr>
        <a:solidFill>
          <a:schemeClr val="accent5"/>
        </a:solidFill>
      </dgm:spPr>
      <dgm:t>
        <a:bodyPr/>
        <a:lstStyle/>
        <a:p>
          <a:r>
            <a:rPr lang="en-US"/>
            <a:t>Strengths</a:t>
          </a:r>
        </a:p>
      </dgm:t>
    </dgm:pt>
    <dgm:pt modelId="{7872F338-81FF-4997-BBE5-A39E1ECCA407}" type="parTrans" cxnId="{995B705B-E6BC-42C1-B13D-7A5AB3B77519}">
      <dgm:prSet/>
      <dgm:spPr/>
      <dgm:t>
        <a:bodyPr/>
        <a:lstStyle/>
        <a:p>
          <a:endParaRPr lang="en-US"/>
        </a:p>
      </dgm:t>
    </dgm:pt>
    <dgm:pt modelId="{50857C6A-F214-4B27-AA36-94A273FE20BD}" type="sibTrans" cxnId="{995B705B-E6BC-42C1-B13D-7A5AB3B77519}">
      <dgm:prSet/>
      <dgm:spPr/>
      <dgm:t>
        <a:bodyPr/>
        <a:lstStyle/>
        <a:p>
          <a:endParaRPr lang="en-US"/>
        </a:p>
      </dgm:t>
    </dgm:pt>
    <dgm:pt modelId="{4DF4657A-224A-4A2C-AA98-11B4C216F2DF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Weaknesses</a:t>
          </a:r>
        </a:p>
      </dgm:t>
    </dgm:pt>
    <dgm:pt modelId="{A85A321E-9746-47A7-B567-A0830AE666D6}" type="parTrans" cxnId="{67FEFE5E-AF27-4A01-A594-F0D88B06F7EF}">
      <dgm:prSet/>
      <dgm:spPr/>
      <dgm:t>
        <a:bodyPr/>
        <a:lstStyle/>
        <a:p>
          <a:endParaRPr lang="en-US"/>
        </a:p>
      </dgm:t>
    </dgm:pt>
    <dgm:pt modelId="{B840932F-46AE-48BB-B9A6-CCB39E4A6539}" type="sibTrans" cxnId="{67FEFE5E-AF27-4A01-A594-F0D88B06F7EF}">
      <dgm:prSet/>
      <dgm:spPr/>
      <dgm:t>
        <a:bodyPr/>
        <a:lstStyle/>
        <a:p>
          <a:endParaRPr lang="en-US"/>
        </a:p>
      </dgm:t>
    </dgm:pt>
    <dgm:pt modelId="{054386CD-266D-4391-805A-3F6521E61E3E}">
      <dgm:prSet/>
      <dgm:spPr>
        <a:solidFill>
          <a:schemeClr val="accent6"/>
        </a:solidFill>
      </dgm:spPr>
      <dgm:t>
        <a:bodyPr/>
        <a:lstStyle/>
        <a:p>
          <a:r>
            <a:rPr lang="en-US"/>
            <a:t>Opportunities</a:t>
          </a:r>
        </a:p>
      </dgm:t>
    </dgm:pt>
    <dgm:pt modelId="{42D8BA6F-B856-445D-A720-1B12DD9C3697}" type="parTrans" cxnId="{6EC02073-F387-4446-A057-7BD9A51D678D}">
      <dgm:prSet/>
      <dgm:spPr/>
      <dgm:t>
        <a:bodyPr/>
        <a:lstStyle/>
        <a:p>
          <a:endParaRPr lang="en-US"/>
        </a:p>
      </dgm:t>
    </dgm:pt>
    <dgm:pt modelId="{62D5FC12-B99B-4F74-A3A9-282885537A0D}" type="sibTrans" cxnId="{6EC02073-F387-4446-A057-7BD9A51D678D}">
      <dgm:prSet/>
      <dgm:spPr/>
      <dgm:t>
        <a:bodyPr/>
        <a:lstStyle/>
        <a:p>
          <a:endParaRPr lang="en-US"/>
        </a:p>
      </dgm:t>
    </dgm:pt>
    <dgm:pt modelId="{03BC6C0E-A6D3-4E5A-B804-516796661132}">
      <dgm:prSet/>
      <dgm:spPr>
        <a:solidFill>
          <a:srgbClr val="FF0000"/>
        </a:solidFill>
      </dgm:spPr>
      <dgm:t>
        <a:bodyPr/>
        <a:lstStyle/>
        <a:p>
          <a:r>
            <a:rPr lang="en-US"/>
            <a:t>Threats</a:t>
          </a:r>
        </a:p>
      </dgm:t>
    </dgm:pt>
    <dgm:pt modelId="{DEDC41E0-20B5-4849-843A-DDACDADCCDE8}" type="parTrans" cxnId="{DC54348B-D501-4F8C-A776-CDB5C11F469C}">
      <dgm:prSet/>
      <dgm:spPr/>
      <dgm:t>
        <a:bodyPr/>
        <a:lstStyle/>
        <a:p>
          <a:endParaRPr lang="en-US"/>
        </a:p>
      </dgm:t>
    </dgm:pt>
    <dgm:pt modelId="{6526FE50-2119-42F7-8385-9E303F32EBC5}" type="sibTrans" cxnId="{DC54348B-D501-4F8C-A776-CDB5C11F469C}">
      <dgm:prSet/>
      <dgm:spPr/>
      <dgm:t>
        <a:bodyPr/>
        <a:lstStyle/>
        <a:p>
          <a:endParaRPr lang="en-US"/>
        </a:p>
      </dgm:t>
    </dgm:pt>
    <dgm:pt modelId="{30DC4B36-BA38-0841-970F-EA8D7A7939B2}" type="pres">
      <dgm:prSet presAssocID="{EA17E2FC-C842-4532-9641-86270CCB7826}" presName="matrix" presStyleCnt="0">
        <dgm:presLayoutVars>
          <dgm:chMax val="1"/>
          <dgm:dir/>
          <dgm:resizeHandles val="exact"/>
        </dgm:presLayoutVars>
      </dgm:prSet>
      <dgm:spPr/>
    </dgm:pt>
    <dgm:pt modelId="{FD94CA40-2751-AA4A-98CC-EB04DFAAEF98}" type="pres">
      <dgm:prSet presAssocID="{EA17E2FC-C842-4532-9641-86270CCB7826}" presName="diamond" presStyleLbl="bgShp" presStyleIdx="0" presStyleCnt="1"/>
      <dgm:spPr/>
    </dgm:pt>
    <dgm:pt modelId="{9F705E3D-93B9-7F4A-8C6A-C4A74C8F1138}" type="pres">
      <dgm:prSet presAssocID="{EA17E2FC-C842-4532-9641-86270CCB782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6BE5D8-A109-DB41-9845-F12C4FA4EC55}" type="pres">
      <dgm:prSet presAssocID="{EA17E2FC-C842-4532-9641-86270CCB782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977BA3-5D99-3940-8E52-198A684FCF8E}" type="pres">
      <dgm:prSet presAssocID="{EA17E2FC-C842-4532-9641-86270CCB782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43D0695-CCBC-D145-AC05-468D517F752F}" type="pres">
      <dgm:prSet presAssocID="{EA17E2FC-C842-4532-9641-86270CCB782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7437743-99AC-584B-9023-EEABFDD3A30B}" type="presOf" srcId="{03BC6C0E-A6D3-4E5A-B804-516796661132}" destId="{943D0695-CCBC-D145-AC05-468D517F752F}" srcOrd="0" destOrd="0" presId="urn:microsoft.com/office/officeart/2005/8/layout/matrix3"/>
    <dgm:cxn modelId="{4C19B652-09DE-6E47-9A72-1565C658F6C0}" type="presOf" srcId="{4DF4657A-224A-4A2C-AA98-11B4C216F2DF}" destId="{D26BE5D8-A109-DB41-9845-F12C4FA4EC55}" srcOrd="0" destOrd="0" presId="urn:microsoft.com/office/officeart/2005/8/layout/matrix3"/>
    <dgm:cxn modelId="{995B705B-E6BC-42C1-B13D-7A5AB3B77519}" srcId="{EA17E2FC-C842-4532-9641-86270CCB7826}" destId="{30A54A6B-10EA-4445-8334-88837C6E79B3}" srcOrd="0" destOrd="0" parTransId="{7872F338-81FF-4997-BBE5-A39E1ECCA407}" sibTransId="{50857C6A-F214-4B27-AA36-94A273FE20BD}"/>
    <dgm:cxn modelId="{67FEFE5E-AF27-4A01-A594-F0D88B06F7EF}" srcId="{EA17E2FC-C842-4532-9641-86270CCB7826}" destId="{4DF4657A-224A-4A2C-AA98-11B4C216F2DF}" srcOrd="1" destOrd="0" parTransId="{A85A321E-9746-47A7-B567-A0830AE666D6}" sibTransId="{B840932F-46AE-48BB-B9A6-CCB39E4A6539}"/>
    <dgm:cxn modelId="{6EC02073-F387-4446-A057-7BD9A51D678D}" srcId="{EA17E2FC-C842-4532-9641-86270CCB7826}" destId="{054386CD-266D-4391-805A-3F6521E61E3E}" srcOrd="2" destOrd="0" parTransId="{42D8BA6F-B856-445D-A720-1B12DD9C3697}" sibTransId="{62D5FC12-B99B-4F74-A3A9-282885537A0D}"/>
    <dgm:cxn modelId="{DC54348B-D501-4F8C-A776-CDB5C11F469C}" srcId="{EA17E2FC-C842-4532-9641-86270CCB7826}" destId="{03BC6C0E-A6D3-4E5A-B804-516796661132}" srcOrd="3" destOrd="0" parTransId="{DEDC41E0-20B5-4849-843A-DDACDADCCDE8}" sibTransId="{6526FE50-2119-42F7-8385-9E303F32EBC5}"/>
    <dgm:cxn modelId="{862BEA90-80C7-D744-AA42-F630D515CC53}" type="presOf" srcId="{30A54A6B-10EA-4445-8334-88837C6E79B3}" destId="{9F705E3D-93B9-7F4A-8C6A-C4A74C8F1138}" srcOrd="0" destOrd="0" presId="urn:microsoft.com/office/officeart/2005/8/layout/matrix3"/>
    <dgm:cxn modelId="{DCF4D8A4-A620-444D-8B02-8A3E3E4ABE6E}" type="presOf" srcId="{054386CD-266D-4391-805A-3F6521E61E3E}" destId="{CD977BA3-5D99-3940-8E52-198A684FCF8E}" srcOrd="0" destOrd="0" presId="urn:microsoft.com/office/officeart/2005/8/layout/matrix3"/>
    <dgm:cxn modelId="{1C1ABED1-B21F-E240-8800-836642821E16}" type="presOf" srcId="{EA17E2FC-C842-4532-9641-86270CCB7826}" destId="{30DC4B36-BA38-0841-970F-EA8D7A7939B2}" srcOrd="0" destOrd="0" presId="urn:microsoft.com/office/officeart/2005/8/layout/matrix3"/>
    <dgm:cxn modelId="{0C3B871D-1A6A-4F4A-9568-48DD383BB28B}" type="presParOf" srcId="{30DC4B36-BA38-0841-970F-EA8D7A7939B2}" destId="{FD94CA40-2751-AA4A-98CC-EB04DFAAEF98}" srcOrd="0" destOrd="0" presId="urn:microsoft.com/office/officeart/2005/8/layout/matrix3"/>
    <dgm:cxn modelId="{9439AF6A-D4A1-E34A-A430-7C75CE8CF1DD}" type="presParOf" srcId="{30DC4B36-BA38-0841-970F-EA8D7A7939B2}" destId="{9F705E3D-93B9-7F4A-8C6A-C4A74C8F1138}" srcOrd="1" destOrd="0" presId="urn:microsoft.com/office/officeart/2005/8/layout/matrix3"/>
    <dgm:cxn modelId="{26277FF1-6BF9-A742-9146-640682FD2DDB}" type="presParOf" srcId="{30DC4B36-BA38-0841-970F-EA8D7A7939B2}" destId="{D26BE5D8-A109-DB41-9845-F12C4FA4EC55}" srcOrd="2" destOrd="0" presId="urn:microsoft.com/office/officeart/2005/8/layout/matrix3"/>
    <dgm:cxn modelId="{C3B9D14F-280B-F543-BA8B-58BD82DC84B3}" type="presParOf" srcId="{30DC4B36-BA38-0841-970F-EA8D7A7939B2}" destId="{CD977BA3-5D99-3940-8E52-198A684FCF8E}" srcOrd="3" destOrd="0" presId="urn:microsoft.com/office/officeart/2005/8/layout/matrix3"/>
    <dgm:cxn modelId="{4CF36EB6-29D0-874A-9207-CDD42692F4BD}" type="presParOf" srcId="{30DC4B36-BA38-0841-970F-EA8D7A7939B2}" destId="{943D0695-CCBC-D145-AC05-468D517F752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C38A4B-4578-419F-BFBA-213893B3908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1EFAC1-4BFF-43AB-B85C-CEDB0D8A8513}">
      <dgm:prSet custT="1"/>
      <dgm:spPr/>
      <dgm:t>
        <a:bodyPr/>
        <a:lstStyle/>
        <a:p>
          <a:endParaRPr lang="en-US" sz="3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r>
            <a:rPr lang="en-US" sz="3800" kern="1200" dirty="0"/>
            <a:t>	</a:t>
          </a:r>
        </a:p>
      </dgm:t>
    </dgm:pt>
    <dgm:pt modelId="{C681C427-D39C-43ED-82D3-82EDCB28DD53}" type="parTrans" cxnId="{95AA05FB-B293-4914-871A-CE2CD4AE6917}">
      <dgm:prSet/>
      <dgm:spPr/>
      <dgm:t>
        <a:bodyPr/>
        <a:lstStyle/>
        <a:p>
          <a:endParaRPr lang="en-US"/>
        </a:p>
      </dgm:t>
    </dgm:pt>
    <dgm:pt modelId="{CA974345-33C9-41B8-9D12-1800E6745476}" type="sibTrans" cxnId="{95AA05FB-B293-4914-871A-CE2CD4AE6917}">
      <dgm:prSet/>
      <dgm:spPr/>
      <dgm:t>
        <a:bodyPr/>
        <a:lstStyle/>
        <a:p>
          <a:endParaRPr lang="en-US"/>
        </a:p>
      </dgm:t>
    </dgm:pt>
    <dgm:pt modelId="{C708F424-0B1A-4817-ABDA-4488147813D4}">
      <dgm:prSet/>
      <dgm:spPr>
        <a:solidFill>
          <a:schemeClr val="accent2"/>
        </a:solidFill>
      </dgm:spPr>
      <dgm:t>
        <a:bodyPr/>
        <a:lstStyle/>
        <a:p>
          <a:pPr algn="ctr"/>
          <a:r>
            <a:rPr lang="en-US" dirty="0"/>
            <a:t>Customers</a:t>
          </a:r>
        </a:p>
      </dgm:t>
    </dgm:pt>
    <dgm:pt modelId="{1CF90678-D33D-444B-9DAE-04EB89979CD5}" type="parTrans" cxnId="{BC0EC6BF-FB89-4443-8026-A6D442216218}">
      <dgm:prSet/>
      <dgm:spPr/>
      <dgm:t>
        <a:bodyPr/>
        <a:lstStyle/>
        <a:p>
          <a:endParaRPr lang="en-US"/>
        </a:p>
      </dgm:t>
    </dgm:pt>
    <dgm:pt modelId="{60841F6C-8298-4BCD-BF72-6CA0A25B0992}" type="sibTrans" cxnId="{BC0EC6BF-FB89-4443-8026-A6D442216218}">
      <dgm:prSet/>
      <dgm:spPr/>
      <dgm:t>
        <a:bodyPr/>
        <a:lstStyle/>
        <a:p>
          <a:endParaRPr lang="en-US"/>
        </a:p>
      </dgm:t>
    </dgm:pt>
    <dgm:pt modelId="{E8499871-265E-456E-89C2-0635FD3C727B}">
      <dgm:prSet/>
      <dgm:spPr/>
      <dgm:t>
        <a:bodyPr/>
        <a:lstStyle/>
        <a:p>
          <a:r>
            <a:rPr lang="en-US" dirty="0"/>
            <a:t>Competition</a:t>
          </a:r>
        </a:p>
      </dgm:t>
    </dgm:pt>
    <dgm:pt modelId="{90CAF489-256D-4099-9788-B36F2901CF9B}" type="parTrans" cxnId="{AF3070DC-A593-4A7D-B46E-629BD2C346E8}">
      <dgm:prSet/>
      <dgm:spPr/>
      <dgm:t>
        <a:bodyPr/>
        <a:lstStyle/>
        <a:p>
          <a:endParaRPr lang="en-US"/>
        </a:p>
      </dgm:t>
    </dgm:pt>
    <dgm:pt modelId="{52AD8BEB-699E-41A9-B25E-9E10C4A6AF9B}" type="sibTrans" cxnId="{AF3070DC-A593-4A7D-B46E-629BD2C346E8}">
      <dgm:prSet/>
      <dgm:spPr/>
      <dgm:t>
        <a:bodyPr/>
        <a:lstStyle/>
        <a:p>
          <a:endParaRPr lang="en-US"/>
        </a:p>
      </dgm:t>
    </dgm:pt>
    <dgm:pt modelId="{7D68A076-D63E-3C43-AADB-217696D5C0BE}">
      <dgm:prSet custT="1"/>
      <dgm:spPr/>
      <dgm:t>
        <a:bodyPr/>
        <a:lstStyle/>
        <a:p>
          <a:pPr marL="285750" indent="-285750" algn="l" defTabSz="914400" rtl="0" eaLnBrk="1" latinLnBrk="0" hangingPunct="1"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External Factors impacting business</a:t>
          </a:r>
        </a:p>
      </dgm:t>
    </dgm:pt>
    <dgm:pt modelId="{DF219433-A050-DA48-B71D-E4D97E550201}" type="parTrans" cxnId="{FC6DACAF-8427-CD47-8664-F97A564A3DA9}">
      <dgm:prSet/>
      <dgm:spPr/>
      <dgm:t>
        <a:bodyPr/>
        <a:lstStyle/>
        <a:p>
          <a:endParaRPr lang="en-US"/>
        </a:p>
      </dgm:t>
    </dgm:pt>
    <dgm:pt modelId="{64AF1772-C1A2-6749-83A6-683E603AE5EF}" type="sibTrans" cxnId="{FC6DACAF-8427-CD47-8664-F97A564A3DA9}">
      <dgm:prSet/>
      <dgm:spPr/>
      <dgm:t>
        <a:bodyPr/>
        <a:lstStyle/>
        <a:p>
          <a:endParaRPr lang="en-US"/>
        </a:p>
      </dgm:t>
    </dgm:pt>
    <dgm:pt modelId="{88CE4A93-C3BE-D241-A79C-A145A376584C}">
      <dgm:prSet custT="1"/>
      <dgm:spPr/>
      <dgm:t>
        <a:bodyPr/>
        <a:lstStyle/>
        <a:p>
          <a:pPr marL="285750" indent="-285750" algn="l" defTabSz="914400" rtl="0" eaLnBrk="1" latinLnBrk="0" hangingPunct="1"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Current Business Processes</a:t>
          </a:r>
        </a:p>
      </dgm:t>
    </dgm:pt>
    <dgm:pt modelId="{6686264A-1843-4640-919B-1080B743A146}" type="parTrans" cxnId="{2E2A9CFF-0C72-754E-BBF4-A5A79D9DE51C}">
      <dgm:prSet/>
      <dgm:spPr/>
      <dgm:t>
        <a:bodyPr/>
        <a:lstStyle/>
        <a:p>
          <a:endParaRPr lang="en-US"/>
        </a:p>
      </dgm:t>
    </dgm:pt>
    <dgm:pt modelId="{0365A9B8-F7CC-A743-833D-2213F2F6A663}" type="sibTrans" cxnId="{2E2A9CFF-0C72-754E-BBF4-A5A79D9DE51C}">
      <dgm:prSet/>
      <dgm:spPr/>
      <dgm:t>
        <a:bodyPr/>
        <a:lstStyle/>
        <a:p>
          <a:endParaRPr lang="en-US"/>
        </a:p>
      </dgm:t>
    </dgm:pt>
    <dgm:pt modelId="{ACB21B4C-167D-CA4F-AA93-BE26BC857A8E}">
      <dgm:prSet custT="1"/>
      <dgm:spPr/>
      <dgm:t>
        <a:bodyPr/>
        <a:lstStyle/>
        <a:p>
          <a:pPr marL="285750" indent="-285750" algn="l" defTabSz="914400" rtl="0" eaLnBrk="1" latinLnBrk="0" hangingPunct="1"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Cost Analysis</a:t>
          </a:r>
        </a:p>
      </dgm:t>
    </dgm:pt>
    <dgm:pt modelId="{22D11201-9896-0549-9703-1B26C5E1A81F}" type="parTrans" cxnId="{A6C12CB4-2EE8-4346-B444-9C0BFE2A7D65}">
      <dgm:prSet/>
      <dgm:spPr/>
      <dgm:t>
        <a:bodyPr/>
        <a:lstStyle/>
        <a:p>
          <a:endParaRPr lang="en-US"/>
        </a:p>
      </dgm:t>
    </dgm:pt>
    <dgm:pt modelId="{ED4B4D80-ECB0-6547-830D-A68E577B739F}" type="sibTrans" cxnId="{A6C12CB4-2EE8-4346-B444-9C0BFE2A7D65}">
      <dgm:prSet/>
      <dgm:spPr/>
      <dgm:t>
        <a:bodyPr/>
        <a:lstStyle/>
        <a:p>
          <a:endParaRPr lang="en-US"/>
        </a:p>
      </dgm:t>
    </dgm:pt>
    <dgm:pt modelId="{50BB8591-FAC8-8A46-AC35-CACD601F86F5}" type="pres">
      <dgm:prSet presAssocID="{64C38A4B-4578-419F-BFBA-213893B39085}" presName="Name0" presStyleCnt="0">
        <dgm:presLayoutVars>
          <dgm:dir/>
          <dgm:animLvl val="lvl"/>
          <dgm:resizeHandles val="exact"/>
        </dgm:presLayoutVars>
      </dgm:prSet>
      <dgm:spPr/>
    </dgm:pt>
    <dgm:pt modelId="{EA64C545-E6CE-FE4C-B669-8143C99957D6}" type="pres">
      <dgm:prSet presAssocID="{981EFAC1-4BFF-43AB-B85C-CEDB0D8A8513}" presName="composite" presStyleCnt="0"/>
      <dgm:spPr/>
    </dgm:pt>
    <dgm:pt modelId="{61261A08-43B2-BD42-97FC-8C84FFCD3769}" type="pres">
      <dgm:prSet presAssocID="{981EFAC1-4BFF-43AB-B85C-CEDB0D8A8513}" presName="parTx" presStyleLbl="alignNode1" presStyleIdx="0" presStyleCnt="3" custLinFactNeighborX="121" custLinFactNeighborY="525">
        <dgm:presLayoutVars>
          <dgm:chMax val="0"/>
          <dgm:chPref val="0"/>
          <dgm:bulletEnabled val="1"/>
        </dgm:presLayoutVars>
      </dgm:prSet>
      <dgm:spPr/>
    </dgm:pt>
    <dgm:pt modelId="{29E2FC79-DF91-B54F-B1D7-CBD9AE801BAF}" type="pres">
      <dgm:prSet presAssocID="{981EFAC1-4BFF-43AB-B85C-CEDB0D8A8513}" presName="desTx" presStyleLbl="alignAccFollowNode1" presStyleIdx="0" presStyleCnt="3" custScaleY="158712" custLinFactNeighborX="121" custLinFactNeighborY="30548">
        <dgm:presLayoutVars>
          <dgm:bulletEnabled val="1"/>
        </dgm:presLayoutVars>
      </dgm:prSet>
      <dgm:spPr/>
    </dgm:pt>
    <dgm:pt modelId="{9BEB2F2D-B717-3F49-A9EB-F61357A23A71}" type="pres">
      <dgm:prSet presAssocID="{CA974345-33C9-41B8-9D12-1800E6745476}" presName="space" presStyleCnt="0"/>
      <dgm:spPr/>
    </dgm:pt>
    <dgm:pt modelId="{0F514E2D-9E71-7244-8C16-91F2EEE3132C}" type="pres">
      <dgm:prSet presAssocID="{C708F424-0B1A-4817-ABDA-4488147813D4}" presName="composite" presStyleCnt="0"/>
      <dgm:spPr/>
    </dgm:pt>
    <dgm:pt modelId="{38431D7A-9506-8245-A1A1-B56CF2723A2C}" type="pres">
      <dgm:prSet presAssocID="{C708F424-0B1A-4817-ABDA-4488147813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F4833F6-1B2E-5340-8EEB-6723A596E3DA}" type="pres">
      <dgm:prSet presAssocID="{C708F424-0B1A-4817-ABDA-4488147813D4}" presName="desTx" presStyleLbl="alignAccFollowNode1" presStyleIdx="1" presStyleCnt="3" custScaleY="161348" custLinFactNeighborY="31764">
        <dgm:presLayoutVars>
          <dgm:bulletEnabled val="1"/>
        </dgm:presLayoutVars>
      </dgm:prSet>
      <dgm:spPr>
        <a:solidFill>
          <a:schemeClr val="accent4">
            <a:lumMod val="20000"/>
            <a:lumOff val="80000"/>
            <a:alpha val="90000"/>
          </a:schemeClr>
        </a:solidFill>
      </dgm:spPr>
    </dgm:pt>
    <dgm:pt modelId="{28F974E4-695B-7544-995D-B48626C8857B}" type="pres">
      <dgm:prSet presAssocID="{60841F6C-8298-4BCD-BF72-6CA0A25B0992}" presName="space" presStyleCnt="0"/>
      <dgm:spPr/>
    </dgm:pt>
    <dgm:pt modelId="{16DC2CF9-0F51-A44C-B9C9-F3827BAA62CA}" type="pres">
      <dgm:prSet presAssocID="{E8499871-265E-456E-89C2-0635FD3C727B}" presName="composite" presStyleCnt="0"/>
      <dgm:spPr/>
    </dgm:pt>
    <dgm:pt modelId="{2AAF7C88-C14D-264C-B155-914E497B7438}" type="pres">
      <dgm:prSet presAssocID="{E8499871-265E-456E-89C2-0635FD3C727B}" presName="parTx" presStyleLbl="alignNode1" presStyleIdx="2" presStyleCnt="3" custLinFactNeighborY="-1627">
        <dgm:presLayoutVars>
          <dgm:chMax val="0"/>
          <dgm:chPref val="0"/>
          <dgm:bulletEnabled val="1"/>
        </dgm:presLayoutVars>
      </dgm:prSet>
      <dgm:spPr/>
    </dgm:pt>
    <dgm:pt modelId="{446AC745-4B59-6D46-80E9-5E08770356F0}" type="pres">
      <dgm:prSet presAssocID="{E8499871-265E-456E-89C2-0635FD3C727B}" presName="desTx" presStyleLbl="alignAccFollowNode1" presStyleIdx="2" presStyleCnt="3" custScaleY="155998" custLinFactNeighborY="27752">
        <dgm:presLayoutVars>
          <dgm:bulletEnabled val="1"/>
        </dgm:presLayoutVars>
      </dgm:prSet>
      <dgm:spPr/>
    </dgm:pt>
  </dgm:ptLst>
  <dgm:cxnLst>
    <dgm:cxn modelId="{A3A5510C-777D-614A-99FF-6DF59EC5BD04}" type="presOf" srcId="{981EFAC1-4BFF-43AB-B85C-CEDB0D8A8513}" destId="{61261A08-43B2-BD42-97FC-8C84FFCD3769}" srcOrd="0" destOrd="0" presId="urn:microsoft.com/office/officeart/2005/8/layout/hList1"/>
    <dgm:cxn modelId="{19F0386B-8229-864B-8635-D3144CF0ED3F}" type="presOf" srcId="{88CE4A93-C3BE-D241-A79C-A145A376584C}" destId="{29E2FC79-DF91-B54F-B1D7-CBD9AE801BAF}" srcOrd="0" destOrd="1" presId="urn:microsoft.com/office/officeart/2005/8/layout/hList1"/>
    <dgm:cxn modelId="{DD559285-7502-7244-B022-BC07FF9DBE2C}" type="presOf" srcId="{C708F424-0B1A-4817-ABDA-4488147813D4}" destId="{38431D7A-9506-8245-A1A1-B56CF2723A2C}" srcOrd="0" destOrd="0" presId="urn:microsoft.com/office/officeart/2005/8/layout/hList1"/>
    <dgm:cxn modelId="{09960D87-4EBD-4148-8145-BD652993AA1E}" type="presOf" srcId="{64C38A4B-4578-419F-BFBA-213893B39085}" destId="{50BB8591-FAC8-8A46-AC35-CACD601F86F5}" srcOrd="0" destOrd="0" presId="urn:microsoft.com/office/officeart/2005/8/layout/hList1"/>
    <dgm:cxn modelId="{6023168A-A355-6B46-BFD6-AC4EF9980A42}" type="presOf" srcId="{ACB21B4C-167D-CA4F-AA93-BE26BC857A8E}" destId="{29E2FC79-DF91-B54F-B1D7-CBD9AE801BAF}" srcOrd="0" destOrd="2" presId="urn:microsoft.com/office/officeart/2005/8/layout/hList1"/>
    <dgm:cxn modelId="{FC6DACAF-8427-CD47-8664-F97A564A3DA9}" srcId="{981EFAC1-4BFF-43AB-B85C-CEDB0D8A8513}" destId="{7D68A076-D63E-3C43-AADB-217696D5C0BE}" srcOrd="0" destOrd="0" parTransId="{DF219433-A050-DA48-B71D-E4D97E550201}" sibTransId="{64AF1772-C1A2-6749-83A6-683E603AE5EF}"/>
    <dgm:cxn modelId="{A6C12CB4-2EE8-4346-B444-9C0BFE2A7D65}" srcId="{981EFAC1-4BFF-43AB-B85C-CEDB0D8A8513}" destId="{ACB21B4C-167D-CA4F-AA93-BE26BC857A8E}" srcOrd="2" destOrd="0" parTransId="{22D11201-9896-0549-9703-1B26C5E1A81F}" sibTransId="{ED4B4D80-ECB0-6547-830D-A68E577B739F}"/>
    <dgm:cxn modelId="{BC0EC6BF-FB89-4443-8026-A6D442216218}" srcId="{64C38A4B-4578-419F-BFBA-213893B39085}" destId="{C708F424-0B1A-4817-ABDA-4488147813D4}" srcOrd="1" destOrd="0" parTransId="{1CF90678-D33D-444B-9DAE-04EB89979CD5}" sibTransId="{60841F6C-8298-4BCD-BF72-6CA0A25B0992}"/>
    <dgm:cxn modelId="{1187D4C3-CDCB-8441-8417-589F92B4E9EC}" type="presOf" srcId="{E8499871-265E-456E-89C2-0635FD3C727B}" destId="{2AAF7C88-C14D-264C-B155-914E497B7438}" srcOrd="0" destOrd="0" presId="urn:microsoft.com/office/officeart/2005/8/layout/hList1"/>
    <dgm:cxn modelId="{0664F3CF-6090-B444-9972-B4EA685115CA}" type="presOf" srcId="{7D68A076-D63E-3C43-AADB-217696D5C0BE}" destId="{29E2FC79-DF91-B54F-B1D7-CBD9AE801BAF}" srcOrd="0" destOrd="0" presId="urn:microsoft.com/office/officeart/2005/8/layout/hList1"/>
    <dgm:cxn modelId="{AF3070DC-A593-4A7D-B46E-629BD2C346E8}" srcId="{64C38A4B-4578-419F-BFBA-213893B39085}" destId="{E8499871-265E-456E-89C2-0635FD3C727B}" srcOrd="2" destOrd="0" parTransId="{90CAF489-256D-4099-9788-B36F2901CF9B}" sibTransId="{52AD8BEB-699E-41A9-B25E-9E10C4A6AF9B}"/>
    <dgm:cxn modelId="{95AA05FB-B293-4914-871A-CE2CD4AE6917}" srcId="{64C38A4B-4578-419F-BFBA-213893B39085}" destId="{981EFAC1-4BFF-43AB-B85C-CEDB0D8A8513}" srcOrd="0" destOrd="0" parTransId="{C681C427-D39C-43ED-82D3-82EDCB28DD53}" sibTransId="{CA974345-33C9-41B8-9D12-1800E6745476}"/>
    <dgm:cxn modelId="{2E2A9CFF-0C72-754E-BBF4-A5A79D9DE51C}" srcId="{981EFAC1-4BFF-43AB-B85C-CEDB0D8A8513}" destId="{88CE4A93-C3BE-D241-A79C-A145A376584C}" srcOrd="1" destOrd="0" parTransId="{6686264A-1843-4640-919B-1080B743A146}" sibTransId="{0365A9B8-F7CC-A743-833D-2213F2F6A663}"/>
    <dgm:cxn modelId="{E4EEE2B7-8440-F341-A8C9-4B16C43C7585}" type="presParOf" srcId="{50BB8591-FAC8-8A46-AC35-CACD601F86F5}" destId="{EA64C545-E6CE-FE4C-B669-8143C99957D6}" srcOrd="0" destOrd="0" presId="urn:microsoft.com/office/officeart/2005/8/layout/hList1"/>
    <dgm:cxn modelId="{125AE9DA-3A85-F04E-91F5-98A4A491BD8C}" type="presParOf" srcId="{EA64C545-E6CE-FE4C-B669-8143C99957D6}" destId="{61261A08-43B2-BD42-97FC-8C84FFCD3769}" srcOrd="0" destOrd="0" presId="urn:microsoft.com/office/officeart/2005/8/layout/hList1"/>
    <dgm:cxn modelId="{9F803CCA-A6DD-794E-9F79-6633E80EE761}" type="presParOf" srcId="{EA64C545-E6CE-FE4C-B669-8143C99957D6}" destId="{29E2FC79-DF91-B54F-B1D7-CBD9AE801BAF}" srcOrd="1" destOrd="0" presId="urn:microsoft.com/office/officeart/2005/8/layout/hList1"/>
    <dgm:cxn modelId="{5E9A097C-B73C-C04B-B0BF-18D986B33164}" type="presParOf" srcId="{50BB8591-FAC8-8A46-AC35-CACD601F86F5}" destId="{9BEB2F2D-B717-3F49-A9EB-F61357A23A71}" srcOrd="1" destOrd="0" presId="urn:microsoft.com/office/officeart/2005/8/layout/hList1"/>
    <dgm:cxn modelId="{03128B69-5DEA-FE49-B35D-C3CC887718C2}" type="presParOf" srcId="{50BB8591-FAC8-8A46-AC35-CACD601F86F5}" destId="{0F514E2D-9E71-7244-8C16-91F2EEE3132C}" srcOrd="2" destOrd="0" presId="urn:microsoft.com/office/officeart/2005/8/layout/hList1"/>
    <dgm:cxn modelId="{F5FDBF0F-9205-E54D-8962-0E4539E943F1}" type="presParOf" srcId="{0F514E2D-9E71-7244-8C16-91F2EEE3132C}" destId="{38431D7A-9506-8245-A1A1-B56CF2723A2C}" srcOrd="0" destOrd="0" presId="urn:microsoft.com/office/officeart/2005/8/layout/hList1"/>
    <dgm:cxn modelId="{AF839950-5170-5A43-9690-3AB7BB5259D5}" type="presParOf" srcId="{0F514E2D-9E71-7244-8C16-91F2EEE3132C}" destId="{CF4833F6-1B2E-5340-8EEB-6723A596E3DA}" srcOrd="1" destOrd="0" presId="urn:microsoft.com/office/officeart/2005/8/layout/hList1"/>
    <dgm:cxn modelId="{C0571682-07E3-7A4C-BF8C-04BFFB9BC27C}" type="presParOf" srcId="{50BB8591-FAC8-8A46-AC35-CACD601F86F5}" destId="{28F974E4-695B-7544-995D-B48626C8857B}" srcOrd="3" destOrd="0" presId="urn:microsoft.com/office/officeart/2005/8/layout/hList1"/>
    <dgm:cxn modelId="{84A4824E-A6AD-D742-8C00-D59B97180653}" type="presParOf" srcId="{50BB8591-FAC8-8A46-AC35-CACD601F86F5}" destId="{16DC2CF9-0F51-A44C-B9C9-F3827BAA62CA}" srcOrd="4" destOrd="0" presId="urn:microsoft.com/office/officeart/2005/8/layout/hList1"/>
    <dgm:cxn modelId="{4C61ACC2-2D66-A342-8FC9-8C79541D1DE2}" type="presParOf" srcId="{16DC2CF9-0F51-A44C-B9C9-F3827BAA62CA}" destId="{2AAF7C88-C14D-264C-B155-914E497B7438}" srcOrd="0" destOrd="0" presId="urn:microsoft.com/office/officeart/2005/8/layout/hList1"/>
    <dgm:cxn modelId="{BE009352-BF7C-4144-9759-C1CE6AFC0F90}" type="presParOf" srcId="{16DC2CF9-0F51-A44C-B9C9-F3827BAA62CA}" destId="{446AC745-4B59-6D46-80E9-5E08770356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B17A91-7B3F-4BA5-A891-ABDC3AC0C3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DD44D0-5384-4C3E-B460-1EB464BDF43A}">
      <dgm:prSet/>
      <dgm:spPr/>
      <dgm:t>
        <a:bodyPr/>
        <a:lstStyle/>
        <a:p>
          <a:r>
            <a:rPr lang="en-US"/>
            <a:t>Implement daily and monthly sales forecasting using ARIMA Model</a:t>
          </a:r>
        </a:p>
      </dgm:t>
    </dgm:pt>
    <dgm:pt modelId="{2822FFB2-2D1A-4331-B8C9-708514A46985}" type="parTrans" cxnId="{FE283625-AFF6-45F7-AFAD-B263352F19C4}">
      <dgm:prSet/>
      <dgm:spPr/>
      <dgm:t>
        <a:bodyPr/>
        <a:lstStyle/>
        <a:p>
          <a:endParaRPr lang="en-US"/>
        </a:p>
      </dgm:t>
    </dgm:pt>
    <dgm:pt modelId="{558B4B71-AC38-4B89-AEEC-7234F8D7E827}" type="sibTrans" cxnId="{FE283625-AFF6-45F7-AFAD-B263352F19C4}">
      <dgm:prSet/>
      <dgm:spPr/>
      <dgm:t>
        <a:bodyPr/>
        <a:lstStyle/>
        <a:p>
          <a:endParaRPr lang="en-US"/>
        </a:p>
      </dgm:t>
    </dgm:pt>
    <dgm:pt modelId="{3F0EC169-9499-43EF-80DE-E540FE3757E0}">
      <dgm:prSet/>
      <dgm:spPr/>
      <dgm:t>
        <a:bodyPr/>
        <a:lstStyle/>
        <a:p>
          <a:r>
            <a:rPr lang="en-US" dirty="0"/>
            <a:t>Maintain minimum inventory level according to dynamic sales forecasting, instead of rule-based model</a:t>
          </a:r>
        </a:p>
      </dgm:t>
    </dgm:pt>
    <dgm:pt modelId="{43552DFA-5A8B-4509-8F24-871722771FA9}" type="parTrans" cxnId="{4F19AD59-D349-452D-B42E-01DE939ED85E}">
      <dgm:prSet/>
      <dgm:spPr/>
      <dgm:t>
        <a:bodyPr/>
        <a:lstStyle/>
        <a:p>
          <a:endParaRPr lang="en-US"/>
        </a:p>
      </dgm:t>
    </dgm:pt>
    <dgm:pt modelId="{DB070E91-9EFC-4C01-B209-20A7F6AAAE95}" type="sibTrans" cxnId="{4F19AD59-D349-452D-B42E-01DE939ED85E}">
      <dgm:prSet/>
      <dgm:spPr/>
      <dgm:t>
        <a:bodyPr/>
        <a:lstStyle/>
        <a:p>
          <a:endParaRPr lang="en-US"/>
        </a:p>
      </dgm:t>
    </dgm:pt>
    <dgm:pt modelId="{9BCCE371-5382-4B55-84C9-59FA2D2456E3}">
      <dgm:prSet/>
      <dgm:spPr/>
      <dgm:t>
        <a:bodyPr/>
        <a:lstStyle/>
        <a:p>
          <a:r>
            <a:rPr lang="en-US"/>
            <a:t>Use EOQ Model to find optimal ordering quantity</a:t>
          </a:r>
        </a:p>
      </dgm:t>
    </dgm:pt>
    <dgm:pt modelId="{C2283B0C-9D4C-4906-8227-64FE0917A818}" type="parTrans" cxnId="{4B53A8A1-0863-45F7-820A-C6FD59ECF180}">
      <dgm:prSet/>
      <dgm:spPr/>
      <dgm:t>
        <a:bodyPr/>
        <a:lstStyle/>
        <a:p>
          <a:endParaRPr lang="en-US"/>
        </a:p>
      </dgm:t>
    </dgm:pt>
    <dgm:pt modelId="{739EB347-330B-4AE1-880F-87CB75B6857B}" type="sibTrans" cxnId="{4B53A8A1-0863-45F7-820A-C6FD59ECF180}">
      <dgm:prSet/>
      <dgm:spPr/>
      <dgm:t>
        <a:bodyPr/>
        <a:lstStyle/>
        <a:p>
          <a:endParaRPr lang="en-US"/>
        </a:p>
      </dgm:t>
    </dgm:pt>
    <dgm:pt modelId="{254CF39A-2F12-4BE6-9D0E-C777E0DDA7CA}" type="pres">
      <dgm:prSet presAssocID="{55B17A91-7B3F-4BA5-A891-ABDC3AC0C3E4}" presName="root" presStyleCnt="0">
        <dgm:presLayoutVars>
          <dgm:dir/>
          <dgm:resizeHandles val="exact"/>
        </dgm:presLayoutVars>
      </dgm:prSet>
      <dgm:spPr/>
    </dgm:pt>
    <dgm:pt modelId="{128DFB40-F6BE-4395-81BD-65217A06E557}" type="pres">
      <dgm:prSet presAssocID="{61DD44D0-5384-4C3E-B460-1EB464BDF43A}" presName="compNode" presStyleCnt="0"/>
      <dgm:spPr/>
    </dgm:pt>
    <dgm:pt modelId="{DD5C6FE6-88ED-497D-9FBB-7ED53E65885F}" type="pres">
      <dgm:prSet presAssocID="{61DD44D0-5384-4C3E-B460-1EB464BDF43A}" presName="bgRect" presStyleLbl="bgShp" presStyleIdx="0" presStyleCnt="3"/>
      <dgm:spPr>
        <a:solidFill>
          <a:schemeClr val="accent1"/>
        </a:solidFill>
      </dgm:spPr>
    </dgm:pt>
    <dgm:pt modelId="{5E85D10B-E60A-4A42-A2DA-D0A18907D28E}" type="pres">
      <dgm:prSet presAssocID="{61DD44D0-5384-4C3E-B460-1EB464BDF4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0AABAF0-2E7F-477B-984A-CCD2DE09DAE8}" type="pres">
      <dgm:prSet presAssocID="{61DD44D0-5384-4C3E-B460-1EB464BDF43A}" presName="spaceRect" presStyleCnt="0"/>
      <dgm:spPr/>
    </dgm:pt>
    <dgm:pt modelId="{C77CE595-4734-47CE-B932-F246E5B6B3F6}" type="pres">
      <dgm:prSet presAssocID="{61DD44D0-5384-4C3E-B460-1EB464BDF43A}" presName="parTx" presStyleLbl="revTx" presStyleIdx="0" presStyleCnt="3">
        <dgm:presLayoutVars>
          <dgm:chMax val="0"/>
          <dgm:chPref val="0"/>
        </dgm:presLayoutVars>
      </dgm:prSet>
      <dgm:spPr/>
    </dgm:pt>
    <dgm:pt modelId="{E9C71DD7-44A9-4EDC-B488-733B2752920A}" type="pres">
      <dgm:prSet presAssocID="{558B4B71-AC38-4B89-AEEC-7234F8D7E827}" presName="sibTrans" presStyleCnt="0"/>
      <dgm:spPr/>
    </dgm:pt>
    <dgm:pt modelId="{96679315-9071-4901-9697-F02AC7414646}" type="pres">
      <dgm:prSet presAssocID="{3F0EC169-9499-43EF-80DE-E540FE3757E0}" presName="compNode" presStyleCnt="0"/>
      <dgm:spPr/>
    </dgm:pt>
    <dgm:pt modelId="{6B646F6A-6EBD-4896-9C1E-E9513A004D70}" type="pres">
      <dgm:prSet presAssocID="{3F0EC169-9499-43EF-80DE-E540FE3757E0}" presName="bgRect" presStyleLbl="bgShp" presStyleIdx="1" presStyleCnt="3"/>
      <dgm:spPr>
        <a:solidFill>
          <a:schemeClr val="accent2">
            <a:lumMod val="75000"/>
          </a:schemeClr>
        </a:solidFill>
      </dgm:spPr>
    </dgm:pt>
    <dgm:pt modelId="{B4A6D672-22B6-476E-B3AF-440C51C42D48}" type="pres">
      <dgm:prSet presAssocID="{3F0EC169-9499-43EF-80DE-E540FE3757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0D1F01F-800F-4672-8693-00906D51FA10}" type="pres">
      <dgm:prSet presAssocID="{3F0EC169-9499-43EF-80DE-E540FE3757E0}" presName="spaceRect" presStyleCnt="0"/>
      <dgm:spPr/>
    </dgm:pt>
    <dgm:pt modelId="{134A269D-C044-4FCB-9EBF-1779D9606F81}" type="pres">
      <dgm:prSet presAssocID="{3F0EC169-9499-43EF-80DE-E540FE3757E0}" presName="parTx" presStyleLbl="revTx" presStyleIdx="1" presStyleCnt="3">
        <dgm:presLayoutVars>
          <dgm:chMax val="0"/>
          <dgm:chPref val="0"/>
        </dgm:presLayoutVars>
      </dgm:prSet>
      <dgm:spPr/>
    </dgm:pt>
    <dgm:pt modelId="{1AA64198-44DF-4E2E-9E68-619327354378}" type="pres">
      <dgm:prSet presAssocID="{DB070E91-9EFC-4C01-B209-20A7F6AAAE95}" presName="sibTrans" presStyleCnt="0"/>
      <dgm:spPr/>
    </dgm:pt>
    <dgm:pt modelId="{7A1DE38C-814B-4FEB-BB2A-4A603CF3E7C9}" type="pres">
      <dgm:prSet presAssocID="{9BCCE371-5382-4B55-84C9-59FA2D2456E3}" presName="compNode" presStyleCnt="0"/>
      <dgm:spPr/>
    </dgm:pt>
    <dgm:pt modelId="{ECC8AA8D-FCC5-4230-A7E8-3535B5E758C6}" type="pres">
      <dgm:prSet presAssocID="{9BCCE371-5382-4B55-84C9-59FA2D2456E3}" presName="bgRect" presStyleLbl="bgShp" presStyleIdx="2" presStyleCnt="3"/>
      <dgm:spPr>
        <a:solidFill>
          <a:schemeClr val="accent6"/>
        </a:solidFill>
      </dgm:spPr>
    </dgm:pt>
    <dgm:pt modelId="{458051FF-66EA-41CC-AE23-9CD4DB16A3CA}" type="pres">
      <dgm:prSet presAssocID="{9BCCE371-5382-4B55-84C9-59FA2D2456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AF1DAC-ED0D-4D91-A465-652222759AC5}" type="pres">
      <dgm:prSet presAssocID="{9BCCE371-5382-4B55-84C9-59FA2D2456E3}" presName="spaceRect" presStyleCnt="0"/>
      <dgm:spPr/>
    </dgm:pt>
    <dgm:pt modelId="{79335D7D-488F-4A37-8732-D7BA34D38C7E}" type="pres">
      <dgm:prSet presAssocID="{9BCCE371-5382-4B55-84C9-59FA2D2456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9EF924-C6BF-4F01-8616-4EA741105FB3}" type="presOf" srcId="{55B17A91-7B3F-4BA5-A891-ABDC3AC0C3E4}" destId="{254CF39A-2F12-4BE6-9D0E-C777E0DDA7CA}" srcOrd="0" destOrd="0" presId="urn:microsoft.com/office/officeart/2018/2/layout/IconVerticalSolidList"/>
    <dgm:cxn modelId="{FE283625-AFF6-45F7-AFAD-B263352F19C4}" srcId="{55B17A91-7B3F-4BA5-A891-ABDC3AC0C3E4}" destId="{61DD44D0-5384-4C3E-B460-1EB464BDF43A}" srcOrd="0" destOrd="0" parTransId="{2822FFB2-2D1A-4331-B8C9-708514A46985}" sibTransId="{558B4B71-AC38-4B89-AEEC-7234F8D7E827}"/>
    <dgm:cxn modelId="{4F19AD59-D349-452D-B42E-01DE939ED85E}" srcId="{55B17A91-7B3F-4BA5-A891-ABDC3AC0C3E4}" destId="{3F0EC169-9499-43EF-80DE-E540FE3757E0}" srcOrd="1" destOrd="0" parTransId="{43552DFA-5A8B-4509-8F24-871722771FA9}" sibTransId="{DB070E91-9EFC-4C01-B209-20A7F6AAAE95}"/>
    <dgm:cxn modelId="{4B53A8A1-0863-45F7-820A-C6FD59ECF180}" srcId="{55B17A91-7B3F-4BA5-A891-ABDC3AC0C3E4}" destId="{9BCCE371-5382-4B55-84C9-59FA2D2456E3}" srcOrd="2" destOrd="0" parTransId="{C2283B0C-9D4C-4906-8227-64FE0917A818}" sibTransId="{739EB347-330B-4AE1-880F-87CB75B6857B}"/>
    <dgm:cxn modelId="{1422C6A8-0BC4-4131-A4E4-CD7851877838}" type="presOf" srcId="{9BCCE371-5382-4B55-84C9-59FA2D2456E3}" destId="{79335D7D-488F-4A37-8732-D7BA34D38C7E}" srcOrd="0" destOrd="0" presId="urn:microsoft.com/office/officeart/2018/2/layout/IconVerticalSolidList"/>
    <dgm:cxn modelId="{3996ABB7-E26D-44CA-8D88-550D74F14726}" type="presOf" srcId="{61DD44D0-5384-4C3E-B460-1EB464BDF43A}" destId="{C77CE595-4734-47CE-B932-F246E5B6B3F6}" srcOrd="0" destOrd="0" presId="urn:microsoft.com/office/officeart/2018/2/layout/IconVerticalSolidList"/>
    <dgm:cxn modelId="{46D908BB-228D-4881-9312-3512F199F847}" type="presOf" srcId="{3F0EC169-9499-43EF-80DE-E540FE3757E0}" destId="{134A269D-C044-4FCB-9EBF-1779D9606F81}" srcOrd="0" destOrd="0" presId="urn:microsoft.com/office/officeart/2018/2/layout/IconVerticalSolidList"/>
    <dgm:cxn modelId="{59490446-EB42-47C6-B282-67707C3D841E}" type="presParOf" srcId="{254CF39A-2F12-4BE6-9D0E-C777E0DDA7CA}" destId="{128DFB40-F6BE-4395-81BD-65217A06E557}" srcOrd="0" destOrd="0" presId="urn:microsoft.com/office/officeart/2018/2/layout/IconVerticalSolidList"/>
    <dgm:cxn modelId="{3F9A3C92-197E-4DB6-B909-FC6DE9432566}" type="presParOf" srcId="{128DFB40-F6BE-4395-81BD-65217A06E557}" destId="{DD5C6FE6-88ED-497D-9FBB-7ED53E65885F}" srcOrd="0" destOrd="0" presId="urn:microsoft.com/office/officeart/2018/2/layout/IconVerticalSolidList"/>
    <dgm:cxn modelId="{CF7207A9-D163-49EC-9190-BAE2FB28191C}" type="presParOf" srcId="{128DFB40-F6BE-4395-81BD-65217A06E557}" destId="{5E85D10B-E60A-4A42-A2DA-D0A18907D28E}" srcOrd="1" destOrd="0" presId="urn:microsoft.com/office/officeart/2018/2/layout/IconVerticalSolidList"/>
    <dgm:cxn modelId="{F0DE0530-66DD-461D-9370-EF59AFFBA47F}" type="presParOf" srcId="{128DFB40-F6BE-4395-81BD-65217A06E557}" destId="{30AABAF0-2E7F-477B-984A-CCD2DE09DAE8}" srcOrd="2" destOrd="0" presId="urn:microsoft.com/office/officeart/2018/2/layout/IconVerticalSolidList"/>
    <dgm:cxn modelId="{3B6B99B5-ADA0-4007-93DC-6176EEC42F5E}" type="presParOf" srcId="{128DFB40-F6BE-4395-81BD-65217A06E557}" destId="{C77CE595-4734-47CE-B932-F246E5B6B3F6}" srcOrd="3" destOrd="0" presId="urn:microsoft.com/office/officeart/2018/2/layout/IconVerticalSolidList"/>
    <dgm:cxn modelId="{C76A2512-94C8-4CBD-9028-EFDD5CC00F1C}" type="presParOf" srcId="{254CF39A-2F12-4BE6-9D0E-C777E0DDA7CA}" destId="{E9C71DD7-44A9-4EDC-B488-733B2752920A}" srcOrd="1" destOrd="0" presId="urn:microsoft.com/office/officeart/2018/2/layout/IconVerticalSolidList"/>
    <dgm:cxn modelId="{C01A116E-4D11-436E-ABB9-2B6F15EB176A}" type="presParOf" srcId="{254CF39A-2F12-4BE6-9D0E-C777E0DDA7CA}" destId="{96679315-9071-4901-9697-F02AC7414646}" srcOrd="2" destOrd="0" presId="urn:microsoft.com/office/officeart/2018/2/layout/IconVerticalSolidList"/>
    <dgm:cxn modelId="{C9605F2F-C05D-4B3F-AE6D-9E458B5BA68B}" type="presParOf" srcId="{96679315-9071-4901-9697-F02AC7414646}" destId="{6B646F6A-6EBD-4896-9C1E-E9513A004D70}" srcOrd="0" destOrd="0" presId="urn:microsoft.com/office/officeart/2018/2/layout/IconVerticalSolidList"/>
    <dgm:cxn modelId="{4F5D3CF8-1A93-4CC0-94D1-71DB045DBD54}" type="presParOf" srcId="{96679315-9071-4901-9697-F02AC7414646}" destId="{B4A6D672-22B6-476E-B3AF-440C51C42D48}" srcOrd="1" destOrd="0" presId="urn:microsoft.com/office/officeart/2018/2/layout/IconVerticalSolidList"/>
    <dgm:cxn modelId="{D558E0A7-CCA7-41BF-8745-8645714601A6}" type="presParOf" srcId="{96679315-9071-4901-9697-F02AC7414646}" destId="{70D1F01F-800F-4672-8693-00906D51FA10}" srcOrd="2" destOrd="0" presId="urn:microsoft.com/office/officeart/2018/2/layout/IconVerticalSolidList"/>
    <dgm:cxn modelId="{06B87971-9BCD-417D-A603-085470B96397}" type="presParOf" srcId="{96679315-9071-4901-9697-F02AC7414646}" destId="{134A269D-C044-4FCB-9EBF-1779D9606F81}" srcOrd="3" destOrd="0" presId="urn:microsoft.com/office/officeart/2018/2/layout/IconVerticalSolidList"/>
    <dgm:cxn modelId="{80743B51-73D9-4F85-9A7E-6EC2A0A0FFB8}" type="presParOf" srcId="{254CF39A-2F12-4BE6-9D0E-C777E0DDA7CA}" destId="{1AA64198-44DF-4E2E-9E68-619327354378}" srcOrd="3" destOrd="0" presId="urn:microsoft.com/office/officeart/2018/2/layout/IconVerticalSolidList"/>
    <dgm:cxn modelId="{E807A846-43D7-48DB-A83B-0E950DE37917}" type="presParOf" srcId="{254CF39A-2F12-4BE6-9D0E-C777E0DDA7CA}" destId="{7A1DE38C-814B-4FEB-BB2A-4A603CF3E7C9}" srcOrd="4" destOrd="0" presId="urn:microsoft.com/office/officeart/2018/2/layout/IconVerticalSolidList"/>
    <dgm:cxn modelId="{5BCD384F-80D4-44CA-A75A-9D0745403487}" type="presParOf" srcId="{7A1DE38C-814B-4FEB-BB2A-4A603CF3E7C9}" destId="{ECC8AA8D-FCC5-4230-A7E8-3535B5E758C6}" srcOrd="0" destOrd="0" presId="urn:microsoft.com/office/officeart/2018/2/layout/IconVerticalSolidList"/>
    <dgm:cxn modelId="{94585553-A6E2-4FB7-B24C-B74AD15658B9}" type="presParOf" srcId="{7A1DE38C-814B-4FEB-BB2A-4A603CF3E7C9}" destId="{458051FF-66EA-41CC-AE23-9CD4DB16A3CA}" srcOrd="1" destOrd="0" presId="urn:microsoft.com/office/officeart/2018/2/layout/IconVerticalSolidList"/>
    <dgm:cxn modelId="{AE321F60-46C4-43C4-A99D-1E4ADC65E459}" type="presParOf" srcId="{7A1DE38C-814B-4FEB-BB2A-4A603CF3E7C9}" destId="{4BAF1DAC-ED0D-4D91-A465-652222759AC5}" srcOrd="2" destOrd="0" presId="urn:microsoft.com/office/officeart/2018/2/layout/IconVerticalSolidList"/>
    <dgm:cxn modelId="{C777C9FE-9F4F-4536-A572-445270D3C15B}" type="presParOf" srcId="{7A1DE38C-814B-4FEB-BB2A-4A603CF3E7C9}" destId="{79335D7D-488F-4A37-8732-D7BA34D38C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DFA8C-7241-465A-96CE-970E2D1009FE}">
      <dsp:nvSpPr>
        <dsp:cNvPr id="0" name=""/>
        <dsp:cNvSpPr/>
      </dsp:nvSpPr>
      <dsp:spPr>
        <a:xfrm>
          <a:off x="82074" y="906843"/>
          <a:ext cx="515615" cy="5156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73146-0CF9-4209-B2EC-1B1588BC124B}">
      <dsp:nvSpPr>
        <dsp:cNvPr id="0" name=""/>
        <dsp:cNvSpPr/>
      </dsp:nvSpPr>
      <dsp:spPr>
        <a:xfrm>
          <a:off x="192739" y="1034389"/>
          <a:ext cx="299057" cy="299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147DA-F224-4751-A19A-413D66182628}">
      <dsp:nvSpPr>
        <dsp:cNvPr id="0" name=""/>
        <dsp:cNvSpPr/>
      </dsp:nvSpPr>
      <dsp:spPr>
        <a:xfrm>
          <a:off x="956320" y="962087"/>
          <a:ext cx="4162152" cy="51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MS in Data Science from University of Illinois, graduating in December, 2022</a:t>
          </a:r>
        </a:p>
      </dsp:txBody>
      <dsp:txXfrm>
        <a:off x="956320" y="962087"/>
        <a:ext cx="4162152" cy="515615"/>
      </dsp:txXfrm>
    </dsp:sp>
    <dsp:sp modelId="{21FD8252-ECC4-47CB-8A9A-88CC7077CDCE}">
      <dsp:nvSpPr>
        <dsp:cNvPr id="0" name=""/>
        <dsp:cNvSpPr/>
      </dsp:nvSpPr>
      <dsp:spPr>
        <a:xfrm>
          <a:off x="122034" y="1972194"/>
          <a:ext cx="515615" cy="5156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9CFF0-2C34-4E1E-85B7-EB40A3735EE9}">
      <dsp:nvSpPr>
        <dsp:cNvPr id="0" name=""/>
        <dsp:cNvSpPr/>
      </dsp:nvSpPr>
      <dsp:spPr>
        <a:xfrm>
          <a:off x="218436" y="2075082"/>
          <a:ext cx="299057" cy="299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B79F3-ECF7-4D17-B38D-4FABDAD8FE0B}">
      <dsp:nvSpPr>
        <dsp:cNvPr id="0" name=""/>
        <dsp:cNvSpPr/>
      </dsp:nvSpPr>
      <dsp:spPr>
        <a:xfrm>
          <a:off x="976933" y="1969033"/>
          <a:ext cx="4132485" cy="51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Experienced Data science professional ~2.5 years of experience</a:t>
          </a:r>
        </a:p>
      </dsp:txBody>
      <dsp:txXfrm>
        <a:off x="976933" y="1969033"/>
        <a:ext cx="4132485" cy="515615"/>
      </dsp:txXfrm>
    </dsp:sp>
    <dsp:sp modelId="{CCB39F66-4B15-40ED-BC2B-C381898D8AAE}">
      <dsp:nvSpPr>
        <dsp:cNvPr id="0" name=""/>
        <dsp:cNvSpPr/>
      </dsp:nvSpPr>
      <dsp:spPr>
        <a:xfrm>
          <a:off x="113923" y="2916957"/>
          <a:ext cx="515615" cy="5156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C1257-B2BC-41AF-82F6-388B421D54CE}">
      <dsp:nvSpPr>
        <dsp:cNvPr id="0" name=""/>
        <dsp:cNvSpPr/>
      </dsp:nvSpPr>
      <dsp:spPr>
        <a:xfrm>
          <a:off x="222218" y="3025237"/>
          <a:ext cx="299057" cy="2990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FA67-6FB9-43D9-9C70-0EC93ED12031}">
      <dsp:nvSpPr>
        <dsp:cNvPr id="0" name=""/>
        <dsp:cNvSpPr/>
      </dsp:nvSpPr>
      <dsp:spPr>
        <a:xfrm>
          <a:off x="996042" y="2931053"/>
          <a:ext cx="2759762" cy="51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Background – Logistics, Optimization</a:t>
          </a:r>
        </a:p>
      </dsp:txBody>
      <dsp:txXfrm>
        <a:off x="996042" y="2931053"/>
        <a:ext cx="2759762" cy="515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44B58-D344-384D-9B5A-4953C60F8018}">
      <dsp:nvSpPr>
        <dsp:cNvPr id="0" name=""/>
        <dsp:cNvSpPr/>
      </dsp:nvSpPr>
      <dsp:spPr>
        <a:xfrm>
          <a:off x="0" y="74211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Aggarwal Automobiles - Fuel Station in India since 1981 </a:t>
          </a:r>
        </a:p>
      </dsp:txBody>
      <dsp:txXfrm>
        <a:off x="38784" y="112995"/>
        <a:ext cx="10438032" cy="716935"/>
      </dsp:txXfrm>
    </dsp:sp>
    <dsp:sp modelId="{9911DFED-139E-774C-9BC8-6AD5032330DF}">
      <dsp:nvSpPr>
        <dsp:cNvPr id="0" name=""/>
        <dsp:cNvSpPr/>
      </dsp:nvSpPr>
      <dsp:spPr>
        <a:xfrm>
          <a:off x="0" y="926314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Three products - Petrol, Diesel, HSP</a:t>
          </a:r>
        </a:p>
      </dsp:txBody>
      <dsp:txXfrm>
        <a:off x="38784" y="965098"/>
        <a:ext cx="10438032" cy="716935"/>
      </dsp:txXfrm>
    </dsp:sp>
    <dsp:sp modelId="{AD595EAD-849B-3F49-A6AF-7DABF9973F62}">
      <dsp:nvSpPr>
        <dsp:cNvPr id="0" name=""/>
        <dsp:cNvSpPr/>
      </dsp:nvSpPr>
      <dsp:spPr>
        <a:xfrm>
          <a:off x="0" y="1778417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Average Daily sales of ₹ 0.52 Million</a:t>
          </a:r>
        </a:p>
      </dsp:txBody>
      <dsp:txXfrm>
        <a:off x="38784" y="1817201"/>
        <a:ext cx="10438032" cy="716935"/>
      </dsp:txXfrm>
    </dsp:sp>
    <dsp:sp modelId="{5DDBA5A9-71F3-C84D-A347-D484DEA1F959}">
      <dsp:nvSpPr>
        <dsp:cNvPr id="0" name=""/>
        <dsp:cNvSpPr/>
      </dsp:nvSpPr>
      <dsp:spPr>
        <a:xfrm>
          <a:off x="0" y="2630520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 Competition - During FY 2015–16, average overall consumption of petrol and diesel grew by 11 %, number of fuel stations increased by 2500</a:t>
          </a:r>
        </a:p>
      </dsp:txBody>
      <dsp:txXfrm>
        <a:off x="38784" y="2669304"/>
        <a:ext cx="10438032" cy="716935"/>
      </dsp:txXfrm>
    </dsp:sp>
    <dsp:sp modelId="{D1CA456D-06FA-2D4A-979C-EB4B440B4F6C}">
      <dsp:nvSpPr>
        <dsp:cNvPr id="0" name=""/>
        <dsp:cNvSpPr/>
      </dsp:nvSpPr>
      <dsp:spPr>
        <a:xfrm>
          <a:off x="0" y="3482623"/>
          <a:ext cx="10515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Challenges – High Inventory Level and Rising Competition</a:t>
          </a:r>
        </a:p>
      </dsp:txBody>
      <dsp:txXfrm>
        <a:off x="38784" y="3521407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4CA40-2751-AA4A-98CC-EB04DFAAEF98}">
      <dsp:nvSpPr>
        <dsp:cNvPr id="0" name=""/>
        <dsp:cNvSpPr/>
      </dsp:nvSpPr>
      <dsp:spPr>
        <a:xfrm>
          <a:off x="458986" y="0"/>
          <a:ext cx="3788830" cy="378883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05E3D-93B9-7F4A-8C6A-C4A74C8F1138}">
      <dsp:nvSpPr>
        <dsp:cNvPr id="0" name=""/>
        <dsp:cNvSpPr/>
      </dsp:nvSpPr>
      <dsp:spPr>
        <a:xfrm>
          <a:off x="818925" y="359938"/>
          <a:ext cx="1477643" cy="1477643"/>
        </a:xfrm>
        <a:prstGeom prst="round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Strengths</a:t>
          </a:r>
        </a:p>
      </dsp:txBody>
      <dsp:txXfrm>
        <a:off x="891058" y="432071"/>
        <a:ext cx="1333377" cy="1333377"/>
      </dsp:txXfrm>
    </dsp:sp>
    <dsp:sp modelId="{D26BE5D8-A109-DB41-9845-F12C4FA4EC55}">
      <dsp:nvSpPr>
        <dsp:cNvPr id="0" name=""/>
        <dsp:cNvSpPr/>
      </dsp:nvSpPr>
      <dsp:spPr>
        <a:xfrm>
          <a:off x="2410233" y="359938"/>
          <a:ext cx="1477643" cy="1477643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Weaknesses</a:t>
          </a:r>
        </a:p>
      </dsp:txBody>
      <dsp:txXfrm>
        <a:off x="2482366" y="432071"/>
        <a:ext cx="1333377" cy="1333377"/>
      </dsp:txXfrm>
    </dsp:sp>
    <dsp:sp modelId="{CD977BA3-5D99-3940-8E52-198A684FCF8E}">
      <dsp:nvSpPr>
        <dsp:cNvPr id="0" name=""/>
        <dsp:cNvSpPr/>
      </dsp:nvSpPr>
      <dsp:spPr>
        <a:xfrm>
          <a:off x="818925" y="1951247"/>
          <a:ext cx="1477643" cy="1477643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Opportunities</a:t>
          </a:r>
        </a:p>
      </dsp:txBody>
      <dsp:txXfrm>
        <a:off x="891058" y="2023380"/>
        <a:ext cx="1333377" cy="1333377"/>
      </dsp:txXfrm>
    </dsp:sp>
    <dsp:sp modelId="{943D0695-CCBC-D145-AC05-468D517F752F}">
      <dsp:nvSpPr>
        <dsp:cNvPr id="0" name=""/>
        <dsp:cNvSpPr/>
      </dsp:nvSpPr>
      <dsp:spPr>
        <a:xfrm>
          <a:off x="2410233" y="1951247"/>
          <a:ext cx="1477643" cy="1477643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Threats</a:t>
          </a:r>
        </a:p>
      </dsp:txBody>
      <dsp:txXfrm>
        <a:off x="2482366" y="2023380"/>
        <a:ext cx="1333377" cy="1333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1A08-43B2-BD42-97FC-8C84FFCD3769}">
      <dsp:nvSpPr>
        <dsp:cNvPr id="0" name=""/>
        <dsp:cNvSpPr/>
      </dsp:nvSpPr>
      <dsp:spPr>
        <a:xfrm>
          <a:off x="7656" y="940768"/>
          <a:ext cx="3424535" cy="123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	</a:t>
          </a:r>
        </a:p>
      </dsp:txBody>
      <dsp:txXfrm>
        <a:off x="7656" y="940768"/>
        <a:ext cx="3424535" cy="1238400"/>
      </dsp:txXfrm>
    </dsp:sp>
    <dsp:sp modelId="{29E2FC79-DF91-B54F-B1D7-CBD9AE801BAF}">
      <dsp:nvSpPr>
        <dsp:cNvPr id="0" name=""/>
        <dsp:cNvSpPr/>
      </dsp:nvSpPr>
      <dsp:spPr>
        <a:xfrm>
          <a:off x="7656" y="2195178"/>
          <a:ext cx="3424535" cy="29973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85750" lvl="1" indent="-2857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External Factors impacting business</a:t>
          </a:r>
        </a:p>
        <a:p>
          <a:pPr marL="285750" lvl="1" indent="-2857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Current Business Processes</a:t>
          </a:r>
        </a:p>
        <a:p>
          <a:pPr marL="285750" lvl="1" indent="-2857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Cost Analysis</a:t>
          </a:r>
        </a:p>
      </dsp:txBody>
      <dsp:txXfrm>
        <a:off x="7656" y="2195178"/>
        <a:ext cx="3424535" cy="2997371"/>
      </dsp:txXfrm>
    </dsp:sp>
    <dsp:sp modelId="{38431D7A-9506-8245-A1A1-B56CF2723A2C}">
      <dsp:nvSpPr>
        <dsp:cNvPr id="0" name=""/>
        <dsp:cNvSpPr/>
      </dsp:nvSpPr>
      <dsp:spPr>
        <a:xfrm>
          <a:off x="3907482" y="921821"/>
          <a:ext cx="3424535" cy="12384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Customers</a:t>
          </a:r>
        </a:p>
      </dsp:txBody>
      <dsp:txXfrm>
        <a:off x="3907482" y="921821"/>
        <a:ext cx="3424535" cy="1238400"/>
      </dsp:txXfrm>
    </dsp:sp>
    <dsp:sp modelId="{CF4833F6-1B2E-5340-8EEB-6723A596E3DA}">
      <dsp:nvSpPr>
        <dsp:cNvPr id="0" name=""/>
        <dsp:cNvSpPr/>
      </dsp:nvSpPr>
      <dsp:spPr>
        <a:xfrm>
          <a:off x="3907482" y="2180806"/>
          <a:ext cx="3424535" cy="3047153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F7C88-C14D-264C-B155-914E497B7438}">
      <dsp:nvSpPr>
        <dsp:cNvPr id="0" name=""/>
        <dsp:cNvSpPr/>
      </dsp:nvSpPr>
      <dsp:spPr>
        <a:xfrm>
          <a:off x="7811452" y="926932"/>
          <a:ext cx="3424535" cy="1238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Competition</a:t>
          </a:r>
        </a:p>
      </dsp:txBody>
      <dsp:txXfrm>
        <a:off x="7811452" y="926932"/>
        <a:ext cx="3424535" cy="1238400"/>
      </dsp:txXfrm>
    </dsp:sp>
    <dsp:sp modelId="{446AC745-4B59-6D46-80E9-5E08770356F0}">
      <dsp:nvSpPr>
        <dsp:cNvPr id="0" name=""/>
        <dsp:cNvSpPr/>
      </dsp:nvSpPr>
      <dsp:spPr>
        <a:xfrm>
          <a:off x="7811452" y="2180816"/>
          <a:ext cx="3424535" cy="2946115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C6FE6-88ED-497D-9FBB-7ED53E65885F}">
      <dsp:nvSpPr>
        <dsp:cNvPr id="0" name=""/>
        <dsp:cNvSpPr/>
      </dsp:nvSpPr>
      <dsp:spPr>
        <a:xfrm>
          <a:off x="0" y="695"/>
          <a:ext cx="6117335" cy="162723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5D10B-E60A-4A42-A2DA-D0A18907D28E}">
      <dsp:nvSpPr>
        <dsp:cNvPr id="0" name=""/>
        <dsp:cNvSpPr/>
      </dsp:nvSpPr>
      <dsp:spPr>
        <a:xfrm>
          <a:off x="492238" y="366823"/>
          <a:ext cx="894979" cy="894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CE595-4734-47CE-B932-F246E5B6B3F6}">
      <dsp:nvSpPr>
        <dsp:cNvPr id="0" name=""/>
        <dsp:cNvSpPr/>
      </dsp:nvSpPr>
      <dsp:spPr>
        <a:xfrm>
          <a:off x="1879455" y="695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daily and monthly sales forecasting using ARIMA Model</a:t>
          </a:r>
        </a:p>
      </dsp:txBody>
      <dsp:txXfrm>
        <a:off x="1879455" y="695"/>
        <a:ext cx="4237880" cy="1627234"/>
      </dsp:txXfrm>
    </dsp:sp>
    <dsp:sp modelId="{6B646F6A-6EBD-4896-9C1E-E9513A004D70}">
      <dsp:nvSpPr>
        <dsp:cNvPr id="0" name=""/>
        <dsp:cNvSpPr/>
      </dsp:nvSpPr>
      <dsp:spPr>
        <a:xfrm>
          <a:off x="0" y="2034738"/>
          <a:ext cx="6117335" cy="162723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6D672-22B6-476E-B3AF-440C51C42D48}">
      <dsp:nvSpPr>
        <dsp:cNvPr id="0" name=""/>
        <dsp:cNvSpPr/>
      </dsp:nvSpPr>
      <dsp:spPr>
        <a:xfrm>
          <a:off x="492238" y="2400866"/>
          <a:ext cx="894979" cy="894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A269D-C044-4FCB-9EBF-1779D9606F81}">
      <dsp:nvSpPr>
        <dsp:cNvPr id="0" name=""/>
        <dsp:cNvSpPr/>
      </dsp:nvSpPr>
      <dsp:spPr>
        <a:xfrm>
          <a:off x="1879455" y="2034738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Maintain minimum inventory level according to dynamic sales forecasting, instead of rule-based model</a:t>
          </a:r>
        </a:p>
      </dsp:txBody>
      <dsp:txXfrm>
        <a:off x="1879455" y="2034738"/>
        <a:ext cx="4237880" cy="1627234"/>
      </dsp:txXfrm>
    </dsp:sp>
    <dsp:sp modelId="{ECC8AA8D-FCC5-4230-A7E8-3535B5E758C6}">
      <dsp:nvSpPr>
        <dsp:cNvPr id="0" name=""/>
        <dsp:cNvSpPr/>
      </dsp:nvSpPr>
      <dsp:spPr>
        <a:xfrm>
          <a:off x="0" y="4068781"/>
          <a:ext cx="6117335" cy="1627234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051FF-66EA-41CC-AE23-9CD4DB16A3CA}">
      <dsp:nvSpPr>
        <dsp:cNvPr id="0" name=""/>
        <dsp:cNvSpPr/>
      </dsp:nvSpPr>
      <dsp:spPr>
        <a:xfrm>
          <a:off x="492238" y="4434909"/>
          <a:ext cx="894979" cy="894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35D7D-488F-4A37-8732-D7BA34D38C7E}">
      <dsp:nvSpPr>
        <dsp:cNvPr id="0" name=""/>
        <dsp:cNvSpPr/>
      </dsp:nvSpPr>
      <dsp:spPr>
        <a:xfrm>
          <a:off x="1879455" y="4068781"/>
          <a:ext cx="4237880" cy="1627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16" tIns="172216" rIns="172216" bIns="1722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EOQ Model to find optimal ordering quantity</a:t>
          </a:r>
        </a:p>
      </dsp:txBody>
      <dsp:txXfrm>
        <a:off x="1879455" y="4068781"/>
        <a:ext cx="4237880" cy="1627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6EC6-69E9-AE41-BBD6-2E7AAA7F2552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B6438-81A0-6C44-B2E6-662E54EA8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6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B6438-81A0-6C44-B2E6-662E54EA8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B6438-81A0-6C44-B2E6-662E54EA8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F91A-CF9D-0943-8672-2E1D3835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31A39-E49C-394F-92E9-14BA002E2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35418-BD9A-CA4A-9DC0-44FF09B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43DC-B740-A643-AAF8-4E868DF7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AF35-B6A6-6F47-B48D-798DC879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EBF5-44C1-C341-83B6-E7726CE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55E08-0AEC-C748-8A0B-C0F9E5CA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44C88-103D-C649-9BC4-BD097C04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0D43-253F-8C4F-A399-5DEC156B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3AF1-E656-D445-B5EF-AFE1E5DB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90121-EF63-494A-ADCE-BDE8B089D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97F2-C42D-734E-95F0-C8D547D3C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8AC7-AA9B-E54C-8C50-523E5400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9503-4901-1940-A0FE-983C7DD1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D755-7559-C741-97D5-116AE94C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5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B146-7BDE-7644-8D78-BF5F05E1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2E74-FD2C-5E41-B533-4529639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64EA-0ED6-0C4B-8A5B-8977EF39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2122-4BEF-1640-85F1-9BC89E4F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19A4-F91C-3C4F-A0D3-0F0428F7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7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D1B2-97E1-174D-B1AF-A4BFF1C2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588FA-087D-964E-A68C-3F5E64C7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D06E-907A-BA4F-85F2-46CDC914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7FAF-24EE-A846-AB68-BB0243B1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8E27-2F3A-1F4A-AF94-103D69AD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FACD-E4A6-FE48-AEC5-1EF3C81A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2B24-087B-9B4F-B80C-5B835FBA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DF0C6-AACF-914B-8427-A07E9ADA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9FD7-E1C1-A74E-AAA6-A5B009FE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21A3-B309-E348-BBB8-CA3F8918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CD81-54DA-724B-8A65-58526245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73C1-B243-2746-BA2E-470C066F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356CE-5E18-614D-9684-2626019F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0D8C-4A26-404D-AB21-2DF738208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20B79-EB3F-BB49-80AA-F7277A6F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581C-8E05-4E4A-905F-24935AC2F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37B22-D6A6-8248-B4D6-BD0C701B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0BCA2-0A25-DD45-89F1-8C8FB014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E77C7-3605-E849-8C1B-D2EA3B28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93F1-4F4D-874E-9158-388BA61E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1720E-D8B2-F04A-B435-CF0FE67B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8F26-B381-1C40-8062-9D8EB615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231A-F8C4-6149-B975-CAF7A0CA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2CB32-7B09-2A4E-AE99-61377E74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3BA78-C051-594B-985D-87AD094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DA94-66B6-BA43-B553-56DC6A1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7FCA-D587-954B-AE52-8B59AEDF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888C-E6DA-E441-ADB4-31EEEB7D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39C63-9E62-C148-BBE4-6F07D37B4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E9B5-BE4C-544E-9167-9F0C54D3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5563-A696-234E-A57A-64CC6E83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2834-9CF9-A047-9F88-20477674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3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8F02-74B6-1B42-A458-34BEA142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47EFF-7CFF-FD40-B98D-B5E36AC5C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E6514-7E2B-6840-B63E-B4F70E4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9E65-3A74-4D4F-A2CE-A7886DE4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6461-1C99-2641-9B47-331D0AA1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21475-9B83-814C-94ED-89973BC7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0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5FFB-0FF8-294B-9A95-0143AA94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5939-1204-634F-8331-936DAC35B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E645B-402F-374B-8D4D-93FFBC5F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62CE-A92E-3D41-AF52-54924B533E3D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05D6-DC25-D04E-A39D-E041E4D6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8967-1BC9-4948-BB98-856D5D1BC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88A7-1B76-6E48-B3E9-63DD2A494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0E71B4-DE6B-4668-8007-AAE6137E4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B4DB13D-CCF8-044A-B590-1DD0C9E7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29" y="2269471"/>
            <a:ext cx="3506256" cy="170929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6E4C944-4BB6-469F-81D8-BD81B4A1B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652632" y="1135060"/>
            <a:ext cx="1080325" cy="5357935"/>
            <a:chOff x="4484269" y="1135060"/>
            <a:chExt cx="1080325" cy="535793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49C18AF-F7F1-4882-AD18-7B2F41EC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4269" y="1756600"/>
              <a:ext cx="1080325" cy="4736395"/>
            </a:xfrm>
            <a:custGeom>
              <a:avLst/>
              <a:gdLst>
                <a:gd name="T0" fmla="*/ 491 w 491"/>
                <a:gd name="T1" fmla="*/ 2247 h 2732"/>
                <a:gd name="T2" fmla="*/ 0 w 491"/>
                <a:gd name="T3" fmla="*/ 2732 h 2732"/>
                <a:gd name="T4" fmla="*/ 0 w 491"/>
                <a:gd name="T5" fmla="*/ 486 h 2732"/>
                <a:gd name="T6" fmla="*/ 491 w 491"/>
                <a:gd name="T7" fmla="*/ 0 h 2732"/>
                <a:gd name="T8" fmla="*/ 491 w 491"/>
                <a:gd name="T9" fmla="*/ 2247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2732">
                  <a:moveTo>
                    <a:pt x="491" y="2247"/>
                  </a:moveTo>
                  <a:lnTo>
                    <a:pt x="0" y="2732"/>
                  </a:lnTo>
                  <a:lnTo>
                    <a:pt x="0" y="486"/>
                  </a:lnTo>
                  <a:lnTo>
                    <a:pt x="491" y="0"/>
                  </a:lnTo>
                  <a:lnTo>
                    <a:pt x="491" y="224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0A22449-086C-4824-B1B9-BF39EA11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6839" y="1357766"/>
              <a:ext cx="687754" cy="430312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D4E73C1-53C3-46BA-B103-34DE7B513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78850" y="1135060"/>
              <a:ext cx="409371" cy="4169215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 8">
            <a:extLst>
              <a:ext uri="{FF2B5EF4-FFF2-40B4-BE49-F238E27FC236}">
                <a16:creationId xmlns:a16="http://schemas.microsoft.com/office/drawing/2014/main" id="{0595ECE5-BD7E-4F71-820D-40971970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5957" y="1124043"/>
            <a:ext cx="6477540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E7848-C0EA-914A-A9C6-75B539C5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730" y="1445775"/>
            <a:ext cx="5877340" cy="3342435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Case Study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37AB9-43BE-D745-9081-EF922947A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2190" y="5304275"/>
            <a:ext cx="5029879" cy="1083825"/>
          </a:xfrm>
        </p:spPr>
        <p:txBody>
          <a:bodyPr anchor="t">
            <a:noAutofit/>
          </a:bodyPr>
          <a:lstStyle/>
          <a:p>
            <a:pPr algn="l"/>
            <a:r>
              <a:rPr lang="en-US" sz="1900" dirty="0"/>
              <a:t>Interview : Sr. Revenue Science Analyst</a:t>
            </a:r>
          </a:p>
          <a:p>
            <a:pPr algn="l"/>
            <a:r>
              <a:rPr lang="en-US" sz="1900" dirty="0"/>
              <a:t>Presented by: </a:t>
            </a:r>
            <a:r>
              <a:rPr lang="en-US" sz="1900" dirty="0" err="1"/>
              <a:t>Umashankar</a:t>
            </a:r>
            <a:r>
              <a:rPr lang="en-US" sz="1900" dirty="0"/>
              <a:t> Lath</a:t>
            </a:r>
          </a:p>
          <a:p>
            <a:pPr algn="l"/>
            <a:r>
              <a:rPr lang="en-US" sz="1900" dirty="0"/>
              <a:t>November 11</a:t>
            </a:r>
            <a:r>
              <a:rPr lang="en-US" sz="1900" baseline="30000" dirty="0"/>
              <a:t>th</a:t>
            </a:r>
            <a:r>
              <a:rPr lang="en-US" sz="19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8949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1E7-C25E-B646-9DD2-05E31D8F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733" y="43391"/>
            <a:ext cx="10515600" cy="1325563"/>
          </a:xfrm>
        </p:spPr>
        <p:txBody>
          <a:bodyPr/>
          <a:lstStyle/>
          <a:p>
            <a:r>
              <a:rPr lang="en-US" dirty="0"/>
              <a:t>Inventory Model – EOQ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1EF7429-A8F9-FA40-B970-3E7DD60D0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870" y="1957924"/>
            <a:ext cx="2463800" cy="1003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FC5D6-0A49-A349-A184-78E00C6CFAF6}"/>
              </a:ext>
            </a:extLst>
          </p:cNvPr>
          <p:cNvSpPr txBox="1"/>
          <p:nvPr/>
        </p:nvSpPr>
        <p:spPr>
          <a:xfrm>
            <a:off x="6287225" y="3205238"/>
            <a:ext cx="621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D= Monthly Demand, 110220 from ARIMA model </a:t>
            </a:r>
          </a:p>
          <a:p>
            <a:r>
              <a:rPr lang="en-US" dirty="0"/>
              <a:t>S= Ordering Cost per order, Rs 150</a:t>
            </a:r>
          </a:p>
          <a:p>
            <a:r>
              <a:rPr lang="en-US" dirty="0"/>
              <a:t>H= Holding Cost per order per year, Rs 70 *0.1=0.7</a:t>
            </a:r>
          </a:p>
          <a:p>
            <a:endParaRPr lang="en-US" dirty="0"/>
          </a:p>
          <a:p>
            <a:r>
              <a:rPr lang="en-US" dirty="0"/>
              <a:t>Substituting the value of the variables, 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Q= 2700 Liters (Approx.)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570EA-D272-8A46-9CF6-CCFF48CC4E06}"/>
              </a:ext>
            </a:extLst>
          </p:cNvPr>
          <p:cNvSpPr txBox="1"/>
          <p:nvPr/>
        </p:nvSpPr>
        <p:spPr>
          <a:xfrm>
            <a:off x="6192733" y="1616503"/>
            <a:ext cx="621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Calculating EOQ for petrol May, 2016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C294BE-F0C7-A048-9A9D-C91FAB7BE038}"/>
              </a:ext>
            </a:extLst>
          </p:cNvPr>
          <p:cNvSpPr txBox="1">
            <a:spLocks/>
          </p:cNvSpPr>
          <p:nvPr/>
        </p:nvSpPr>
        <p:spPr>
          <a:xfrm>
            <a:off x="359109" y="43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Safety Stock Calculation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ED78B-A602-454C-A89B-7BB44985DF0F}"/>
              </a:ext>
            </a:extLst>
          </p:cNvPr>
          <p:cNvSpPr txBox="1"/>
          <p:nvPr/>
        </p:nvSpPr>
        <p:spPr>
          <a:xfrm>
            <a:off x="261454" y="1230210"/>
            <a:ext cx="5520782" cy="5078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 at least 40% of the tank capacity </a:t>
            </a:r>
          </a:p>
          <a:p>
            <a:r>
              <a:rPr lang="en-US" dirty="0"/>
              <a:t>i.e. 20,000 *0.4 = 8000 liters</a:t>
            </a:r>
          </a:p>
          <a:p>
            <a:endParaRPr lang="en-US" dirty="0"/>
          </a:p>
          <a:p>
            <a:r>
              <a:rPr lang="en-US" dirty="0"/>
              <a:t>Calculating safety stock for petrol based on ARIMA –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Mean = 3623</a:t>
            </a:r>
          </a:p>
          <a:p>
            <a:pPr marL="342900" indent="-342900">
              <a:buAutoNum type="arabicPeriod"/>
            </a:pPr>
            <a:r>
              <a:rPr lang="en-US" dirty="0"/>
              <a:t>SD= 726 </a:t>
            </a:r>
          </a:p>
          <a:p>
            <a:endParaRPr lang="en-US" dirty="0"/>
          </a:p>
          <a:p>
            <a:r>
              <a:rPr lang="en-US" dirty="0"/>
              <a:t>Assuming Normal distribution, for 99% confidence level</a:t>
            </a:r>
          </a:p>
          <a:p>
            <a:endParaRPr lang="en-US" dirty="0"/>
          </a:p>
          <a:p>
            <a:r>
              <a:rPr lang="en-US" dirty="0"/>
              <a:t>Z= 2.3</a:t>
            </a:r>
          </a:p>
          <a:p>
            <a:endParaRPr lang="en-US" dirty="0"/>
          </a:p>
          <a:p>
            <a:r>
              <a:rPr lang="en-US" dirty="0"/>
              <a:t>Safety stock = Z* Mean</a:t>
            </a:r>
          </a:p>
          <a:p>
            <a:r>
              <a:rPr lang="en-US" dirty="0"/>
              <a:t>	     = 2.3 *3623</a:t>
            </a:r>
          </a:p>
          <a:p>
            <a:r>
              <a:rPr lang="en-US" dirty="0"/>
              <a:t>	     = 5300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Reduction in Inventory = 33%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2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20887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7375-70A2-EA4C-ABA7-D5A0DC05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09086"/>
            <a:ext cx="3876848" cy="4064925"/>
          </a:xfrm>
        </p:spPr>
        <p:txBody>
          <a:bodyPr anchor="ctr">
            <a:normAutofit/>
          </a:bodyPr>
          <a:lstStyle/>
          <a:p>
            <a:r>
              <a:rPr lang="en-US" sz="3900"/>
              <a:t>Recommendation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99B20-6058-4C55-882E-A1FB050B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569464"/>
            <a:ext cx="242107" cy="1340860"/>
            <a:chOff x="56167" y="2761488"/>
            <a:chExt cx="242107" cy="134086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68AC90C-344A-4A64-BC4B-AEE98034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59">
              <a:extLst>
                <a:ext uri="{FF2B5EF4-FFF2-40B4-BE49-F238E27FC236}">
                  <a16:creationId xmlns:a16="http://schemas.microsoft.com/office/drawing/2014/main" id="{47AEB9AE-7E63-42CA-A3E5-F8EF7D8CA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76031FA-B93F-4A7D-AE66-85ADC61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0C1FC8D1-E08A-4B12-A48F-BF225E5B0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F62D5F69-2C82-4007-8EF0-EBC9C235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677FAED6-5057-4B80-B1CF-196DC022B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CE77C39F-572F-4435-85B4-9E9A35CF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B3283BD4-0BC4-41D1-B09B-CBDC4292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BA3E687B-951E-45B2-BEFE-4CBEB32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A49870CA-6E02-4787-82A6-28C0CB6B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5639C028-DD6E-4E69-AE6E-1CC158EDC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B1CD1FE8-3027-45AA-AD53-5B131FB03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1FD2B706-0BB9-4A30-9206-252E09A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D5783E13-BA0A-4F1E-A4F0-BFC9FF10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0847D6C-8036-43A9-BA3E-D1E89288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1D610CBF-7C35-498A-9BDD-A2954A7C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BCB60915-0422-4144-87E9-2289DBC0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9D64F486-DA93-45CE-9075-4110C67F1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A8356F6-E822-44E0-8A11-33E5A5432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825C106-0BD3-41C1-8520-50F54BD67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072D90-5AB8-5401-C4F6-402704107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518174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65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5CEE-96C6-7B4B-B732-51F0306A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42" y="637953"/>
            <a:ext cx="827245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5569-8934-A846-95CF-5A702434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E57E392-32F2-658D-D808-8CB73F583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19159"/>
              </p:ext>
            </p:extLst>
          </p:nvPr>
        </p:nvGraphicFramePr>
        <p:xfrm>
          <a:off x="5080934" y="1816100"/>
          <a:ext cx="7111066" cy="4652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9FA265E4-39C1-8F4D-8D3E-AF7767DE436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" b="1250"/>
          <a:stretch/>
        </p:blipFill>
        <p:spPr>
          <a:xfrm>
            <a:off x="640079" y="1100144"/>
            <a:ext cx="3144519" cy="46520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/>
            </a:solidFill>
          </a:ln>
          <a:effectLst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85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ACB8-F16D-B142-8E85-95284E2F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B4CC9-3B58-952A-F790-3145D61A15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20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D44BAB-2F3A-4B95-B9D3-E5B81978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5A2C0-2411-2E4C-89EA-E590FBB7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65" y="-175592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SWOT Analysis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6AE2F4-5A2E-4357-A1D8-6142F9BD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14766" y="695399"/>
            <a:ext cx="5570720" cy="6171739"/>
            <a:chOff x="6626306" y="695399"/>
            <a:chExt cx="5570720" cy="617173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56AC7E8-A56F-4E9D-A394-C9A2F65DD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33035" y="910673"/>
              <a:ext cx="5263991" cy="5956465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A0D558E-7A90-4D66-BE03-397AEF32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315" y="863680"/>
              <a:ext cx="5283711" cy="6003457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1BA3E7A-EB58-48E8-B67C-31A74664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913197" y="855729"/>
              <a:ext cx="5283829" cy="600379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48" name="Freeform: Shape 47">
              <a:extLst>
                <a:ext uri="{FF2B5EF4-FFF2-40B4-BE49-F238E27FC236}">
                  <a16:creationId xmlns:a16="http://schemas.microsoft.com/office/drawing/2014/main" id="{85A1FD08-DCDA-4E01-BB3D-303ED3136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626306" y="695399"/>
              <a:ext cx="5570720" cy="6162601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FA6316-E79F-B07E-A883-BA7AEA418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5276"/>
              </p:ext>
            </p:extLst>
          </p:nvPr>
        </p:nvGraphicFramePr>
        <p:xfrm>
          <a:off x="144272" y="1532095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6C97458E-2024-0B45-8832-C344F30DFA5E}"/>
              </a:ext>
            </a:extLst>
          </p:cNvPr>
          <p:cNvSpPr/>
          <p:nvPr/>
        </p:nvSpPr>
        <p:spPr>
          <a:xfrm>
            <a:off x="5137966" y="848116"/>
            <a:ext cx="6634486" cy="556260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C8D1D-A3CF-6945-A9CD-7F66C06DEDE2}"/>
              </a:ext>
            </a:extLst>
          </p:cNvPr>
          <p:cNvSpPr txBox="1"/>
          <p:nvPr/>
        </p:nvSpPr>
        <p:spPr>
          <a:xfrm>
            <a:off x="5471288" y="1742068"/>
            <a:ext cx="59945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Strengths: Legacy, Technological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Weaknesses: Maintaining high inventory levels, Lack of Strategic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Opportunities: Rising market demand, Overall sector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Threats: Increase in competitors, Low Customer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F33B1-160D-6C4E-BF86-CC664FA6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14447"/>
            <a:ext cx="10515600" cy="1133693"/>
          </a:xfrm>
        </p:spPr>
        <p:txBody>
          <a:bodyPr>
            <a:normAutofit/>
          </a:bodyPr>
          <a:lstStyle/>
          <a:p>
            <a:r>
              <a:rPr lang="en-US" sz="4000" dirty="0"/>
              <a:t>Strategic Framework – 3C’s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6EBE8-398C-2898-203B-D16CC1D4A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204677"/>
              </p:ext>
            </p:extLst>
          </p:nvPr>
        </p:nvGraphicFramePr>
        <p:xfrm>
          <a:off x="603250" y="1041400"/>
          <a:ext cx="11239500" cy="554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DD059F-29C3-4D42-A0C9-0E2E297EB34D}"/>
              </a:ext>
            </a:extLst>
          </p:cNvPr>
          <p:cNvSpPr txBox="1"/>
          <p:nvPr/>
        </p:nvSpPr>
        <p:spPr>
          <a:xfrm>
            <a:off x="8502650" y="3429000"/>
            <a:ext cx="322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Barriers to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market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Competitor Analysis, e.g., Geographical concentration, Acquisition opportunity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4D7A9-1169-5748-9270-D00DC8C793B5}"/>
              </a:ext>
            </a:extLst>
          </p:cNvPr>
          <p:cNvSpPr txBox="1"/>
          <p:nvPr/>
        </p:nvSpPr>
        <p:spPr>
          <a:xfrm>
            <a:off x="4597400" y="3429000"/>
            <a:ext cx="32287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Customer Segmentation and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Product Diversification e.g., EV Stations, Convenience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Customer Retention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9207C-90D9-1D44-9B3A-2D0683BEC878}"/>
              </a:ext>
            </a:extLst>
          </p:cNvPr>
          <p:cNvSpPr txBox="1"/>
          <p:nvPr/>
        </p:nvSpPr>
        <p:spPr>
          <a:xfrm>
            <a:off x="1130300" y="2175093"/>
            <a:ext cx="26035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prstClr val="white"/>
                </a:solidFill>
                <a:latin typeface="Calibri" panose="020F0502020204030204"/>
              </a:rPr>
              <a:t>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3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AD74A-C802-094B-84BC-2DDDA3F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04" y="2441540"/>
            <a:ext cx="2823275" cy="4501127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Inventory Management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A46-3508-9742-9140-3D4CF18D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7698" y="1608667"/>
            <a:ext cx="3421958" cy="4501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Maintaining high inventory levels based on historical demand</a:t>
            </a:r>
          </a:p>
          <a:p>
            <a:endParaRPr lang="en-US" sz="1900" dirty="0"/>
          </a:p>
          <a:p>
            <a:r>
              <a:rPr lang="en-US" sz="1900" dirty="0"/>
              <a:t>High operating costs </a:t>
            </a:r>
          </a:p>
          <a:p>
            <a:endParaRPr lang="en-US" sz="1900" dirty="0"/>
          </a:p>
          <a:p>
            <a:r>
              <a:rPr lang="en-US" sz="1900" dirty="0"/>
              <a:t>Manager Intuition influencing the inventory orders</a:t>
            </a:r>
          </a:p>
          <a:p>
            <a:endParaRPr lang="en-US" sz="1900" dirty="0"/>
          </a:p>
          <a:p>
            <a:r>
              <a:rPr lang="en-US" sz="1900" dirty="0"/>
              <a:t>Easy to maintain positive customer satisfaction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03593-BA8B-2844-A610-E942E795C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6196" y="1608667"/>
            <a:ext cx="3421957" cy="4289461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r>
              <a:rPr lang="en-US" sz="1900" dirty="0"/>
              <a:t>Managing Inventory based on a dynamic demand planning</a:t>
            </a:r>
          </a:p>
          <a:p>
            <a:endParaRPr lang="en-US" sz="1900" dirty="0"/>
          </a:p>
          <a:p>
            <a:r>
              <a:rPr lang="en-US" sz="1900" dirty="0"/>
              <a:t>Low overhead expenses</a:t>
            </a:r>
          </a:p>
          <a:p>
            <a:endParaRPr lang="en-US" sz="1900" dirty="0"/>
          </a:p>
          <a:p>
            <a:r>
              <a:rPr lang="en-US" sz="1900" dirty="0"/>
              <a:t>Driven by dynamic forecasting</a:t>
            </a:r>
          </a:p>
          <a:p>
            <a:endParaRPr lang="en-US" sz="1900" dirty="0"/>
          </a:p>
          <a:p>
            <a:r>
              <a:rPr lang="en-US" sz="1900" dirty="0"/>
              <a:t>High risk of understocking and thus risk of unsatisfied customers</a:t>
            </a:r>
          </a:p>
          <a:p>
            <a:pPr marL="0" indent="0">
              <a:buNone/>
            </a:pPr>
            <a:endParaRPr lang="en-US" sz="19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BE90A5-D421-124D-9B19-CF9A886641E1}"/>
              </a:ext>
            </a:extLst>
          </p:cNvPr>
          <p:cNvCxnSpPr/>
          <p:nvPr/>
        </p:nvCxnSpPr>
        <p:spPr>
          <a:xfrm>
            <a:off x="7969656" y="1608667"/>
            <a:ext cx="0" cy="48397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F644FE-F390-854A-8D4A-86306FB382B1}"/>
              </a:ext>
            </a:extLst>
          </p:cNvPr>
          <p:cNvSpPr txBox="1"/>
          <p:nvPr/>
        </p:nvSpPr>
        <p:spPr>
          <a:xfrm>
            <a:off x="4645293" y="854501"/>
            <a:ext cx="321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Push Strategy (Current)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676F2E-9273-E444-A4C2-E53C48E271E6}"/>
              </a:ext>
            </a:extLst>
          </p:cNvPr>
          <p:cNvSpPr txBox="1"/>
          <p:nvPr/>
        </p:nvSpPr>
        <p:spPr>
          <a:xfrm>
            <a:off x="8226196" y="853469"/>
            <a:ext cx="408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Just in Time strategy (Proposed)</a:t>
            </a:r>
          </a:p>
        </p:txBody>
      </p:sp>
    </p:spTree>
    <p:extLst>
      <p:ext uri="{BB962C8B-B14F-4D97-AF65-F5344CB8AC3E}">
        <p14:creationId xmlns:p14="http://schemas.microsoft.com/office/powerpoint/2010/main" val="236324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F98-C178-2741-85F2-FE24E3A1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04525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Trend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6C8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F44E7F0-32A8-464E-8490-EF80C024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" y="2410459"/>
            <a:ext cx="6089985" cy="3930315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3411E6F-AC20-E744-A63A-94FBE2778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410460"/>
            <a:ext cx="6096000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1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2993-2AA0-2F43-9237-6B364A1B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141" y="-187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Processing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F152014-E63B-364A-9010-786B26FB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" r="30535"/>
          <a:stretch/>
        </p:blipFill>
        <p:spPr>
          <a:xfrm>
            <a:off x="7729141" y="2293918"/>
            <a:ext cx="4394200" cy="2070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50800" dir="5400000" algn="ctr" rotWithShape="0">
              <a:schemeClr val="bg2">
                <a:lumMod val="90000"/>
              </a:schemeClr>
            </a:outerShdw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6CF8DCF-0BFE-DD44-A53A-9AB040D99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6" r="17403"/>
          <a:stretch/>
        </p:blipFill>
        <p:spPr>
          <a:xfrm>
            <a:off x="7673182" y="4484688"/>
            <a:ext cx="4394200" cy="237331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B74E384-F589-B246-AD4F-50D7B821A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7" r="6034"/>
          <a:stretch/>
        </p:blipFill>
        <p:spPr>
          <a:xfrm>
            <a:off x="0" y="-17282"/>
            <a:ext cx="7729141" cy="3957419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</p:pic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3171F93F-56BB-5247-9438-4EC77C3032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90" t="2438" r="4270" b="3253"/>
          <a:stretch/>
        </p:blipFill>
        <p:spPr>
          <a:xfrm>
            <a:off x="96441" y="3924301"/>
            <a:ext cx="7480300" cy="29336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2711EC-C128-F140-A899-35DFD3089AEA}"/>
              </a:ext>
            </a:extLst>
          </p:cNvPr>
          <p:cNvSpPr txBox="1"/>
          <p:nvPr/>
        </p:nvSpPr>
        <p:spPr>
          <a:xfrm>
            <a:off x="7950200" y="1038097"/>
            <a:ext cx="3594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ADF Fuller Test </a:t>
            </a:r>
          </a:p>
          <a:p>
            <a:r>
              <a:rPr lang="en-US" dirty="0"/>
              <a:t>2. Seasonal Decomposition</a:t>
            </a:r>
          </a:p>
          <a:p>
            <a:r>
              <a:rPr lang="en-US" dirty="0"/>
              <a:t>3. First differencing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A26C450B-3673-E44D-9447-8F17B8E6C79A}"/>
              </a:ext>
            </a:extLst>
          </p:cNvPr>
          <p:cNvSpPr/>
          <p:nvPr/>
        </p:nvSpPr>
        <p:spPr>
          <a:xfrm>
            <a:off x="9860786" y="4272627"/>
            <a:ext cx="535259" cy="442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D50-2866-9B47-8B8D-2550CB21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702" y="294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Time Series Forecasting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830697-3248-E74D-994E-DA8D512D2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001574"/>
              </p:ext>
            </p:extLst>
          </p:nvPr>
        </p:nvGraphicFramePr>
        <p:xfrm>
          <a:off x="6846846" y="1465669"/>
          <a:ext cx="5207624" cy="46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906">
                  <a:extLst>
                    <a:ext uri="{9D8B030D-6E8A-4147-A177-3AD203B41FA5}">
                      <a16:colId xmlns:a16="http://schemas.microsoft.com/office/drawing/2014/main" val="2459069676"/>
                    </a:ext>
                  </a:extLst>
                </a:gridCol>
                <a:gridCol w="1301906">
                  <a:extLst>
                    <a:ext uri="{9D8B030D-6E8A-4147-A177-3AD203B41FA5}">
                      <a16:colId xmlns:a16="http://schemas.microsoft.com/office/drawing/2014/main" val="1017470613"/>
                    </a:ext>
                  </a:extLst>
                </a:gridCol>
                <a:gridCol w="1301906">
                  <a:extLst>
                    <a:ext uri="{9D8B030D-6E8A-4147-A177-3AD203B41FA5}">
                      <a16:colId xmlns:a16="http://schemas.microsoft.com/office/drawing/2014/main" val="190419793"/>
                    </a:ext>
                  </a:extLst>
                </a:gridCol>
                <a:gridCol w="1301906">
                  <a:extLst>
                    <a:ext uri="{9D8B030D-6E8A-4147-A177-3AD203B41FA5}">
                      <a16:colId xmlns:a16="http://schemas.microsoft.com/office/drawing/2014/main" val="694576995"/>
                    </a:ext>
                  </a:extLst>
                </a:gridCol>
              </a:tblGrid>
              <a:tr h="57567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97704"/>
                  </a:ext>
                </a:extLst>
              </a:tr>
              <a:tr h="51008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Constant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77664"/>
                  </a:ext>
                </a:extLst>
              </a:tr>
              <a:tr h="5100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39721"/>
                  </a:ext>
                </a:extLst>
              </a:tr>
              <a:tr h="51008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49208"/>
                  </a:ext>
                </a:extLst>
              </a:tr>
              <a:tr h="5100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85402"/>
                  </a:ext>
                </a:extLst>
              </a:tr>
              <a:tr h="51008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70875"/>
                  </a:ext>
                </a:extLst>
              </a:tr>
              <a:tr h="5100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931196"/>
                  </a:ext>
                </a:extLst>
              </a:tr>
              <a:tr h="51008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860682"/>
                  </a:ext>
                </a:extLst>
              </a:tr>
              <a:tr h="5100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6169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2E0B9EF-9166-0B47-88AA-D6F5464F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9"/>
          <a:stretch/>
        </p:blipFill>
        <p:spPr>
          <a:xfrm>
            <a:off x="0" y="113606"/>
            <a:ext cx="6846848" cy="301307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40F55CA-1A3B-1F42-B4D7-B4504440C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7" r="5375"/>
          <a:stretch/>
        </p:blipFill>
        <p:spPr>
          <a:xfrm>
            <a:off x="-1" y="3184329"/>
            <a:ext cx="6846847" cy="3673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2207D-CCE8-FE48-9E1E-507646031E6A}"/>
              </a:ext>
            </a:extLst>
          </p:cNvPr>
          <p:cNvSpPr txBox="1"/>
          <p:nvPr/>
        </p:nvSpPr>
        <p:spPr>
          <a:xfrm>
            <a:off x="5051503" y="294578"/>
            <a:ext cx="1683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Constant Value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AE930-B2A5-FD40-8AD2-63EA5AF5E2E4}"/>
              </a:ext>
            </a:extLst>
          </p:cNvPr>
          <p:cNvSpPr txBox="1"/>
          <p:nvPr/>
        </p:nvSpPr>
        <p:spPr>
          <a:xfrm>
            <a:off x="5419492" y="3429000"/>
            <a:ext cx="112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ARIMA Model</a:t>
            </a:r>
          </a:p>
        </p:txBody>
      </p:sp>
    </p:spTree>
    <p:extLst>
      <p:ext uri="{BB962C8B-B14F-4D97-AF65-F5344CB8AC3E}">
        <p14:creationId xmlns:p14="http://schemas.microsoft.com/office/powerpoint/2010/main" val="388578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488</Words>
  <Application>Microsoft Macintosh PowerPoint</Application>
  <PresentationFormat>Widescreen</PresentationFormat>
  <Paragraphs>134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Case Study Presentation</vt:lpstr>
      <vt:lpstr>Introduction</vt:lpstr>
      <vt:lpstr>Case Summary</vt:lpstr>
      <vt:lpstr>SWOT Analysis </vt:lpstr>
      <vt:lpstr>Strategic Framework – 3C’s Analysis</vt:lpstr>
      <vt:lpstr>Inventory Management Strategy</vt:lpstr>
      <vt:lpstr>Trend Analysis</vt:lpstr>
      <vt:lpstr>Data Processing</vt:lpstr>
      <vt:lpstr>Time Series Forecasting</vt:lpstr>
      <vt:lpstr>Inventory Model – EOQ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Presentation</dc:title>
  <dc:creator>Prithiani, Sonia</dc:creator>
  <cp:lastModifiedBy>Prithiani, Sonia</cp:lastModifiedBy>
  <cp:revision>102</cp:revision>
  <dcterms:created xsi:type="dcterms:W3CDTF">2022-11-11T06:00:53Z</dcterms:created>
  <dcterms:modified xsi:type="dcterms:W3CDTF">2022-11-11T09:05:28Z</dcterms:modified>
</cp:coreProperties>
</file>