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8" r:id="rId9"/>
    <p:sldId id="267" r:id="rId10"/>
    <p:sldId id="27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/>
    <p:restoredTop sz="94650"/>
  </p:normalViewPr>
  <p:slideViewPr>
    <p:cSldViewPr snapToGrid="0" snapToObjects="1">
      <p:cViewPr>
        <p:scale>
          <a:sx n="122" d="100"/>
          <a:sy n="122" d="100"/>
        </p:scale>
        <p:origin x="5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aseline="0" dirty="0">
                <a:solidFill>
                  <a:schemeClr val="tx1"/>
                </a:solidFill>
              </a:rPr>
              <a:t>Data Analytics</a:t>
            </a:r>
            <a:endParaRPr lang="en-US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90A-D949-9C95-CBFA15EB214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0A-D949-9C95-CBFA15EB214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90A-D949-9C95-CBFA15EB214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0A-D949-9C95-CBFA15EB214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90A-D949-9C95-CBFA15EB214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0A-D949-9C95-CBFA15EB2142}"/>
              </c:ext>
            </c:extLst>
          </c:dPt>
          <c:dLbls>
            <c:dLbl>
              <c:idx val="0"/>
              <c:layout>
                <c:manualLayout>
                  <c:x val="0.11421657953335589"/>
                  <c:y val="-8.39834610083656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C4DA9BC-816F-5D41-97CF-1765A0490904}" type="CATEGORYNAME">
                      <a:rPr lang="en-US" sz="1600" b="1">
                        <a:solidFill>
                          <a:schemeClr val="tx1"/>
                        </a:solidFill>
                      </a:rPr>
                      <a:pPr algn="l">
                        <a:defRPr sz="1600" b="1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sz="1600" b="1" baseline="0">
                        <a:solidFill>
                          <a:schemeClr val="tx1"/>
                        </a:solidFill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730474901574803"/>
                      <c:h val="6.846093328857447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0A-D949-9C95-CBFA15EB2142}"/>
                </c:ext>
              </c:extLst>
            </c:dLbl>
            <c:dLbl>
              <c:idx val="1"/>
              <c:layout>
                <c:manualLayout>
                  <c:x val="0.14716917316456699"/>
                  <c:y val="-5.242244231474738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2605CE9-4E95-8B49-93A4-0D912867D738}" type="CATEGORYNAME">
                      <a:rPr lang="en-US"/>
                      <a:pPr algn="l">
                        <a:defRPr sz="1600" b="1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92663280701601"/>
                      <c:h val="0.1053618171522591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0A-D949-9C95-CBFA15EB2142}"/>
                </c:ext>
              </c:extLst>
            </c:dLbl>
            <c:dLbl>
              <c:idx val="2"/>
              <c:layout>
                <c:manualLayout>
                  <c:x val="0.14766173584954811"/>
                  <c:y val="5.6249996539739389E-2"/>
                </c:manualLayout>
              </c:layout>
              <c:tx>
                <c:rich>
                  <a:bodyPr/>
                  <a:lstStyle/>
                  <a:p>
                    <a:fld id="{777C3E75-C598-3B4F-865E-DA9A2FE6FADA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79116892298743"/>
                      <c:h val="9.511736487280575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0A-D949-9C95-CBFA15EB2142}"/>
                </c:ext>
              </c:extLst>
            </c:dLbl>
            <c:dLbl>
              <c:idx val="3"/>
              <c:layout>
                <c:manualLayout>
                  <c:x val="-0.10383794290859237"/>
                  <c:y val="6.0145405226170325E-2"/>
                </c:manualLayout>
              </c:layout>
              <c:tx>
                <c:rich>
                  <a:bodyPr/>
                  <a:lstStyle/>
                  <a:p>
                    <a:fld id="{073D445B-C025-BC4B-9C63-D318F2F56DD7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90A-D949-9C95-CBFA15EB2142}"/>
                </c:ext>
              </c:extLst>
            </c:dLbl>
            <c:dLbl>
              <c:idx val="4"/>
              <c:layout>
                <c:manualLayout>
                  <c:x val="-7.5712932669265653E-2"/>
                  <c:y val="-1.1401908944756442E-2"/>
                </c:manualLayout>
              </c:layout>
              <c:tx>
                <c:rich>
                  <a:bodyPr/>
                  <a:lstStyle/>
                  <a:p>
                    <a:fld id="{0C77581D-EB0C-2F44-94DD-DC6CCA7D96C0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90A-D949-9C95-CBFA15EB2142}"/>
                </c:ext>
              </c:extLst>
            </c:dLbl>
            <c:dLbl>
              <c:idx val="5"/>
              <c:layout>
                <c:manualLayout>
                  <c:x val="-9.6875000000000031E-2"/>
                  <c:y val="-3.9843747548982067E-2"/>
                </c:manualLayout>
              </c:layout>
              <c:tx>
                <c:rich>
                  <a:bodyPr/>
                  <a:lstStyle/>
                  <a:p>
                    <a:fld id="{C0C859F3-184B-A642-8389-2C502FE49C8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90A-D949-9C95-CBFA15EB21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Application Status</c:v>
                </c:pt>
                <c:pt idx="1">
                  <c:v>Performance Analysis</c:v>
                </c:pt>
                <c:pt idx="2">
                  <c:v>Loan Amount Variance</c:v>
                </c:pt>
                <c:pt idx="3">
                  <c:v>Location Analysis</c:v>
                </c:pt>
                <c:pt idx="4">
                  <c:v>Lead Time</c:v>
                </c:pt>
                <c:pt idx="5">
                  <c:v>Month of Application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16.666666666666668</c:v>
                </c:pt>
                <c:pt idx="1">
                  <c:v>16.666666666666668</c:v>
                </c:pt>
                <c:pt idx="2">
                  <c:v>16.666666666666668</c:v>
                </c:pt>
                <c:pt idx="3">
                  <c:v>16.666666666666668</c:v>
                </c:pt>
                <c:pt idx="4">
                  <c:v>16.666666666666668</c:v>
                </c:pt>
                <c:pt idx="5">
                  <c:v>16.666666666666668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0A-D949-9C95-CBFA15EB214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461A6-0566-4002-BE95-FCB4F4280615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A1BD8E-D08C-4108-AC5F-91CD9E238939}">
      <dgm:prSet/>
      <dgm:spPr/>
      <dgm:t>
        <a:bodyPr/>
        <a:lstStyle/>
        <a:p>
          <a:r>
            <a:rPr lang="en-US" dirty="0"/>
            <a:t>M.S in Data Science from University of Illinois, graduating in December 2022</a:t>
          </a:r>
        </a:p>
      </dgm:t>
    </dgm:pt>
    <dgm:pt modelId="{D404B191-B429-4467-82FE-E683EE284EB9}" type="parTrans" cxnId="{ADF053BE-9D30-4310-9F7B-209CB0D1DC41}">
      <dgm:prSet/>
      <dgm:spPr/>
      <dgm:t>
        <a:bodyPr/>
        <a:lstStyle/>
        <a:p>
          <a:endParaRPr lang="en-US"/>
        </a:p>
      </dgm:t>
    </dgm:pt>
    <dgm:pt modelId="{D30CD400-2F45-4A56-A31C-9F31508833C4}" type="sibTrans" cxnId="{ADF053BE-9D30-4310-9F7B-209CB0D1DC41}">
      <dgm:prSet/>
      <dgm:spPr/>
      <dgm:t>
        <a:bodyPr/>
        <a:lstStyle/>
        <a:p>
          <a:endParaRPr lang="en-US"/>
        </a:p>
      </dgm:t>
    </dgm:pt>
    <dgm:pt modelId="{D62F3F1F-98C9-4D36-B516-7EF8FE5925D1}">
      <dgm:prSet/>
      <dgm:spPr/>
      <dgm:t>
        <a:bodyPr/>
        <a:lstStyle/>
        <a:p>
          <a:r>
            <a:rPr lang="en-US" dirty="0"/>
            <a:t>Experienced Data science professional</a:t>
          </a:r>
        </a:p>
      </dgm:t>
    </dgm:pt>
    <dgm:pt modelId="{B5552CF2-61DA-42B1-BD26-0FACF86500A6}" type="parTrans" cxnId="{03714B5D-C2FA-4A41-8F23-08496B9AC60B}">
      <dgm:prSet/>
      <dgm:spPr/>
      <dgm:t>
        <a:bodyPr/>
        <a:lstStyle/>
        <a:p>
          <a:endParaRPr lang="en-US"/>
        </a:p>
      </dgm:t>
    </dgm:pt>
    <dgm:pt modelId="{5F24C7D2-C8A1-4F7F-B94B-FE0ECABF3334}" type="sibTrans" cxnId="{03714B5D-C2FA-4A41-8F23-08496B9AC60B}">
      <dgm:prSet/>
      <dgm:spPr/>
      <dgm:t>
        <a:bodyPr/>
        <a:lstStyle/>
        <a:p>
          <a:endParaRPr lang="en-US"/>
        </a:p>
      </dgm:t>
    </dgm:pt>
    <dgm:pt modelId="{F080455A-2856-4832-AD35-420ED3D3EDCF}">
      <dgm:prSet/>
      <dgm:spPr/>
      <dgm:t>
        <a:bodyPr/>
        <a:lstStyle/>
        <a:p>
          <a:pPr algn="l"/>
          <a:r>
            <a:rPr lang="en-US" dirty="0"/>
            <a:t>Background – Machine Learning, Financial Analytics</a:t>
          </a:r>
        </a:p>
        <a:p>
          <a:pPr algn="l"/>
          <a:endParaRPr lang="en-US" dirty="0"/>
        </a:p>
      </dgm:t>
    </dgm:pt>
    <dgm:pt modelId="{433298A6-AFC9-4FED-A12C-D6F6004B70BB}" type="parTrans" cxnId="{A9BDECF6-E13C-4222-9C9D-673C364BFD97}">
      <dgm:prSet/>
      <dgm:spPr/>
      <dgm:t>
        <a:bodyPr/>
        <a:lstStyle/>
        <a:p>
          <a:endParaRPr lang="en-US"/>
        </a:p>
      </dgm:t>
    </dgm:pt>
    <dgm:pt modelId="{571EFADA-79E0-4A16-B336-8B577F726D8D}" type="sibTrans" cxnId="{A9BDECF6-E13C-4222-9C9D-673C364BFD97}">
      <dgm:prSet/>
      <dgm:spPr/>
      <dgm:t>
        <a:bodyPr/>
        <a:lstStyle/>
        <a:p>
          <a:endParaRPr lang="en-US"/>
        </a:p>
      </dgm:t>
    </dgm:pt>
    <dgm:pt modelId="{F1C9D9BE-8EFA-4B49-89B9-15111E645187}" type="pres">
      <dgm:prSet presAssocID="{2B7461A6-0566-4002-BE95-FCB4F4280615}" presName="vert0" presStyleCnt="0">
        <dgm:presLayoutVars>
          <dgm:dir/>
          <dgm:animOne val="branch"/>
          <dgm:animLvl val="lvl"/>
        </dgm:presLayoutVars>
      </dgm:prSet>
      <dgm:spPr/>
    </dgm:pt>
    <dgm:pt modelId="{A4F707D0-4DBA-644D-8413-1B114E3CECBD}" type="pres">
      <dgm:prSet presAssocID="{F7A1BD8E-D08C-4108-AC5F-91CD9E238939}" presName="thickLine" presStyleLbl="alignNode1" presStyleIdx="0" presStyleCnt="3"/>
      <dgm:spPr/>
    </dgm:pt>
    <dgm:pt modelId="{60E0DBDE-70A9-CD4D-A6CC-AF6984468A6D}" type="pres">
      <dgm:prSet presAssocID="{F7A1BD8E-D08C-4108-AC5F-91CD9E238939}" presName="horz1" presStyleCnt="0"/>
      <dgm:spPr/>
    </dgm:pt>
    <dgm:pt modelId="{E0608FC5-91F0-8441-90B2-3902C725400A}" type="pres">
      <dgm:prSet presAssocID="{F7A1BD8E-D08C-4108-AC5F-91CD9E238939}" presName="tx1" presStyleLbl="revTx" presStyleIdx="0" presStyleCnt="3"/>
      <dgm:spPr/>
    </dgm:pt>
    <dgm:pt modelId="{0221E24E-DA8F-5F40-A81B-F9863FABAE98}" type="pres">
      <dgm:prSet presAssocID="{F7A1BD8E-D08C-4108-AC5F-91CD9E238939}" presName="vert1" presStyleCnt="0"/>
      <dgm:spPr/>
    </dgm:pt>
    <dgm:pt modelId="{8FE494AA-EFD6-1B43-B628-DADAD6F4D423}" type="pres">
      <dgm:prSet presAssocID="{D62F3F1F-98C9-4D36-B516-7EF8FE5925D1}" presName="thickLine" presStyleLbl="alignNode1" presStyleIdx="1" presStyleCnt="3"/>
      <dgm:spPr/>
    </dgm:pt>
    <dgm:pt modelId="{5A44D878-77FF-964C-BFC6-69F51C2FE978}" type="pres">
      <dgm:prSet presAssocID="{D62F3F1F-98C9-4D36-B516-7EF8FE5925D1}" presName="horz1" presStyleCnt="0"/>
      <dgm:spPr/>
    </dgm:pt>
    <dgm:pt modelId="{16659EC6-4A7E-AF40-98A0-93151CB0DBEA}" type="pres">
      <dgm:prSet presAssocID="{D62F3F1F-98C9-4D36-B516-7EF8FE5925D1}" presName="tx1" presStyleLbl="revTx" presStyleIdx="1" presStyleCnt="3"/>
      <dgm:spPr/>
    </dgm:pt>
    <dgm:pt modelId="{6DD1AB94-7C14-9341-88AD-168E0CE11910}" type="pres">
      <dgm:prSet presAssocID="{D62F3F1F-98C9-4D36-B516-7EF8FE5925D1}" presName="vert1" presStyleCnt="0"/>
      <dgm:spPr/>
    </dgm:pt>
    <dgm:pt modelId="{ACF7C019-EEF2-8246-99E4-9908AC426FFF}" type="pres">
      <dgm:prSet presAssocID="{F080455A-2856-4832-AD35-420ED3D3EDCF}" presName="thickLine" presStyleLbl="alignNode1" presStyleIdx="2" presStyleCnt="3"/>
      <dgm:spPr/>
    </dgm:pt>
    <dgm:pt modelId="{8C03B7A9-B849-164E-806F-399CC0D8051E}" type="pres">
      <dgm:prSet presAssocID="{F080455A-2856-4832-AD35-420ED3D3EDCF}" presName="horz1" presStyleCnt="0"/>
      <dgm:spPr/>
    </dgm:pt>
    <dgm:pt modelId="{076EA431-2F93-3041-868A-B90ABBA88078}" type="pres">
      <dgm:prSet presAssocID="{F080455A-2856-4832-AD35-420ED3D3EDCF}" presName="tx1" presStyleLbl="revTx" presStyleIdx="2" presStyleCnt="3"/>
      <dgm:spPr/>
    </dgm:pt>
    <dgm:pt modelId="{78061E1D-2EC6-D541-907C-909CAD78B7E9}" type="pres">
      <dgm:prSet presAssocID="{F080455A-2856-4832-AD35-420ED3D3EDCF}" presName="vert1" presStyleCnt="0"/>
      <dgm:spPr/>
    </dgm:pt>
  </dgm:ptLst>
  <dgm:cxnLst>
    <dgm:cxn modelId="{9326072E-ED6D-DD45-95D7-E8CEFBF9DC0A}" type="presOf" srcId="{D62F3F1F-98C9-4D36-B516-7EF8FE5925D1}" destId="{16659EC6-4A7E-AF40-98A0-93151CB0DBEA}" srcOrd="0" destOrd="0" presId="urn:microsoft.com/office/officeart/2008/layout/LinedList"/>
    <dgm:cxn modelId="{1579C147-BA88-1B4C-AEA9-C3C9993E407C}" type="presOf" srcId="{F080455A-2856-4832-AD35-420ED3D3EDCF}" destId="{076EA431-2F93-3041-868A-B90ABBA88078}" srcOrd="0" destOrd="0" presId="urn:microsoft.com/office/officeart/2008/layout/LinedList"/>
    <dgm:cxn modelId="{03714B5D-C2FA-4A41-8F23-08496B9AC60B}" srcId="{2B7461A6-0566-4002-BE95-FCB4F4280615}" destId="{D62F3F1F-98C9-4D36-B516-7EF8FE5925D1}" srcOrd="1" destOrd="0" parTransId="{B5552CF2-61DA-42B1-BD26-0FACF86500A6}" sibTransId="{5F24C7D2-C8A1-4F7F-B94B-FE0ECABF3334}"/>
    <dgm:cxn modelId="{ADF053BE-9D30-4310-9F7B-209CB0D1DC41}" srcId="{2B7461A6-0566-4002-BE95-FCB4F4280615}" destId="{F7A1BD8E-D08C-4108-AC5F-91CD9E238939}" srcOrd="0" destOrd="0" parTransId="{D404B191-B429-4467-82FE-E683EE284EB9}" sibTransId="{D30CD400-2F45-4A56-A31C-9F31508833C4}"/>
    <dgm:cxn modelId="{3757B6D8-70C7-FB4F-BA6D-7B086486AA29}" type="presOf" srcId="{F7A1BD8E-D08C-4108-AC5F-91CD9E238939}" destId="{E0608FC5-91F0-8441-90B2-3902C725400A}" srcOrd="0" destOrd="0" presId="urn:microsoft.com/office/officeart/2008/layout/LinedList"/>
    <dgm:cxn modelId="{7FCE01E2-5675-E242-9304-39C94F8A26EB}" type="presOf" srcId="{2B7461A6-0566-4002-BE95-FCB4F4280615}" destId="{F1C9D9BE-8EFA-4B49-89B9-15111E645187}" srcOrd="0" destOrd="0" presId="urn:microsoft.com/office/officeart/2008/layout/LinedList"/>
    <dgm:cxn modelId="{A9BDECF6-E13C-4222-9C9D-673C364BFD97}" srcId="{2B7461A6-0566-4002-BE95-FCB4F4280615}" destId="{F080455A-2856-4832-AD35-420ED3D3EDCF}" srcOrd="2" destOrd="0" parTransId="{433298A6-AFC9-4FED-A12C-D6F6004B70BB}" sibTransId="{571EFADA-79E0-4A16-B336-8B577F726D8D}"/>
    <dgm:cxn modelId="{4CCAF106-86B3-5E45-8E4A-1B06EA52280E}" type="presParOf" srcId="{F1C9D9BE-8EFA-4B49-89B9-15111E645187}" destId="{A4F707D0-4DBA-644D-8413-1B114E3CECBD}" srcOrd="0" destOrd="0" presId="urn:microsoft.com/office/officeart/2008/layout/LinedList"/>
    <dgm:cxn modelId="{79778244-E752-6A44-A325-4C8006BFF3E4}" type="presParOf" srcId="{F1C9D9BE-8EFA-4B49-89B9-15111E645187}" destId="{60E0DBDE-70A9-CD4D-A6CC-AF6984468A6D}" srcOrd="1" destOrd="0" presId="urn:microsoft.com/office/officeart/2008/layout/LinedList"/>
    <dgm:cxn modelId="{4BD9DE74-872B-9A47-8022-B29E62C2572A}" type="presParOf" srcId="{60E0DBDE-70A9-CD4D-A6CC-AF6984468A6D}" destId="{E0608FC5-91F0-8441-90B2-3902C725400A}" srcOrd="0" destOrd="0" presId="urn:microsoft.com/office/officeart/2008/layout/LinedList"/>
    <dgm:cxn modelId="{EEA2A0C4-6C25-F44C-9C3D-DB0D310898F4}" type="presParOf" srcId="{60E0DBDE-70A9-CD4D-A6CC-AF6984468A6D}" destId="{0221E24E-DA8F-5F40-A81B-F9863FABAE98}" srcOrd="1" destOrd="0" presId="urn:microsoft.com/office/officeart/2008/layout/LinedList"/>
    <dgm:cxn modelId="{5AB7CFF9-7366-9142-A21C-CB526E1FDC9A}" type="presParOf" srcId="{F1C9D9BE-8EFA-4B49-89B9-15111E645187}" destId="{8FE494AA-EFD6-1B43-B628-DADAD6F4D423}" srcOrd="2" destOrd="0" presId="urn:microsoft.com/office/officeart/2008/layout/LinedList"/>
    <dgm:cxn modelId="{E4DA403F-3208-054F-BBE6-FA8774932A03}" type="presParOf" srcId="{F1C9D9BE-8EFA-4B49-89B9-15111E645187}" destId="{5A44D878-77FF-964C-BFC6-69F51C2FE978}" srcOrd="3" destOrd="0" presId="urn:microsoft.com/office/officeart/2008/layout/LinedList"/>
    <dgm:cxn modelId="{9B32D801-52DB-ED46-B074-7697D7E6F26F}" type="presParOf" srcId="{5A44D878-77FF-964C-BFC6-69F51C2FE978}" destId="{16659EC6-4A7E-AF40-98A0-93151CB0DBEA}" srcOrd="0" destOrd="0" presId="urn:microsoft.com/office/officeart/2008/layout/LinedList"/>
    <dgm:cxn modelId="{CB6B299D-C2DD-894D-BE4B-204D31159D7A}" type="presParOf" srcId="{5A44D878-77FF-964C-BFC6-69F51C2FE978}" destId="{6DD1AB94-7C14-9341-88AD-168E0CE11910}" srcOrd="1" destOrd="0" presId="urn:microsoft.com/office/officeart/2008/layout/LinedList"/>
    <dgm:cxn modelId="{3F0F5448-0FD1-FE46-AFBC-390C46558FCE}" type="presParOf" srcId="{F1C9D9BE-8EFA-4B49-89B9-15111E645187}" destId="{ACF7C019-EEF2-8246-99E4-9908AC426FFF}" srcOrd="4" destOrd="0" presId="urn:microsoft.com/office/officeart/2008/layout/LinedList"/>
    <dgm:cxn modelId="{0C687937-3A49-A941-83E5-38FE0ADD0DE7}" type="presParOf" srcId="{F1C9D9BE-8EFA-4B49-89B9-15111E645187}" destId="{8C03B7A9-B849-164E-806F-399CC0D8051E}" srcOrd="5" destOrd="0" presId="urn:microsoft.com/office/officeart/2008/layout/LinedList"/>
    <dgm:cxn modelId="{191242B3-0B07-7544-8CF1-56093927CE58}" type="presParOf" srcId="{8C03B7A9-B849-164E-806F-399CC0D8051E}" destId="{076EA431-2F93-3041-868A-B90ABBA88078}" srcOrd="0" destOrd="0" presId="urn:microsoft.com/office/officeart/2008/layout/LinedList"/>
    <dgm:cxn modelId="{23FAE8CB-6184-1446-8131-CABA7BD8D3F0}" type="presParOf" srcId="{8C03B7A9-B849-164E-806F-399CC0D8051E}" destId="{78061E1D-2EC6-D541-907C-909CAD78B7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87366-BF5B-4961-8184-FF536416E47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98CCB2C-6613-481D-B1DF-CFE83A7C5E5F}">
      <dgm:prSet custT="1"/>
      <dgm:spPr/>
      <dgm:t>
        <a:bodyPr/>
        <a:lstStyle/>
        <a:p>
          <a:r>
            <a:rPr lang="en-US" sz="2200" dirty="0"/>
            <a:t>Home lending mortgage company</a:t>
          </a:r>
        </a:p>
      </dgm:t>
    </dgm:pt>
    <dgm:pt modelId="{7FA37A13-C071-4B29-AFE1-34EA7D708684}" type="parTrans" cxnId="{18375007-939E-460B-89AD-A19A429076D8}">
      <dgm:prSet/>
      <dgm:spPr/>
      <dgm:t>
        <a:bodyPr/>
        <a:lstStyle/>
        <a:p>
          <a:endParaRPr lang="en-US" sz="2200"/>
        </a:p>
      </dgm:t>
    </dgm:pt>
    <dgm:pt modelId="{B8BAAD1F-205F-4FCE-A0A5-142F94EE6844}" type="sibTrans" cxnId="{18375007-939E-460B-89AD-A19A429076D8}">
      <dgm:prSet/>
      <dgm:spPr/>
      <dgm:t>
        <a:bodyPr/>
        <a:lstStyle/>
        <a:p>
          <a:endParaRPr lang="en-US" sz="2200"/>
        </a:p>
      </dgm:t>
    </dgm:pt>
    <dgm:pt modelId="{E827DCC6-5664-4349-A157-3560D171F5E6}">
      <dgm:prSet custT="1"/>
      <dgm:spPr/>
      <dgm:t>
        <a:bodyPr/>
        <a:lstStyle/>
        <a:p>
          <a:r>
            <a:rPr lang="en-US" sz="2200" dirty="0"/>
            <a:t>Total number of leads in the data provided – </a:t>
          </a:r>
          <a:r>
            <a:rPr lang="en-US" sz="2200" b="1" dirty="0"/>
            <a:t>50K</a:t>
          </a:r>
          <a:r>
            <a:rPr lang="en-US" sz="2200" dirty="0"/>
            <a:t> relating to a period of </a:t>
          </a:r>
          <a:r>
            <a:rPr lang="en-US" sz="2200" b="1" dirty="0"/>
            <a:t>Five</a:t>
          </a:r>
          <a:r>
            <a:rPr lang="en-US" sz="2200" dirty="0"/>
            <a:t> months</a:t>
          </a:r>
        </a:p>
      </dgm:t>
    </dgm:pt>
    <dgm:pt modelId="{D3480817-BA23-4C76-A44F-64288F416CE6}" type="parTrans" cxnId="{9651B062-711C-418C-95C0-80B05BFCB751}">
      <dgm:prSet/>
      <dgm:spPr/>
      <dgm:t>
        <a:bodyPr/>
        <a:lstStyle/>
        <a:p>
          <a:endParaRPr lang="en-US" sz="2200"/>
        </a:p>
      </dgm:t>
    </dgm:pt>
    <dgm:pt modelId="{A15E96B6-02A6-456F-8E77-B9231F580C40}" type="sibTrans" cxnId="{9651B062-711C-418C-95C0-80B05BFCB751}">
      <dgm:prSet/>
      <dgm:spPr/>
      <dgm:t>
        <a:bodyPr/>
        <a:lstStyle/>
        <a:p>
          <a:endParaRPr lang="en-US" sz="2200"/>
        </a:p>
      </dgm:t>
    </dgm:pt>
    <dgm:pt modelId="{8FEDD212-5A1C-43D6-B148-76F94D6CAE5F}">
      <dgm:prSet custT="1"/>
      <dgm:spPr/>
      <dgm:t>
        <a:bodyPr/>
        <a:lstStyle/>
        <a:p>
          <a:r>
            <a:rPr lang="en-US" sz="2200" dirty="0"/>
            <a:t>Data includes loan amount, time stamps, Marketing personnel, and State</a:t>
          </a:r>
        </a:p>
      </dgm:t>
    </dgm:pt>
    <dgm:pt modelId="{9E00A188-D4EC-466A-8903-1169ACE53430}" type="parTrans" cxnId="{5C64E06C-AF81-4ADE-A14F-8F24B9F9AD74}">
      <dgm:prSet/>
      <dgm:spPr/>
      <dgm:t>
        <a:bodyPr/>
        <a:lstStyle/>
        <a:p>
          <a:endParaRPr lang="en-US" sz="2200"/>
        </a:p>
      </dgm:t>
    </dgm:pt>
    <dgm:pt modelId="{C2D298BD-6007-47D1-9A15-9881983C16A5}" type="sibTrans" cxnId="{5C64E06C-AF81-4ADE-A14F-8F24B9F9AD74}">
      <dgm:prSet/>
      <dgm:spPr/>
      <dgm:t>
        <a:bodyPr/>
        <a:lstStyle/>
        <a:p>
          <a:endParaRPr lang="en-US" sz="2200"/>
        </a:p>
      </dgm:t>
    </dgm:pt>
    <dgm:pt modelId="{DADE3F5D-4FE5-0047-8C6B-3F6FE8B318B4}">
      <dgm:prSet custT="1"/>
      <dgm:spPr/>
      <dgm:t>
        <a:bodyPr/>
        <a:lstStyle/>
        <a:p>
          <a:r>
            <a:rPr lang="en-US" sz="2200" dirty="0"/>
            <a:t>Goal is to enhance the business processes and maximize the conversion rate of the sales team</a:t>
          </a:r>
        </a:p>
      </dgm:t>
    </dgm:pt>
    <dgm:pt modelId="{C7AFC3F2-C9C6-0A42-952C-A0DE4E383783}" type="parTrans" cxnId="{817F6C4D-543F-C045-BC2D-A60A46C13F20}">
      <dgm:prSet/>
      <dgm:spPr/>
      <dgm:t>
        <a:bodyPr/>
        <a:lstStyle/>
        <a:p>
          <a:endParaRPr lang="en-US" sz="2200"/>
        </a:p>
      </dgm:t>
    </dgm:pt>
    <dgm:pt modelId="{4EAD7898-9594-834A-8996-8B290C742808}" type="sibTrans" cxnId="{817F6C4D-543F-C045-BC2D-A60A46C13F20}">
      <dgm:prSet/>
      <dgm:spPr/>
      <dgm:t>
        <a:bodyPr/>
        <a:lstStyle/>
        <a:p>
          <a:endParaRPr lang="en-US" sz="2200"/>
        </a:p>
      </dgm:t>
    </dgm:pt>
    <dgm:pt modelId="{652D079B-5A4C-CA45-B3BB-07B58D02C83F}" type="pres">
      <dgm:prSet presAssocID="{AC487366-BF5B-4961-8184-FF536416E47A}" presName="vert0" presStyleCnt="0">
        <dgm:presLayoutVars>
          <dgm:dir/>
          <dgm:animOne val="branch"/>
          <dgm:animLvl val="lvl"/>
        </dgm:presLayoutVars>
      </dgm:prSet>
      <dgm:spPr/>
    </dgm:pt>
    <dgm:pt modelId="{A2A451C0-D506-9146-B1CD-207348F81BD5}" type="pres">
      <dgm:prSet presAssocID="{398CCB2C-6613-481D-B1DF-CFE83A7C5E5F}" presName="thickLine" presStyleLbl="alignNode1" presStyleIdx="0" presStyleCnt="4"/>
      <dgm:spPr/>
    </dgm:pt>
    <dgm:pt modelId="{C69BA825-6587-9246-AAED-EACCC5E6C3A3}" type="pres">
      <dgm:prSet presAssocID="{398CCB2C-6613-481D-B1DF-CFE83A7C5E5F}" presName="horz1" presStyleCnt="0"/>
      <dgm:spPr/>
    </dgm:pt>
    <dgm:pt modelId="{8D52C589-E0E8-EA40-93A5-08C4E00F9EAF}" type="pres">
      <dgm:prSet presAssocID="{398CCB2C-6613-481D-B1DF-CFE83A7C5E5F}" presName="tx1" presStyleLbl="revTx" presStyleIdx="0" presStyleCnt="4"/>
      <dgm:spPr/>
    </dgm:pt>
    <dgm:pt modelId="{C1FA0C46-8A8F-034D-BE41-2051261C5F12}" type="pres">
      <dgm:prSet presAssocID="{398CCB2C-6613-481D-B1DF-CFE83A7C5E5F}" presName="vert1" presStyleCnt="0"/>
      <dgm:spPr/>
    </dgm:pt>
    <dgm:pt modelId="{671E11AD-0432-C04B-999F-F887D07E1B91}" type="pres">
      <dgm:prSet presAssocID="{E827DCC6-5664-4349-A157-3560D171F5E6}" presName="thickLine" presStyleLbl="alignNode1" presStyleIdx="1" presStyleCnt="4"/>
      <dgm:spPr/>
    </dgm:pt>
    <dgm:pt modelId="{11D216F0-36FE-6349-AB37-551C04B5C3C1}" type="pres">
      <dgm:prSet presAssocID="{E827DCC6-5664-4349-A157-3560D171F5E6}" presName="horz1" presStyleCnt="0"/>
      <dgm:spPr/>
    </dgm:pt>
    <dgm:pt modelId="{93F9A891-AFC7-D14E-A86C-656CC0F065B6}" type="pres">
      <dgm:prSet presAssocID="{E827DCC6-5664-4349-A157-3560D171F5E6}" presName="tx1" presStyleLbl="revTx" presStyleIdx="1" presStyleCnt="4"/>
      <dgm:spPr/>
    </dgm:pt>
    <dgm:pt modelId="{75884124-CCE4-FA4D-85F7-5BDE3366FC2E}" type="pres">
      <dgm:prSet presAssocID="{E827DCC6-5664-4349-A157-3560D171F5E6}" presName="vert1" presStyleCnt="0"/>
      <dgm:spPr/>
    </dgm:pt>
    <dgm:pt modelId="{2F0347D6-2B8A-B444-9898-079E5A37B207}" type="pres">
      <dgm:prSet presAssocID="{8FEDD212-5A1C-43D6-B148-76F94D6CAE5F}" presName="thickLine" presStyleLbl="alignNode1" presStyleIdx="2" presStyleCnt="4"/>
      <dgm:spPr/>
    </dgm:pt>
    <dgm:pt modelId="{20D1DA75-C859-014B-A155-14F1A71E97E1}" type="pres">
      <dgm:prSet presAssocID="{8FEDD212-5A1C-43D6-B148-76F94D6CAE5F}" presName="horz1" presStyleCnt="0"/>
      <dgm:spPr/>
    </dgm:pt>
    <dgm:pt modelId="{93B1D87E-CD1A-F44A-A019-8F2FA3E930AD}" type="pres">
      <dgm:prSet presAssocID="{8FEDD212-5A1C-43D6-B148-76F94D6CAE5F}" presName="tx1" presStyleLbl="revTx" presStyleIdx="2" presStyleCnt="4"/>
      <dgm:spPr/>
    </dgm:pt>
    <dgm:pt modelId="{69E25FA7-94F2-9341-83EA-3EF33300D77B}" type="pres">
      <dgm:prSet presAssocID="{8FEDD212-5A1C-43D6-B148-76F94D6CAE5F}" presName="vert1" presStyleCnt="0"/>
      <dgm:spPr/>
    </dgm:pt>
    <dgm:pt modelId="{BEEA528C-AF5D-4D4D-BADF-D0635153724F}" type="pres">
      <dgm:prSet presAssocID="{DADE3F5D-4FE5-0047-8C6B-3F6FE8B318B4}" presName="thickLine" presStyleLbl="alignNode1" presStyleIdx="3" presStyleCnt="4"/>
      <dgm:spPr/>
    </dgm:pt>
    <dgm:pt modelId="{D7D131F6-8436-FC4C-9DC4-843C9B900164}" type="pres">
      <dgm:prSet presAssocID="{DADE3F5D-4FE5-0047-8C6B-3F6FE8B318B4}" presName="horz1" presStyleCnt="0"/>
      <dgm:spPr/>
    </dgm:pt>
    <dgm:pt modelId="{1D51F77A-A1BC-2247-A0CB-F04C7397D4F0}" type="pres">
      <dgm:prSet presAssocID="{DADE3F5D-4FE5-0047-8C6B-3F6FE8B318B4}" presName="tx1" presStyleLbl="revTx" presStyleIdx="3" presStyleCnt="4"/>
      <dgm:spPr/>
    </dgm:pt>
    <dgm:pt modelId="{52281B29-4519-6D4F-B24A-14317DCB7FE3}" type="pres">
      <dgm:prSet presAssocID="{DADE3F5D-4FE5-0047-8C6B-3F6FE8B318B4}" presName="vert1" presStyleCnt="0"/>
      <dgm:spPr/>
    </dgm:pt>
  </dgm:ptLst>
  <dgm:cxnLst>
    <dgm:cxn modelId="{18375007-939E-460B-89AD-A19A429076D8}" srcId="{AC487366-BF5B-4961-8184-FF536416E47A}" destId="{398CCB2C-6613-481D-B1DF-CFE83A7C5E5F}" srcOrd="0" destOrd="0" parTransId="{7FA37A13-C071-4B29-AFE1-34EA7D708684}" sibTransId="{B8BAAD1F-205F-4FCE-A0A5-142F94EE6844}"/>
    <dgm:cxn modelId="{CE58730D-1D89-4A4B-99AB-63F02110FD72}" type="presOf" srcId="{AC487366-BF5B-4961-8184-FF536416E47A}" destId="{652D079B-5A4C-CA45-B3BB-07B58D02C83F}" srcOrd="0" destOrd="0" presId="urn:microsoft.com/office/officeart/2008/layout/LinedList"/>
    <dgm:cxn modelId="{817F6C4D-543F-C045-BC2D-A60A46C13F20}" srcId="{AC487366-BF5B-4961-8184-FF536416E47A}" destId="{DADE3F5D-4FE5-0047-8C6B-3F6FE8B318B4}" srcOrd="3" destOrd="0" parTransId="{C7AFC3F2-C9C6-0A42-952C-A0DE4E383783}" sibTransId="{4EAD7898-9594-834A-8996-8B290C742808}"/>
    <dgm:cxn modelId="{9651B062-711C-418C-95C0-80B05BFCB751}" srcId="{AC487366-BF5B-4961-8184-FF536416E47A}" destId="{E827DCC6-5664-4349-A157-3560D171F5E6}" srcOrd="1" destOrd="0" parTransId="{D3480817-BA23-4C76-A44F-64288F416CE6}" sibTransId="{A15E96B6-02A6-456F-8E77-B9231F580C40}"/>
    <dgm:cxn modelId="{5C64E06C-AF81-4ADE-A14F-8F24B9F9AD74}" srcId="{AC487366-BF5B-4961-8184-FF536416E47A}" destId="{8FEDD212-5A1C-43D6-B148-76F94D6CAE5F}" srcOrd="2" destOrd="0" parTransId="{9E00A188-D4EC-466A-8903-1169ACE53430}" sibTransId="{C2D298BD-6007-47D1-9A15-9881983C16A5}"/>
    <dgm:cxn modelId="{52EE3DA0-7EE3-AE49-9A75-A06AAFBC3408}" type="presOf" srcId="{398CCB2C-6613-481D-B1DF-CFE83A7C5E5F}" destId="{8D52C589-E0E8-EA40-93A5-08C4E00F9EAF}" srcOrd="0" destOrd="0" presId="urn:microsoft.com/office/officeart/2008/layout/LinedList"/>
    <dgm:cxn modelId="{C21D29B7-8CC0-374C-B57D-95DD00ADDCEC}" type="presOf" srcId="{E827DCC6-5664-4349-A157-3560D171F5E6}" destId="{93F9A891-AFC7-D14E-A86C-656CC0F065B6}" srcOrd="0" destOrd="0" presId="urn:microsoft.com/office/officeart/2008/layout/LinedList"/>
    <dgm:cxn modelId="{A6E4E3C5-1EC5-6D45-B146-50328114DDA8}" type="presOf" srcId="{DADE3F5D-4FE5-0047-8C6B-3F6FE8B318B4}" destId="{1D51F77A-A1BC-2247-A0CB-F04C7397D4F0}" srcOrd="0" destOrd="0" presId="urn:microsoft.com/office/officeart/2008/layout/LinedList"/>
    <dgm:cxn modelId="{8B58B4D8-588C-9D43-8CED-30AC837CED34}" type="presOf" srcId="{8FEDD212-5A1C-43D6-B148-76F94D6CAE5F}" destId="{93B1D87E-CD1A-F44A-A019-8F2FA3E930AD}" srcOrd="0" destOrd="0" presId="urn:microsoft.com/office/officeart/2008/layout/LinedList"/>
    <dgm:cxn modelId="{9E65FBB8-30A7-C540-8484-3E4515B61825}" type="presParOf" srcId="{652D079B-5A4C-CA45-B3BB-07B58D02C83F}" destId="{A2A451C0-D506-9146-B1CD-207348F81BD5}" srcOrd="0" destOrd="0" presId="urn:microsoft.com/office/officeart/2008/layout/LinedList"/>
    <dgm:cxn modelId="{8D0691DF-34FC-1646-8664-0BA110825F0A}" type="presParOf" srcId="{652D079B-5A4C-CA45-B3BB-07B58D02C83F}" destId="{C69BA825-6587-9246-AAED-EACCC5E6C3A3}" srcOrd="1" destOrd="0" presId="urn:microsoft.com/office/officeart/2008/layout/LinedList"/>
    <dgm:cxn modelId="{01076956-7BC9-7C46-A955-11781E35BFBA}" type="presParOf" srcId="{C69BA825-6587-9246-AAED-EACCC5E6C3A3}" destId="{8D52C589-E0E8-EA40-93A5-08C4E00F9EAF}" srcOrd="0" destOrd="0" presId="urn:microsoft.com/office/officeart/2008/layout/LinedList"/>
    <dgm:cxn modelId="{FCEA2674-6FB0-4542-ADB1-C61F72810101}" type="presParOf" srcId="{C69BA825-6587-9246-AAED-EACCC5E6C3A3}" destId="{C1FA0C46-8A8F-034D-BE41-2051261C5F12}" srcOrd="1" destOrd="0" presId="urn:microsoft.com/office/officeart/2008/layout/LinedList"/>
    <dgm:cxn modelId="{A2E462D0-2F06-B143-ACE8-A222C1287488}" type="presParOf" srcId="{652D079B-5A4C-CA45-B3BB-07B58D02C83F}" destId="{671E11AD-0432-C04B-999F-F887D07E1B91}" srcOrd="2" destOrd="0" presId="urn:microsoft.com/office/officeart/2008/layout/LinedList"/>
    <dgm:cxn modelId="{C3341F5F-4FFD-474F-AB2B-57170EE90A98}" type="presParOf" srcId="{652D079B-5A4C-CA45-B3BB-07B58D02C83F}" destId="{11D216F0-36FE-6349-AB37-551C04B5C3C1}" srcOrd="3" destOrd="0" presId="urn:microsoft.com/office/officeart/2008/layout/LinedList"/>
    <dgm:cxn modelId="{E53656F0-67BE-9D41-9A2F-912FDAF228DF}" type="presParOf" srcId="{11D216F0-36FE-6349-AB37-551C04B5C3C1}" destId="{93F9A891-AFC7-D14E-A86C-656CC0F065B6}" srcOrd="0" destOrd="0" presId="urn:microsoft.com/office/officeart/2008/layout/LinedList"/>
    <dgm:cxn modelId="{DCBC3F56-A454-DE4A-94D2-0ACBEEEF7349}" type="presParOf" srcId="{11D216F0-36FE-6349-AB37-551C04B5C3C1}" destId="{75884124-CCE4-FA4D-85F7-5BDE3366FC2E}" srcOrd="1" destOrd="0" presId="urn:microsoft.com/office/officeart/2008/layout/LinedList"/>
    <dgm:cxn modelId="{4079CCDF-7AD4-D44F-B900-87112796296F}" type="presParOf" srcId="{652D079B-5A4C-CA45-B3BB-07B58D02C83F}" destId="{2F0347D6-2B8A-B444-9898-079E5A37B207}" srcOrd="4" destOrd="0" presId="urn:microsoft.com/office/officeart/2008/layout/LinedList"/>
    <dgm:cxn modelId="{9C1AE66C-27BB-5F4B-A5F3-11197A746046}" type="presParOf" srcId="{652D079B-5A4C-CA45-B3BB-07B58D02C83F}" destId="{20D1DA75-C859-014B-A155-14F1A71E97E1}" srcOrd="5" destOrd="0" presId="urn:microsoft.com/office/officeart/2008/layout/LinedList"/>
    <dgm:cxn modelId="{F4A61102-474A-D24B-A5C7-606F39C0E1DE}" type="presParOf" srcId="{20D1DA75-C859-014B-A155-14F1A71E97E1}" destId="{93B1D87E-CD1A-F44A-A019-8F2FA3E930AD}" srcOrd="0" destOrd="0" presId="urn:microsoft.com/office/officeart/2008/layout/LinedList"/>
    <dgm:cxn modelId="{5BDA02E7-5573-E94D-BB21-117ED34B1C96}" type="presParOf" srcId="{20D1DA75-C859-014B-A155-14F1A71E97E1}" destId="{69E25FA7-94F2-9341-83EA-3EF33300D77B}" srcOrd="1" destOrd="0" presId="urn:microsoft.com/office/officeart/2008/layout/LinedList"/>
    <dgm:cxn modelId="{CBC699B3-51A1-D74B-8C40-8C0F7096B0F3}" type="presParOf" srcId="{652D079B-5A4C-CA45-B3BB-07B58D02C83F}" destId="{BEEA528C-AF5D-4D4D-BADF-D0635153724F}" srcOrd="6" destOrd="0" presId="urn:microsoft.com/office/officeart/2008/layout/LinedList"/>
    <dgm:cxn modelId="{A61B119C-5F41-4142-A905-5ABA00F963A3}" type="presParOf" srcId="{652D079B-5A4C-CA45-B3BB-07B58D02C83F}" destId="{D7D131F6-8436-FC4C-9DC4-843C9B900164}" srcOrd="7" destOrd="0" presId="urn:microsoft.com/office/officeart/2008/layout/LinedList"/>
    <dgm:cxn modelId="{05C0A977-2EF2-D246-A466-A8C54CC16583}" type="presParOf" srcId="{D7D131F6-8436-FC4C-9DC4-843C9B900164}" destId="{1D51F77A-A1BC-2247-A0CB-F04C7397D4F0}" srcOrd="0" destOrd="0" presId="urn:microsoft.com/office/officeart/2008/layout/LinedList"/>
    <dgm:cxn modelId="{8FE64D54-3EB8-F14B-9519-021C730DFC61}" type="presParOf" srcId="{D7D131F6-8436-FC4C-9DC4-843C9B900164}" destId="{52281B29-4519-6D4F-B24A-14317DCB7F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17A91-7B3F-4BA5-A891-ABDC3AC0C3E4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DD44D0-5384-4C3E-B460-1EB464BDF43A}">
      <dgm:prSet/>
      <dgm:spPr/>
      <dgm:t>
        <a:bodyPr/>
        <a:lstStyle/>
        <a:p>
          <a:r>
            <a:rPr lang="en-US"/>
            <a:t>States with higher approval rates should be prioritized and vice versa.</a:t>
          </a:r>
        </a:p>
      </dgm:t>
    </dgm:pt>
    <dgm:pt modelId="{2822FFB2-2D1A-4331-B8C9-708514A46985}" type="parTrans" cxnId="{FE283625-AFF6-45F7-AFAD-B263352F19C4}">
      <dgm:prSet/>
      <dgm:spPr/>
      <dgm:t>
        <a:bodyPr/>
        <a:lstStyle/>
        <a:p>
          <a:endParaRPr lang="en-US"/>
        </a:p>
      </dgm:t>
    </dgm:pt>
    <dgm:pt modelId="{558B4B71-AC38-4B89-AEEC-7234F8D7E827}" type="sibTrans" cxnId="{FE283625-AFF6-45F7-AFAD-B263352F19C4}">
      <dgm:prSet/>
      <dgm:spPr/>
      <dgm:t>
        <a:bodyPr/>
        <a:lstStyle/>
        <a:p>
          <a:endParaRPr lang="en-US"/>
        </a:p>
      </dgm:t>
    </dgm:pt>
    <dgm:pt modelId="{3F0EC169-9499-43EF-80DE-E540FE3757E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The difference in the lead time for approved and rejected loan is significant,  hence, It is critical to expedite application initiation stage, to increase the conversion rate. </a:t>
          </a:r>
        </a:p>
      </dgm:t>
    </dgm:pt>
    <dgm:pt modelId="{43552DFA-5A8B-4509-8F24-871722771FA9}" type="parTrans" cxnId="{4F19AD59-D349-452D-B42E-01DE939ED85E}">
      <dgm:prSet/>
      <dgm:spPr/>
      <dgm:t>
        <a:bodyPr/>
        <a:lstStyle/>
        <a:p>
          <a:endParaRPr lang="en-US"/>
        </a:p>
      </dgm:t>
    </dgm:pt>
    <dgm:pt modelId="{DB070E91-9EFC-4C01-B209-20A7F6AAAE95}" type="sibTrans" cxnId="{4F19AD59-D349-452D-B42E-01DE939ED85E}">
      <dgm:prSet/>
      <dgm:spPr/>
      <dgm:t>
        <a:bodyPr/>
        <a:lstStyle/>
        <a:p>
          <a:endParaRPr lang="en-US"/>
        </a:p>
      </dgm:t>
    </dgm:pt>
    <dgm:pt modelId="{9BCCE371-5382-4B55-84C9-59FA2D2456E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Large portion of applications, classified as "Inactive 120 Days" and positive cases, have a mean lead time of 10 days, we need to aggressively pursue cases in the first 2 weeks to maximize conversion.</a:t>
          </a:r>
        </a:p>
      </dgm:t>
    </dgm:pt>
    <dgm:pt modelId="{C2283B0C-9D4C-4906-8227-64FE0917A818}" type="parTrans" cxnId="{4B53A8A1-0863-45F7-820A-C6FD59ECF180}">
      <dgm:prSet/>
      <dgm:spPr/>
      <dgm:t>
        <a:bodyPr/>
        <a:lstStyle/>
        <a:p>
          <a:endParaRPr lang="en-US"/>
        </a:p>
      </dgm:t>
    </dgm:pt>
    <dgm:pt modelId="{739EB347-330B-4AE1-880F-87CB75B6857B}" type="sibTrans" cxnId="{4B53A8A1-0863-45F7-820A-C6FD59ECF180}">
      <dgm:prSet/>
      <dgm:spPr/>
      <dgm:t>
        <a:bodyPr/>
        <a:lstStyle/>
        <a:p>
          <a:endParaRPr lang="en-US"/>
        </a:p>
      </dgm:t>
    </dgm:pt>
    <dgm:pt modelId="{58D8D4CA-7708-5E45-9980-26FAFAAEF17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A way to identify or predict "No Value" and "Cancelled in MAX" cases early on in the process is essential to maximize conversion.</a:t>
          </a:r>
        </a:p>
      </dgm:t>
    </dgm:pt>
    <dgm:pt modelId="{5D0F0020-4474-0549-938F-B7C8879E117E}" type="parTrans" cxnId="{42949639-FB1D-C444-88AF-C662288B35EB}">
      <dgm:prSet/>
      <dgm:spPr/>
      <dgm:t>
        <a:bodyPr/>
        <a:lstStyle/>
        <a:p>
          <a:endParaRPr lang="en-US"/>
        </a:p>
      </dgm:t>
    </dgm:pt>
    <dgm:pt modelId="{B7116F4E-9CAE-8542-BC24-5347B3D240CC}" type="sibTrans" cxnId="{42949639-FB1D-C444-88AF-C662288B35EB}">
      <dgm:prSet/>
      <dgm:spPr/>
      <dgm:t>
        <a:bodyPr/>
        <a:lstStyle/>
        <a:p>
          <a:endParaRPr lang="en-US"/>
        </a:p>
      </dgm:t>
    </dgm:pt>
    <dgm:pt modelId="{1F7C3F71-E00C-BA49-8C61-8DC35DD000E4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Loan amount of rejected applications have a higher dispersion and multiple outliers. Applications  with loan amount in a particular range should be prioritized.</a:t>
          </a:r>
        </a:p>
      </dgm:t>
    </dgm:pt>
    <dgm:pt modelId="{2FBEA57F-B30A-5B46-BFAF-EAE8B8965750}" type="parTrans" cxnId="{4DFA900F-88D4-E84A-843F-16FC2482F7A5}">
      <dgm:prSet/>
      <dgm:spPr/>
      <dgm:t>
        <a:bodyPr/>
        <a:lstStyle/>
        <a:p>
          <a:endParaRPr lang="en-US"/>
        </a:p>
      </dgm:t>
    </dgm:pt>
    <dgm:pt modelId="{48DA18BA-A907-444B-B607-A78E2669794C}" type="sibTrans" cxnId="{4DFA900F-88D4-E84A-843F-16FC2482F7A5}">
      <dgm:prSet/>
      <dgm:spPr/>
      <dgm:t>
        <a:bodyPr/>
        <a:lstStyle/>
        <a:p>
          <a:endParaRPr lang="en-US"/>
        </a:p>
      </dgm:t>
    </dgm:pt>
    <dgm:pt modelId="{F10BB4F0-72F9-AB4E-9576-8D5610A2BE15}" type="pres">
      <dgm:prSet presAssocID="{55B17A91-7B3F-4BA5-A891-ABDC3AC0C3E4}" presName="outerComposite" presStyleCnt="0">
        <dgm:presLayoutVars>
          <dgm:chMax val="5"/>
          <dgm:dir/>
          <dgm:resizeHandles val="exact"/>
        </dgm:presLayoutVars>
      </dgm:prSet>
      <dgm:spPr/>
    </dgm:pt>
    <dgm:pt modelId="{BF4C1ABE-430C-C247-AF36-152323A50EE5}" type="pres">
      <dgm:prSet presAssocID="{55B17A91-7B3F-4BA5-A891-ABDC3AC0C3E4}" presName="dummyMaxCanvas" presStyleCnt="0">
        <dgm:presLayoutVars/>
      </dgm:prSet>
      <dgm:spPr/>
    </dgm:pt>
    <dgm:pt modelId="{E9A8A8F7-A949-AE49-94C9-59CCAED21DBC}" type="pres">
      <dgm:prSet presAssocID="{55B17A91-7B3F-4BA5-A891-ABDC3AC0C3E4}" presName="FiveNodes_1" presStyleLbl="node1" presStyleIdx="0" presStyleCnt="5">
        <dgm:presLayoutVars>
          <dgm:bulletEnabled val="1"/>
        </dgm:presLayoutVars>
      </dgm:prSet>
      <dgm:spPr/>
    </dgm:pt>
    <dgm:pt modelId="{2CBE89CB-D3C9-F24F-8BF7-4602C8A5C43F}" type="pres">
      <dgm:prSet presAssocID="{55B17A91-7B3F-4BA5-A891-ABDC3AC0C3E4}" presName="FiveNodes_2" presStyleLbl="node1" presStyleIdx="1" presStyleCnt="5">
        <dgm:presLayoutVars>
          <dgm:bulletEnabled val="1"/>
        </dgm:presLayoutVars>
      </dgm:prSet>
      <dgm:spPr/>
    </dgm:pt>
    <dgm:pt modelId="{DC80BE1C-A706-8349-AC2C-DA545AD331FE}" type="pres">
      <dgm:prSet presAssocID="{55B17A91-7B3F-4BA5-A891-ABDC3AC0C3E4}" presName="FiveNodes_3" presStyleLbl="node1" presStyleIdx="2" presStyleCnt="5">
        <dgm:presLayoutVars>
          <dgm:bulletEnabled val="1"/>
        </dgm:presLayoutVars>
      </dgm:prSet>
      <dgm:spPr/>
    </dgm:pt>
    <dgm:pt modelId="{E4C9AF37-C12C-AA4C-84E3-822FACC266FC}" type="pres">
      <dgm:prSet presAssocID="{55B17A91-7B3F-4BA5-A891-ABDC3AC0C3E4}" presName="FiveNodes_4" presStyleLbl="node1" presStyleIdx="3" presStyleCnt="5">
        <dgm:presLayoutVars>
          <dgm:bulletEnabled val="1"/>
        </dgm:presLayoutVars>
      </dgm:prSet>
      <dgm:spPr/>
    </dgm:pt>
    <dgm:pt modelId="{02432D5F-0E53-5443-8A4F-8941FA3BEC03}" type="pres">
      <dgm:prSet presAssocID="{55B17A91-7B3F-4BA5-A891-ABDC3AC0C3E4}" presName="FiveNodes_5" presStyleLbl="node1" presStyleIdx="4" presStyleCnt="5">
        <dgm:presLayoutVars>
          <dgm:bulletEnabled val="1"/>
        </dgm:presLayoutVars>
      </dgm:prSet>
      <dgm:spPr/>
    </dgm:pt>
    <dgm:pt modelId="{26D03706-79E8-CD4E-A66B-A560C9D711C9}" type="pres">
      <dgm:prSet presAssocID="{55B17A91-7B3F-4BA5-A891-ABDC3AC0C3E4}" presName="FiveConn_1-2" presStyleLbl="fgAccFollowNode1" presStyleIdx="0" presStyleCnt="4" custLinFactNeighborX="-18434" custLinFactNeighborY="-13650">
        <dgm:presLayoutVars>
          <dgm:bulletEnabled val="1"/>
        </dgm:presLayoutVars>
      </dgm:prSet>
      <dgm:spPr/>
    </dgm:pt>
    <dgm:pt modelId="{EE08E8B2-26C4-D54C-8EB4-4289E8BA571A}" type="pres">
      <dgm:prSet presAssocID="{55B17A91-7B3F-4BA5-A891-ABDC3AC0C3E4}" presName="FiveConn_2-3" presStyleLbl="fgAccFollowNode1" presStyleIdx="1" presStyleCnt="4">
        <dgm:presLayoutVars>
          <dgm:bulletEnabled val="1"/>
        </dgm:presLayoutVars>
      </dgm:prSet>
      <dgm:spPr/>
    </dgm:pt>
    <dgm:pt modelId="{7CB77452-C6AC-C149-8634-73B613376B89}" type="pres">
      <dgm:prSet presAssocID="{55B17A91-7B3F-4BA5-A891-ABDC3AC0C3E4}" presName="FiveConn_3-4" presStyleLbl="fgAccFollowNode1" presStyleIdx="2" presStyleCnt="4">
        <dgm:presLayoutVars>
          <dgm:bulletEnabled val="1"/>
        </dgm:presLayoutVars>
      </dgm:prSet>
      <dgm:spPr/>
    </dgm:pt>
    <dgm:pt modelId="{90B8BCD2-0760-8F4C-B5E2-EEC9A33A0D00}" type="pres">
      <dgm:prSet presAssocID="{55B17A91-7B3F-4BA5-A891-ABDC3AC0C3E4}" presName="FiveConn_4-5" presStyleLbl="fgAccFollowNode1" presStyleIdx="3" presStyleCnt="4">
        <dgm:presLayoutVars>
          <dgm:bulletEnabled val="1"/>
        </dgm:presLayoutVars>
      </dgm:prSet>
      <dgm:spPr/>
    </dgm:pt>
    <dgm:pt modelId="{CD9089F7-0CA7-4544-B557-A62EC6E635DB}" type="pres">
      <dgm:prSet presAssocID="{55B17A91-7B3F-4BA5-A891-ABDC3AC0C3E4}" presName="FiveNodes_1_text" presStyleLbl="node1" presStyleIdx="4" presStyleCnt="5">
        <dgm:presLayoutVars>
          <dgm:bulletEnabled val="1"/>
        </dgm:presLayoutVars>
      </dgm:prSet>
      <dgm:spPr/>
    </dgm:pt>
    <dgm:pt modelId="{934678FD-FABD-1B4A-95CC-B3BF9C40C2DA}" type="pres">
      <dgm:prSet presAssocID="{55B17A91-7B3F-4BA5-A891-ABDC3AC0C3E4}" presName="FiveNodes_2_text" presStyleLbl="node1" presStyleIdx="4" presStyleCnt="5">
        <dgm:presLayoutVars>
          <dgm:bulletEnabled val="1"/>
        </dgm:presLayoutVars>
      </dgm:prSet>
      <dgm:spPr/>
    </dgm:pt>
    <dgm:pt modelId="{7363D132-2C1A-1C47-A763-9F16E838A042}" type="pres">
      <dgm:prSet presAssocID="{55B17A91-7B3F-4BA5-A891-ABDC3AC0C3E4}" presName="FiveNodes_3_text" presStyleLbl="node1" presStyleIdx="4" presStyleCnt="5">
        <dgm:presLayoutVars>
          <dgm:bulletEnabled val="1"/>
        </dgm:presLayoutVars>
      </dgm:prSet>
      <dgm:spPr/>
    </dgm:pt>
    <dgm:pt modelId="{063CE962-49FB-B94B-8570-9F3EFE7E23DC}" type="pres">
      <dgm:prSet presAssocID="{55B17A91-7B3F-4BA5-A891-ABDC3AC0C3E4}" presName="FiveNodes_4_text" presStyleLbl="node1" presStyleIdx="4" presStyleCnt="5">
        <dgm:presLayoutVars>
          <dgm:bulletEnabled val="1"/>
        </dgm:presLayoutVars>
      </dgm:prSet>
      <dgm:spPr/>
    </dgm:pt>
    <dgm:pt modelId="{63AD5239-F11E-3943-A638-0CE06646CDDE}" type="pres">
      <dgm:prSet presAssocID="{55B17A91-7B3F-4BA5-A891-ABDC3AC0C3E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DFA900F-88D4-E84A-843F-16FC2482F7A5}" srcId="{55B17A91-7B3F-4BA5-A891-ABDC3AC0C3E4}" destId="{1F7C3F71-E00C-BA49-8C61-8DC35DD000E4}" srcOrd="4" destOrd="0" parTransId="{2FBEA57F-B30A-5B46-BFAF-EAE8B8965750}" sibTransId="{48DA18BA-A907-444B-B607-A78E2669794C}"/>
    <dgm:cxn modelId="{FE283625-AFF6-45F7-AFAD-B263352F19C4}" srcId="{55B17A91-7B3F-4BA5-A891-ABDC3AC0C3E4}" destId="{61DD44D0-5384-4C3E-B460-1EB464BDF43A}" srcOrd="0" destOrd="0" parTransId="{2822FFB2-2D1A-4331-B8C9-708514A46985}" sibTransId="{558B4B71-AC38-4B89-AEEC-7234F8D7E827}"/>
    <dgm:cxn modelId="{42949639-FB1D-C444-88AF-C662288B35EB}" srcId="{55B17A91-7B3F-4BA5-A891-ABDC3AC0C3E4}" destId="{58D8D4CA-7708-5E45-9980-26FAFAAEF17C}" srcOrd="3" destOrd="0" parTransId="{5D0F0020-4474-0549-938F-B7C8879E117E}" sibTransId="{B7116F4E-9CAE-8542-BC24-5347B3D240CC}"/>
    <dgm:cxn modelId="{0ED6E73A-EBEE-6D47-B28D-6672142470C8}" type="presOf" srcId="{58D8D4CA-7708-5E45-9980-26FAFAAEF17C}" destId="{E4C9AF37-C12C-AA4C-84E3-822FACC266FC}" srcOrd="0" destOrd="0" presId="urn:microsoft.com/office/officeart/2005/8/layout/vProcess5"/>
    <dgm:cxn modelId="{D51A7148-02F7-0E45-A6C3-DF8B777CF5B9}" type="presOf" srcId="{739EB347-330B-4AE1-880F-87CB75B6857B}" destId="{7CB77452-C6AC-C149-8634-73B613376B89}" srcOrd="0" destOrd="0" presId="urn:microsoft.com/office/officeart/2005/8/layout/vProcess5"/>
    <dgm:cxn modelId="{55C3064F-753D-5942-8B9A-28B91C71F279}" type="presOf" srcId="{3F0EC169-9499-43EF-80DE-E540FE3757E0}" destId="{934678FD-FABD-1B4A-95CC-B3BF9C40C2DA}" srcOrd="1" destOrd="0" presId="urn:microsoft.com/office/officeart/2005/8/layout/vProcess5"/>
    <dgm:cxn modelId="{EBBFE552-0392-3D44-BBD3-4434159EF5AF}" type="presOf" srcId="{1F7C3F71-E00C-BA49-8C61-8DC35DD000E4}" destId="{02432D5F-0E53-5443-8A4F-8941FA3BEC03}" srcOrd="0" destOrd="0" presId="urn:microsoft.com/office/officeart/2005/8/layout/vProcess5"/>
    <dgm:cxn modelId="{4F19AD59-D349-452D-B42E-01DE939ED85E}" srcId="{55B17A91-7B3F-4BA5-A891-ABDC3AC0C3E4}" destId="{3F0EC169-9499-43EF-80DE-E540FE3757E0}" srcOrd="1" destOrd="0" parTransId="{43552DFA-5A8B-4509-8F24-871722771FA9}" sibTransId="{DB070E91-9EFC-4C01-B209-20A7F6AAAE95}"/>
    <dgm:cxn modelId="{C71B7261-E762-4844-89CE-A49788A03D54}" type="presOf" srcId="{9BCCE371-5382-4B55-84C9-59FA2D2456E3}" destId="{7363D132-2C1A-1C47-A763-9F16E838A042}" srcOrd="1" destOrd="0" presId="urn:microsoft.com/office/officeart/2005/8/layout/vProcess5"/>
    <dgm:cxn modelId="{01128070-D425-2149-B187-CC3FF92C4C8B}" type="presOf" srcId="{58D8D4CA-7708-5E45-9980-26FAFAAEF17C}" destId="{063CE962-49FB-B94B-8570-9F3EFE7E23DC}" srcOrd="1" destOrd="0" presId="urn:microsoft.com/office/officeart/2005/8/layout/vProcess5"/>
    <dgm:cxn modelId="{3FC6CC7A-1EB1-6140-B6DF-1CB39B92758A}" type="presOf" srcId="{55B17A91-7B3F-4BA5-A891-ABDC3AC0C3E4}" destId="{F10BB4F0-72F9-AB4E-9576-8D5610A2BE15}" srcOrd="0" destOrd="0" presId="urn:microsoft.com/office/officeart/2005/8/layout/vProcess5"/>
    <dgm:cxn modelId="{8DD5218D-257B-5844-BB09-16F1B85666D8}" type="presOf" srcId="{1F7C3F71-E00C-BA49-8C61-8DC35DD000E4}" destId="{63AD5239-F11E-3943-A638-0CE06646CDDE}" srcOrd="1" destOrd="0" presId="urn:microsoft.com/office/officeart/2005/8/layout/vProcess5"/>
    <dgm:cxn modelId="{CB2A6590-0363-4B4B-93CE-F5580A5E5DA7}" type="presOf" srcId="{3F0EC169-9499-43EF-80DE-E540FE3757E0}" destId="{2CBE89CB-D3C9-F24F-8BF7-4602C8A5C43F}" srcOrd="0" destOrd="0" presId="urn:microsoft.com/office/officeart/2005/8/layout/vProcess5"/>
    <dgm:cxn modelId="{4B53A8A1-0863-45F7-820A-C6FD59ECF180}" srcId="{55B17A91-7B3F-4BA5-A891-ABDC3AC0C3E4}" destId="{9BCCE371-5382-4B55-84C9-59FA2D2456E3}" srcOrd="2" destOrd="0" parTransId="{C2283B0C-9D4C-4906-8227-64FE0917A818}" sibTransId="{739EB347-330B-4AE1-880F-87CB75B6857B}"/>
    <dgm:cxn modelId="{D02162C2-7474-0146-97E2-E2872EBE9449}" type="presOf" srcId="{558B4B71-AC38-4B89-AEEC-7234F8D7E827}" destId="{26D03706-79E8-CD4E-A66B-A560C9D711C9}" srcOrd="0" destOrd="0" presId="urn:microsoft.com/office/officeart/2005/8/layout/vProcess5"/>
    <dgm:cxn modelId="{72AD7DC3-E80D-364B-8812-1B9E9740F2DE}" type="presOf" srcId="{DB070E91-9EFC-4C01-B209-20A7F6AAAE95}" destId="{EE08E8B2-26C4-D54C-8EB4-4289E8BA571A}" srcOrd="0" destOrd="0" presId="urn:microsoft.com/office/officeart/2005/8/layout/vProcess5"/>
    <dgm:cxn modelId="{793FF5C3-C79D-6C41-A9B1-E8A80E08CD23}" type="presOf" srcId="{B7116F4E-9CAE-8542-BC24-5347B3D240CC}" destId="{90B8BCD2-0760-8F4C-B5E2-EEC9A33A0D00}" srcOrd="0" destOrd="0" presId="urn:microsoft.com/office/officeart/2005/8/layout/vProcess5"/>
    <dgm:cxn modelId="{DB3B1FD2-B673-EE4B-AD45-2627397E15C8}" type="presOf" srcId="{61DD44D0-5384-4C3E-B460-1EB464BDF43A}" destId="{E9A8A8F7-A949-AE49-94C9-59CCAED21DBC}" srcOrd="0" destOrd="0" presId="urn:microsoft.com/office/officeart/2005/8/layout/vProcess5"/>
    <dgm:cxn modelId="{F9A65CD5-8EFD-D849-B742-12F6BCF5508A}" type="presOf" srcId="{9BCCE371-5382-4B55-84C9-59FA2D2456E3}" destId="{DC80BE1C-A706-8349-AC2C-DA545AD331FE}" srcOrd="0" destOrd="0" presId="urn:microsoft.com/office/officeart/2005/8/layout/vProcess5"/>
    <dgm:cxn modelId="{D0924AE6-D990-584F-8891-3AEBABEC5FF6}" type="presOf" srcId="{61DD44D0-5384-4C3E-B460-1EB464BDF43A}" destId="{CD9089F7-0CA7-4544-B557-A62EC6E635DB}" srcOrd="1" destOrd="0" presId="urn:microsoft.com/office/officeart/2005/8/layout/vProcess5"/>
    <dgm:cxn modelId="{2D6C92CC-E524-2141-B029-6EBDAEEBCFEB}" type="presParOf" srcId="{F10BB4F0-72F9-AB4E-9576-8D5610A2BE15}" destId="{BF4C1ABE-430C-C247-AF36-152323A50EE5}" srcOrd="0" destOrd="0" presId="urn:microsoft.com/office/officeart/2005/8/layout/vProcess5"/>
    <dgm:cxn modelId="{1D677E31-1218-5344-805F-6DEC33E3B1E0}" type="presParOf" srcId="{F10BB4F0-72F9-AB4E-9576-8D5610A2BE15}" destId="{E9A8A8F7-A949-AE49-94C9-59CCAED21DBC}" srcOrd="1" destOrd="0" presId="urn:microsoft.com/office/officeart/2005/8/layout/vProcess5"/>
    <dgm:cxn modelId="{C12115B6-8875-534B-A653-0442C0631D36}" type="presParOf" srcId="{F10BB4F0-72F9-AB4E-9576-8D5610A2BE15}" destId="{2CBE89CB-D3C9-F24F-8BF7-4602C8A5C43F}" srcOrd="2" destOrd="0" presId="urn:microsoft.com/office/officeart/2005/8/layout/vProcess5"/>
    <dgm:cxn modelId="{28FE6C68-2FAB-AE4D-A299-E9562F754B63}" type="presParOf" srcId="{F10BB4F0-72F9-AB4E-9576-8D5610A2BE15}" destId="{DC80BE1C-A706-8349-AC2C-DA545AD331FE}" srcOrd="3" destOrd="0" presId="urn:microsoft.com/office/officeart/2005/8/layout/vProcess5"/>
    <dgm:cxn modelId="{20A05ACB-9163-CB40-AEB5-42558F754ECE}" type="presParOf" srcId="{F10BB4F0-72F9-AB4E-9576-8D5610A2BE15}" destId="{E4C9AF37-C12C-AA4C-84E3-822FACC266FC}" srcOrd="4" destOrd="0" presId="urn:microsoft.com/office/officeart/2005/8/layout/vProcess5"/>
    <dgm:cxn modelId="{AB50C1CD-E70A-374F-BAF5-F4BA41BB03E0}" type="presParOf" srcId="{F10BB4F0-72F9-AB4E-9576-8D5610A2BE15}" destId="{02432D5F-0E53-5443-8A4F-8941FA3BEC03}" srcOrd="5" destOrd="0" presId="urn:microsoft.com/office/officeart/2005/8/layout/vProcess5"/>
    <dgm:cxn modelId="{0A5A06C8-5230-8A4F-B1BD-EAE837B28122}" type="presParOf" srcId="{F10BB4F0-72F9-AB4E-9576-8D5610A2BE15}" destId="{26D03706-79E8-CD4E-A66B-A560C9D711C9}" srcOrd="6" destOrd="0" presId="urn:microsoft.com/office/officeart/2005/8/layout/vProcess5"/>
    <dgm:cxn modelId="{5816D892-4BE0-994B-B665-508ECEE2084B}" type="presParOf" srcId="{F10BB4F0-72F9-AB4E-9576-8D5610A2BE15}" destId="{EE08E8B2-26C4-D54C-8EB4-4289E8BA571A}" srcOrd="7" destOrd="0" presId="urn:microsoft.com/office/officeart/2005/8/layout/vProcess5"/>
    <dgm:cxn modelId="{33849404-007F-C54F-80D9-6275EE67EBF3}" type="presParOf" srcId="{F10BB4F0-72F9-AB4E-9576-8D5610A2BE15}" destId="{7CB77452-C6AC-C149-8634-73B613376B89}" srcOrd="8" destOrd="0" presId="urn:microsoft.com/office/officeart/2005/8/layout/vProcess5"/>
    <dgm:cxn modelId="{2EBC1575-F55A-0A4C-9076-EA144892ADB6}" type="presParOf" srcId="{F10BB4F0-72F9-AB4E-9576-8D5610A2BE15}" destId="{90B8BCD2-0760-8F4C-B5E2-EEC9A33A0D00}" srcOrd="9" destOrd="0" presId="urn:microsoft.com/office/officeart/2005/8/layout/vProcess5"/>
    <dgm:cxn modelId="{5E2AE6C9-7F4D-F942-B387-684365ED3F7A}" type="presParOf" srcId="{F10BB4F0-72F9-AB4E-9576-8D5610A2BE15}" destId="{CD9089F7-0CA7-4544-B557-A62EC6E635DB}" srcOrd="10" destOrd="0" presId="urn:microsoft.com/office/officeart/2005/8/layout/vProcess5"/>
    <dgm:cxn modelId="{7B5AF17F-1623-4E45-B508-E53C55CD1140}" type="presParOf" srcId="{F10BB4F0-72F9-AB4E-9576-8D5610A2BE15}" destId="{934678FD-FABD-1B4A-95CC-B3BF9C40C2DA}" srcOrd="11" destOrd="0" presId="urn:microsoft.com/office/officeart/2005/8/layout/vProcess5"/>
    <dgm:cxn modelId="{501B3D3C-5337-4F4D-9C4F-FA73483E1D0F}" type="presParOf" srcId="{F10BB4F0-72F9-AB4E-9576-8D5610A2BE15}" destId="{7363D132-2C1A-1C47-A763-9F16E838A042}" srcOrd="12" destOrd="0" presId="urn:microsoft.com/office/officeart/2005/8/layout/vProcess5"/>
    <dgm:cxn modelId="{DB6FF73D-C71F-BD4F-A338-4A78FE282CA9}" type="presParOf" srcId="{F10BB4F0-72F9-AB4E-9576-8D5610A2BE15}" destId="{063CE962-49FB-B94B-8570-9F3EFE7E23DC}" srcOrd="13" destOrd="0" presId="urn:microsoft.com/office/officeart/2005/8/layout/vProcess5"/>
    <dgm:cxn modelId="{6CDB4DD1-C66B-1F4B-80FE-62C3C6C5EA1D}" type="presParOf" srcId="{F10BB4F0-72F9-AB4E-9576-8D5610A2BE15}" destId="{63AD5239-F11E-3943-A638-0CE06646CDD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707D0-4DBA-644D-8413-1B114E3CECBD}">
      <dsp:nvSpPr>
        <dsp:cNvPr id="0" name=""/>
        <dsp:cNvSpPr/>
      </dsp:nvSpPr>
      <dsp:spPr>
        <a:xfrm>
          <a:off x="0" y="1842"/>
          <a:ext cx="56327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608FC5-91F0-8441-90B2-3902C725400A}">
      <dsp:nvSpPr>
        <dsp:cNvPr id="0" name=""/>
        <dsp:cNvSpPr/>
      </dsp:nvSpPr>
      <dsp:spPr>
        <a:xfrm>
          <a:off x="0" y="1842"/>
          <a:ext cx="5632704" cy="125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M.S in Data Science from University of Illinois, graduating in December 2022</a:t>
          </a:r>
        </a:p>
      </dsp:txBody>
      <dsp:txXfrm>
        <a:off x="0" y="1842"/>
        <a:ext cx="5632704" cy="1256441"/>
      </dsp:txXfrm>
    </dsp:sp>
    <dsp:sp modelId="{8FE494AA-EFD6-1B43-B628-DADAD6F4D423}">
      <dsp:nvSpPr>
        <dsp:cNvPr id="0" name=""/>
        <dsp:cNvSpPr/>
      </dsp:nvSpPr>
      <dsp:spPr>
        <a:xfrm>
          <a:off x="0" y="1258284"/>
          <a:ext cx="56327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659EC6-4A7E-AF40-98A0-93151CB0DBEA}">
      <dsp:nvSpPr>
        <dsp:cNvPr id="0" name=""/>
        <dsp:cNvSpPr/>
      </dsp:nvSpPr>
      <dsp:spPr>
        <a:xfrm>
          <a:off x="0" y="1258284"/>
          <a:ext cx="5632704" cy="125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Experienced Data science professional</a:t>
          </a:r>
        </a:p>
      </dsp:txBody>
      <dsp:txXfrm>
        <a:off x="0" y="1258284"/>
        <a:ext cx="5632704" cy="1256441"/>
      </dsp:txXfrm>
    </dsp:sp>
    <dsp:sp modelId="{ACF7C019-EEF2-8246-99E4-9908AC426FFF}">
      <dsp:nvSpPr>
        <dsp:cNvPr id="0" name=""/>
        <dsp:cNvSpPr/>
      </dsp:nvSpPr>
      <dsp:spPr>
        <a:xfrm>
          <a:off x="0" y="2514725"/>
          <a:ext cx="56327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6EA431-2F93-3041-868A-B90ABBA88078}">
      <dsp:nvSpPr>
        <dsp:cNvPr id="0" name=""/>
        <dsp:cNvSpPr/>
      </dsp:nvSpPr>
      <dsp:spPr>
        <a:xfrm>
          <a:off x="0" y="2514725"/>
          <a:ext cx="5632704" cy="125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– Machine Learning, Financial Analytics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514725"/>
        <a:ext cx="5632704" cy="1256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451C0-D506-9146-B1CD-207348F81BD5}">
      <dsp:nvSpPr>
        <dsp:cNvPr id="0" name=""/>
        <dsp:cNvSpPr/>
      </dsp:nvSpPr>
      <dsp:spPr>
        <a:xfrm>
          <a:off x="0" y="0"/>
          <a:ext cx="63765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2C589-E0E8-EA40-93A5-08C4E00F9EAF}">
      <dsp:nvSpPr>
        <dsp:cNvPr id="0" name=""/>
        <dsp:cNvSpPr/>
      </dsp:nvSpPr>
      <dsp:spPr>
        <a:xfrm>
          <a:off x="0" y="0"/>
          <a:ext cx="6376586" cy="123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 lending mortgage company</a:t>
          </a:r>
        </a:p>
      </dsp:txBody>
      <dsp:txXfrm>
        <a:off x="0" y="0"/>
        <a:ext cx="6376586" cy="1230630"/>
      </dsp:txXfrm>
    </dsp:sp>
    <dsp:sp modelId="{671E11AD-0432-C04B-999F-F887D07E1B91}">
      <dsp:nvSpPr>
        <dsp:cNvPr id="0" name=""/>
        <dsp:cNvSpPr/>
      </dsp:nvSpPr>
      <dsp:spPr>
        <a:xfrm>
          <a:off x="0" y="1230630"/>
          <a:ext cx="63765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9A891-AFC7-D14E-A86C-656CC0F065B6}">
      <dsp:nvSpPr>
        <dsp:cNvPr id="0" name=""/>
        <dsp:cNvSpPr/>
      </dsp:nvSpPr>
      <dsp:spPr>
        <a:xfrm>
          <a:off x="0" y="1230630"/>
          <a:ext cx="6376586" cy="123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number of leads in the data provided – </a:t>
          </a:r>
          <a:r>
            <a:rPr lang="en-US" sz="2200" b="1" kern="1200" dirty="0"/>
            <a:t>50K</a:t>
          </a:r>
          <a:r>
            <a:rPr lang="en-US" sz="2200" kern="1200" dirty="0"/>
            <a:t> relating to a period of </a:t>
          </a:r>
          <a:r>
            <a:rPr lang="en-US" sz="2200" b="1" kern="1200" dirty="0"/>
            <a:t>Five</a:t>
          </a:r>
          <a:r>
            <a:rPr lang="en-US" sz="2200" kern="1200" dirty="0"/>
            <a:t> months</a:t>
          </a:r>
        </a:p>
      </dsp:txBody>
      <dsp:txXfrm>
        <a:off x="0" y="1230630"/>
        <a:ext cx="6376586" cy="1230630"/>
      </dsp:txXfrm>
    </dsp:sp>
    <dsp:sp modelId="{2F0347D6-2B8A-B444-9898-079E5A37B207}">
      <dsp:nvSpPr>
        <dsp:cNvPr id="0" name=""/>
        <dsp:cNvSpPr/>
      </dsp:nvSpPr>
      <dsp:spPr>
        <a:xfrm>
          <a:off x="0" y="2461260"/>
          <a:ext cx="63765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1D87E-CD1A-F44A-A019-8F2FA3E930AD}">
      <dsp:nvSpPr>
        <dsp:cNvPr id="0" name=""/>
        <dsp:cNvSpPr/>
      </dsp:nvSpPr>
      <dsp:spPr>
        <a:xfrm>
          <a:off x="0" y="2461260"/>
          <a:ext cx="6376586" cy="123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includes loan amount, time stamps, Marketing personnel, and State</a:t>
          </a:r>
        </a:p>
      </dsp:txBody>
      <dsp:txXfrm>
        <a:off x="0" y="2461260"/>
        <a:ext cx="6376586" cy="1230630"/>
      </dsp:txXfrm>
    </dsp:sp>
    <dsp:sp modelId="{BEEA528C-AF5D-4D4D-BADF-D0635153724F}">
      <dsp:nvSpPr>
        <dsp:cNvPr id="0" name=""/>
        <dsp:cNvSpPr/>
      </dsp:nvSpPr>
      <dsp:spPr>
        <a:xfrm>
          <a:off x="0" y="3691890"/>
          <a:ext cx="63765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1F77A-A1BC-2247-A0CB-F04C7397D4F0}">
      <dsp:nvSpPr>
        <dsp:cNvPr id="0" name=""/>
        <dsp:cNvSpPr/>
      </dsp:nvSpPr>
      <dsp:spPr>
        <a:xfrm>
          <a:off x="0" y="3691890"/>
          <a:ext cx="6376586" cy="123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 is to enhance the business processes and maximize the conversion rate of the sales team</a:t>
          </a:r>
        </a:p>
      </dsp:txBody>
      <dsp:txXfrm>
        <a:off x="0" y="3691890"/>
        <a:ext cx="6376586" cy="1230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8A8F7-A949-AE49-94C9-59CCAED21DBC}">
      <dsp:nvSpPr>
        <dsp:cNvPr id="0" name=""/>
        <dsp:cNvSpPr/>
      </dsp:nvSpPr>
      <dsp:spPr>
        <a:xfrm>
          <a:off x="0" y="0"/>
          <a:ext cx="8454896" cy="701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States with higher approval rates should be prioritized and vice versa.</a:t>
          </a:r>
        </a:p>
      </dsp:txBody>
      <dsp:txXfrm>
        <a:off x="20553" y="20553"/>
        <a:ext cx="7615569" cy="660626"/>
      </dsp:txXfrm>
    </dsp:sp>
    <dsp:sp modelId="{2CBE89CB-D3C9-F24F-8BF7-4602C8A5C43F}">
      <dsp:nvSpPr>
        <dsp:cNvPr id="0" name=""/>
        <dsp:cNvSpPr/>
      </dsp:nvSpPr>
      <dsp:spPr>
        <a:xfrm>
          <a:off x="631372" y="799195"/>
          <a:ext cx="8454896" cy="70173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difference in the lead time for approved and rejected loan is significant,  hence, It is critical to expedite application initiation stage, to increase the conversion rate. </a:t>
          </a:r>
        </a:p>
      </dsp:txBody>
      <dsp:txXfrm>
        <a:off x="651925" y="819748"/>
        <a:ext cx="7326292" cy="660626"/>
      </dsp:txXfrm>
    </dsp:sp>
    <dsp:sp modelId="{DC80BE1C-A706-8349-AC2C-DA545AD331FE}">
      <dsp:nvSpPr>
        <dsp:cNvPr id="0" name=""/>
        <dsp:cNvSpPr/>
      </dsp:nvSpPr>
      <dsp:spPr>
        <a:xfrm>
          <a:off x="1262744" y="1598391"/>
          <a:ext cx="8454896" cy="7017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Large portion of applications, classified as "Inactive 120 Days" and positive cases, have a mean lead time of 10 days, we need to aggressively pursue cases in the first 2 weeks to maximize conversion.</a:t>
          </a:r>
        </a:p>
      </dsp:txBody>
      <dsp:txXfrm>
        <a:off x="1283297" y="1618944"/>
        <a:ext cx="7326292" cy="660626"/>
      </dsp:txXfrm>
    </dsp:sp>
    <dsp:sp modelId="{E4C9AF37-C12C-AA4C-84E3-822FACC266FC}">
      <dsp:nvSpPr>
        <dsp:cNvPr id="0" name=""/>
        <dsp:cNvSpPr/>
      </dsp:nvSpPr>
      <dsp:spPr>
        <a:xfrm>
          <a:off x="1894116" y="2397586"/>
          <a:ext cx="8454896" cy="70173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way to identify or predict "No Value" and "Cancelled in MAX" cases early on in the process is essential to maximize conversion.</a:t>
          </a:r>
        </a:p>
      </dsp:txBody>
      <dsp:txXfrm>
        <a:off x="1914669" y="2418139"/>
        <a:ext cx="7326292" cy="660626"/>
      </dsp:txXfrm>
    </dsp:sp>
    <dsp:sp modelId="{02432D5F-0E53-5443-8A4F-8941FA3BEC03}">
      <dsp:nvSpPr>
        <dsp:cNvPr id="0" name=""/>
        <dsp:cNvSpPr/>
      </dsp:nvSpPr>
      <dsp:spPr>
        <a:xfrm>
          <a:off x="2525488" y="3196782"/>
          <a:ext cx="8454896" cy="70173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Loan amount of rejected applications have a higher dispersion and multiple outliers. Applications  with loan amount in a particular range should be prioritized.</a:t>
          </a:r>
        </a:p>
      </dsp:txBody>
      <dsp:txXfrm>
        <a:off x="2546041" y="3217335"/>
        <a:ext cx="7326292" cy="660626"/>
      </dsp:txXfrm>
    </dsp:sp>
    <dsp:sp modelId="{26D03706-79E8-CD4E-A66B-A560C9D711C9}">
      <dsp:nvSpPr>
        <dsp:cNvPr id="0" name=""/>
        <dsp:cNvSpPr/>
      </dsp:nvSpPr>
      <dsp:spPr>
        <a:xfrm>
          <a:off x="7914687" y="450393"/>
          <a:ext cx="456126" cy="456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17315" y="450393"/>
        <a:ext cx="250870" cy="343235"/>
      </dsp:txXfrm>
    </dsp:sp>
    <dsp:sp modelId="{EE08E8B2-26C4-D54C-8EB4-4289E8BA571A}">
      <dsp:nvSpPr>
        <dsp:cNvPr id="0" name=""/>
        <dsp:cNvSpPr/>
      </dsp:nvSpPr>
      <dsp:spPr>
        <a:xfrm>
          <a:off x="8630142" y="1311850"/>
          <a:ext cx="456126" cy="456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32770" y="1311850"/>
        <a:ext cx="250870" cy="343235"/>
      </dsp:txXfrm>
    </dsp:sp>
    <dsp:sp modelId="{7CB77452-C6AC-C149-8634-73B613376B89}">
      <dsp:nvSpPr>
        <dsp:cNvPr id="0" name=""/>
        <dsp:cNvSpPr/>
      </dsp:nvSpPr>
      <dsp:spPr>
        <a:xfrm>
          <a:off x="9261514" y="2099350"/>
          <a:ext cx="456126" cy="456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64142" y="2099350"/>
        <a:ext cx="250870" cy="343235"/>
      </dsp:txXfrm>
    </dsp:sp>
    <dsp:sp modelId="{90B8BCD2-0760-8F4C-B5E2-EEC9A33A0D00}">
      <dsp:nvSpPr>
        <dsp:cNvPr id="0" name=""/>
        <dsp:cNvSpPr/>
      </dsp:nvSpPr>
      <dsp:spPr>
        <a:xfrm>
          <a:off x="9892886" y="2906342"/>
          <a:ext cx="456126" cy="456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995514" y="2906342"/>
        <a:ext cx="250870" cy="343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0.45132</cdr:x>
      <cdr:y>0.45138</cdr:y>
    </cdr:from>
    <cdr:to>
      <cdr:x>0.56382</cdr:x>
      <cdr:y>0.62013</cdr:y>
    </cdr:to>
    <cdr:pic>
      <cdr:nvPicPr>
        <cdr:cNvPr id="3" name="Graphic 2" descr="Head with gears with solid fill">
          <a:extLst xmlns:a="http://schemas.openxmlformats.org/drawingml/2006/main">
            <a:ext uri="{FF2B5EF4-FFF2-40B4-BE49-F238E27FC236}">
              <a16:creationId xmlns:a16="http://schemas.microsoft.com/office/drawing/2014/main" id="{974CDDE6-F9A3-1E4C-9F32-D6F821F2329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8366" y="2445879"/>
          <a:ext cx="914400" cy="914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0.70388</cdr:x>
      <cdr:y>0.89357</cdr:y>
    </cdr:from>
    <cdr:to>
      <cdr:x>0.76034</cdr:x>
      <cdr:y>0.97826</cdr:y>
    </cdr:to>
    <cdr:pic>
      <cdr:nvPicPr>
        <cdr:cNvPr id="7" name="Graphic 6" descr="Architecture with solid fill">
          <a:extLst xmlns:a="http://schemas.openxmlformats.org/drawingml/2006/main">
            <a:ext uri="{FF2B5EF4-FFF2-40B4-BE49-F238E27FC236}">
              <a16:creationId xmlns:a16="http://schemas.microsoft.com/office/drawing/2014/main" id="{A4EB132D-A020-424F-9466-18111041507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089113" y="5192991"/>
          <a:ext cx="568640" cy="49217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0.66155</cdr:x>
      <cdr:y>0.18665</cdr:y>
    </cdr:from>
    <cdr:to>
      <cdr:x>0.70947</cdr:x>
      <cdr:y>0.26427</cdr:y>
    </cdr:to>
    <cdr:pic>
      <cdr:nvPicPr>
        <cdr:cNvPr id="9" name="Graphic 8" descr="Checklist with solid fill">
          <a:extLst xmlns:a="http://schemas.openxmlformats.org/drawingml/2006/main">
            <a:ext uri="{FF2B5EF4-FFF2-40B4-BE49-F238E27FC236}">
              <a16:creationId xmlns:a16="http://schemas.microsoft.com/office/drawing/2014/main" id="{71FD8CEC-DE6B-1A4E-8F4A-120769538F8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>
          <a:extLst>
            <a:ext uri="{96DAC541-7B7A-43D3-8B79-37D633B846F1}">
              <asvg:svgBlip xmlns:asvg="http://schemas.microsoft.com/office/drawing/2016/SVG/main" r:embed="rId6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662798" y="1084701"/>
          <a:ext cx="482586" cy="45110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0.26543</cdr:x>
      <cdr:y>0.20298</cdr:y>
    </cdr:from>
    <cdr:to>
      <cdr:x>0.30938</cdr:x>
      <cdr:y>0.27915</cdr:y>
    </cdr:to>
    <cdr:pic>
      <cdr:nvPicPr>
        <cdr:cNvPr id="11" name="Graphic 10" descr="Daily calendar with solid fill">
          <a:extLst xmlns:a="http://schemas.openxmlformats.org/drawingml/2006/main">
            <a:ext uri="{FF2B5EF4-FFF2-40B4-BE49-F238E27FC236}">
              <a16:creationId xmlns:a16="http://schemas.microsoft.com/office/drawing/2014/main" id="{3C69CF35-5DB6-4141-BF39-B380EBCAD4A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>
          <a:extLst>
            <a:ext uri="{96DAC541-7B7A-43D3-8B79-37D633B846F1}">
              <asvg:svgBlip xmlns:asvg="http://schemas.microsoft.com/office/drawing/2016/SVG/main" r:embed="rId8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673278" y="1179626"/>
          <a:ext cx="442650" cy="44265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0.21827</cdr:x>
      <cdr:y>0.56426</cdr:y>
    </cdr:from>
    <cdr:to>
      <cdr:x>0.25277</cdr:x>
      <cdr:y>0.62405</cdr:y>
    </cdr:to>
    <cdr:pic>
      <cdr:nvPicPr>
        <cdr:cNvPr id="13" name="Graphic 12" descr="Hourglass Full with solid fill">
          <a:extLst xmlns:a="http://schemas.openxmlformats.org/drawingml/2006/main">
            <a:ext uri="{FF2B5EF4-FFF2-40B4-BE49-F238E27FC236}">
              <a16:creationId xmlns:a16="http://schemas.microsoft.com/office/drawing/2014/main" id="{D662D749-3572-AB45-95AE-A557C53549F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>
          <a:extLst>
            <a:ext uri="{96DAC541-7B7A-43D3-8B79-37D633B846F1}">
              <asvg:svgBlip xmlns:asvg="http://schemas.microsoft.com/office/drawing/2016/SVG/main" r:embed="rId1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198330" y="3279160"/>
          <a:ext cx="347483" cy="3474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0.27703</cdr:x>
      <cdr:y>0.88624</cdr:y>
    </cdr:from>
    <cdr:to>
      <cdr:x>0.31414</cdr:x>
      <cdr:y>0.95055</cdr:y>
    </cdr:to>
    <cdr:pic>
      <cdr:nvPicPr>
        <cdr:cNvPr id="15" name="Graphic 14" descr="Map with pin with solid fill">
          <a:extLst xmlns:a="http://schemas.openxmlformats.org/drawingml/2006/main">
            <a:ext uri="{FF2B5EF4-FFF2-40B4-BE49-F238E27FC236}">
              <a16:creationId xmlns:a16="http://schemas.microsoft.com/office/drawing/2014/main" id="{B3ADCF52-E142-3A47-868B-AED3852B7B9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>
          <a:extLst>
            <a:ext uri="{96DAC541-7B7A-43D3-8B79-37D633B846F1}">
              <asvg:svgBlip xmlns:asvg="http://schemas.microsoft.com/office/drawing/2016/SVG/main" r:embed="rId1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90100" y="5150397"/>
          <a:ext cx="373704" cy="37370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6EC6-69E9-AE41-BBD6-2E7AAA7F255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B6438-81A0-6C44-B2E6-662E54EA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B6438-81A0-6C44-B2E6-662E54EA8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B6438-81A0-6C44-B2E6-662E54EA8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F91A-CF9D-0943-8672-2E1D3835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31A39-E49C-394F-92E9-14BA002E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5418-BD9A-CA4A-9DC0-44FF09B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43DC-B740-A643-AAF8-4E868DF7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AF35-B6A6-6F47-B48D-798DC879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EBF5-44C1-C341-83B6-E7726CE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55E08-0AEC-C748-8A0B-C0F9E5CA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4C88-103D-C649-9BC4-BD097C04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D43-253F-8C4F-A399-5DEC156B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3AF1-E656-D445-B5EF-AFE1E5DB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90121-EF63-494A-ADCE-BDE8B089D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97F2-C42D-734E-95F0-C8D547D3C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8AC7-AA9B-E54C-8C50-523E540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9503-4901-1940-A0FE-983C7DD1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D755-7559-C741-97D5-116AE94C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146-7BDE-7644-8D78-BF5F05E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2E74-FD2C-5E41-B533-4529639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64EA-0ED6-0C4B-8A5B-8977EF39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2122-4BEF-1640-85F1-9BC89E4F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19A4-F91C-3C4F-A0D3-0F0428F7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D1B2-97E1-174D-B1AF-A4BFF1C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88FA-087D-964E-A68C-3F5E64C7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D06E-907A-BA4F-85F2-46CDC914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7FAF-24EE-A846-AB68-BB0243B1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8E27-2F3A-1F4A-AF94-103D69AD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FACD-E4A6-FE48-AEC5-1EF3C81A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2B24-087B-9B4F-B80C-5B835FBA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DF0C6-AACF-914B-8427-A07E9AD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9FD7-E1C1-A74E-AAA6-A5B009FE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21A3-B309-E348-BBB8-CA3F8918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CD81-54DA-724B-8A65-5852624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3C1-B243-2746-BA2E-470C066F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56CE-5E18-614D-9684-2626019F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0D8C-4A26-404D-AB21-2DF73820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0B79-EB3F-BB49-80AA-F7277A6F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581C-8E05-4E4A-905F-24935AC2F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37B22-D6A6-8248-B4D6-BD0C701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0BCA2-0A25-DD45-89F1-8C8FB014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E77C7-3605-E849-8C1B-D2EA3B28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93F1-4F4D-874E-9158-388BA61E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1720E-D8B2-F04A-B435-CF0FE67B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8F26-B381-1C40-8062-9D8EB615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231A-F8C4-6149-B975-CAF7A0CA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2CB32-7B09-2A4E-AE99-61377E74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3BA78-C051-594B-985D-87AD094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DA94-66B6-BA43-B553-56DC6A1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7FCA-D587-954B-AE52-8B59AEDF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888C-E6DA-E441-ADB4-31EEEB7D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9C63-9E62-C148-BBE4-6F07D37B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E9B5-BE4C-544E-9167-9F0C54D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5563-A696-234E-A57A-64CC6E83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2834-9CF9-A047-9F88-20477674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8F02-74B6-1B42-A458-34BEA142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47EFF-7CFF-FD40-B98D-B5E36AC5C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6514-7E2B-6840-B63E-B4F70E4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9E65-3A74-4D4F-A2CE-A7886DE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6461-1C99-2641-9B47-331D0AA1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21475-9B83-814C-94ED-89973BC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5FFB-0FF8-294B-9A95-0143AA94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5939-1204-634F-8331-936DAC35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645B-402F-374B-8D4D-93FFBC5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62CE-A92E-3D41-AF52-54924B533E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05D6-DC25-D04E-A39D-E041E4D6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8967-1BC9-4948-BB98-856D5D1B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ulath2@Illinois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E7848-C0EA-914A-A9C6-75B539C5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375" y="4994508"/>
            <a:ext cx="9435152" cy="78967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Case Study Presentation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37AB9-43BE-D745-9081-EF922947A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575" y="5676784"/>
            <a:ext cx="8673427" cy="40540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Presented by: </a:t>
            </a:r>
            <a:r>
              <a:rPr lang="en-US" sz="1800" dirty="0" err="1">
                <a:solidFill>
                  <a:schemeClr val="bg1"/>
                </a:solidFill>
              </a:rPr>
              <a:t>Umashankar</a:t>
            </a:r>
            <a:r>
              <a:rPr lang="en-US" sz="1800" dirty="0">
                <a:solidFill>
                  <a:schemeClr val="bg1"/>
                </a:solidFill>
              </a:rPr>
              <a:t> Lath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November 13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, 2022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05476-DEF8-7D46-9232-6BF8F40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79" y="1877087"/>
            <a:ext cx="10104434" cy="12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E791-EAF0-074C-91FE-4D0FC63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5" y="-122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Month of Application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15F8E1-7B80-434F-9C10-BC0096864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6"/>
          <a:stretch/>
        </p:blipFill>
        <p:spPr>
          <a:xfrm>
            <a:off x="136633" y="1249694"/>
            <a:ext cx="7483366" cy="435861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F19A2-9590-3B43-8857-E0AE63C5D2BD}"/>
              </a:ext>
            </a:extLst>
          </p:cNvPr>
          <p:cNvSpPr txBox="1"/>
          <p:nvPr/>
        </p:nvSpPr>
        <p:spPr>
          <a:xfrm>
            <a:off x="7714593" y="986338"/>
            <a:ext cx="438281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Background: </a:t>
            </a:r>
          </a:p>
          <a:p>
            <a:r>
              <a:rPr lang="en-US" sz="1600" dirty="0"/>
              <a:t>Monthly Application Conversion rate is assessed.</a:t>
            </a:r>
          </a:p>
          <a:p>
            <a:endParaRPr lang="en-US" dirty="0"/>
          </a:p>
          <a:p>
            <a:r>
              <a:rPr lang="en-US" u="sng" dirty="0"/>
              <a:t>Insight: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May and June months have witnessed dramatically low approval rate (&lt;2%)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October month has the highest approval rate,  although, July, August, September, and  October have similar approval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Assumption:</a:t>
            </a:r>
          </a:p>
          <a:p>
            <a:endParaRPr lang="en-US" i="1" dirty="0"/>
          </a:p>
          <a:p>
            <a:r>
              <a:rPr lang="en-US" sz="1700" i="1" dirty="0"/>
              <a:t>Only loans with "Application Achieved” status are assumed as  positive conversion.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228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7375-70A2-EA4C-ABA7-D5A0DC05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072D90-5AB8-5401-C4F6-402704107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82740"/>
              </p:ext>
            </p:extLst>
          </p:nvPr>
        </p:nvGraphicFramePr>
        <p:xfrm>
          <a:off x="644056" y="2406869"/>
          <a:ext cx="10980385" cy="389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65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5CEE-96C6-7B4B-B732-51F0306A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A7D9B-D9CF-EF45-85E1-9E2D9E6D86AD}"/>
              </a:ext>
            </a:extLst>
          </p:cNvPr>
          <p:cNvSpPr txBox="1"/>
          <p:nvPr/>
        </p:nvSpPr>
        <p:spPr>
          <a:xfrm>
            <a:off x="938784" y="4693042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Umashankar</a:t>
            </a:r>
            <a:r>
              <a:rPr lang="en-US" dirty="0"/>
              <a:t> Lath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ulath2@Illinois.edu</a:t>
            </a:r>
            <a:endParaRPr lang="en-US" dirty="0"/>
          </a:p>
          <a:p>
            <a:r>
              <a:rPr lang="en-US" dirty="0"/>
              <a:t>Contact: 2172003967</a:t>
            </a:r>
          </a:p>
        </p:txBody>
      </p:sp>
    </p:spTree>
    <p:extLst>
      <p:ext uri="{BB962C8B-B14F-4D97-AF65-F5344CB8AC3E}">
        <p14:creationId xmlns:p14="http://schemas.microsoft.com/office/powerpoint/2010/main" val="398740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C5569-8934-A846-95CF-5A702434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pic>
        <p:nvPicPr>
          <p:cNvPr id="5" name="Picture 4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9FA265E4-39C1-8F4D-8D3E-AF7767DE4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250"/>
          <a:stretch/>
        </p:blipFill>
        <p:spPr>
          <a:xfrm>
            <a:off x="1281023" y="1050479"/>
            <a:ext cx="3215451" cy="47570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E57E392-32F2-658D-D808-8CB73F583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6302"/>
              </p:ext>
            </p:extLst>
          </p:nvPr>
        </p:nvGraphicFramePr>
        <p:xfrm>
          <a:off x="6291072" y="2121763"/>
          <a:ext cx="5632704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334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CACB8-F16D-B142-8E85-95284E2F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Case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B4CC9-3B58-952A-F790-3145D61A1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95875"/>
              </p:ext>
            </p:extLst>
          </p:nvPr>
        </p:nvGraphicFramePr>
        <p:xfrm>
          <a:off x="5177431" y="1441704"/>
          <a:ext cx="6376586" cy="492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223A9A-5F7A-AC4E-829F-AEAD4C815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710" y="315948"/>
            <a:ext cx="3461638" cy="4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5A2C0-2411-2E4C-89EA-E590FBB7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57" y="-40598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Analysis Performed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78F670B-7279-0F4F-968E-8A178912A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426961"/>
              </p:ext>
            </p:extLst>
          </p:nvPr>
        </p:nvGraphicFramePr>
        <p:xfrm>
          <a:off x="1175657" y="563190"/>
          <a:ext cx="10071463" cy="5811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7A8C9-7898-A343-B84F-473F341F02A7}"/>
              </a:ext>
            </a:extLst>
          </p:cNvPr>
          <p:cNvSpPr txBox="1"/>
          <p:nvPr/>
        </p:nvSpPr>
        <p:spPr>
          <a:xfrm>
            <a:off x="5199017" y="4167051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Performed</a:t>
            </a:r>
          </a:p>
        </p:txBody>
      </p:sp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B0689D78-0054-7E46-940C-48A0C307D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2154" y="3700871"/>
            <a:ext cx="466180" cy="4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AC32-1E48-4B4A-99CB-29C3061B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3566" y="-467383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sz="3200" dirty="0"/>
            </a:br>
            <a:r>
              <a:rPr lang="en-US" sz="3200" dirty="0"/>
              <a:t>Location Analysis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D96EDD7-A123-1D4D-AC6B-FBF541125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15736" r="1294" b="3256"/>
          <a:stretch/>
        </p:blipFill>
        <p:spPr>
          <a:xfrm>
            <a:off x="85061" y="4359349"/>
            <a:ext cx="7908332" cy="2498651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5E8B8E5-4EB8-8F42-87BA-843D492F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32" y="148855"/>
            <a:ext cx="6939516" cy="4210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523179-9295-3F41-AB6F-B6ED10ECA3C5}"/>
              </a:ext>
            </a:extLst>
          </p:cNvPr>
          <p:cNvSpPr txBox="1"/>
          <p:nvPr/>
        </p:nvSpPr>
        <p:spPr>
          <a:xfrm>
            <a:off x="3094075" y="4440927"/>
            <a:ext cx="257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Approval Vs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E2EDE-D626-CE46-AB1D-80D61EFB2372}"/>
              </a:ext>
            </a:extLst>
          </p:cNvPr>
          <p:cNvSpPr txBox="1"/>
          <p:nvPr/>
        </p:nvSpPr>
        <p:spPr>
          <a:xfrm>
            <a:off x="231259" y="902240"/>
            <a:ext cx="466237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Background:</a:t>
            </a:r>
          </a:p>
          <a:p>
            <a:r>
              <a:rPr lang="en-US" sz="1700" dirty="0"/>
              <a:t>Approval rate is computed for each state</a:t>
            </a:r>
          </a:p>
          <a:p>
            <a:endParaRPr lang="en-US" dirty="0"/>
          </a:p>
          <a:p>
            <a:r>
              <a:rPr lang="en-US" u="sng" dirty="0"/>
              <a:t>Insight: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700" dirty="0"/>
              <a:t>Top five states, in terms of approval, are – Iowa, Kansas, New Hampshire, Delaware, Georgia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17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700" dirty="0"/>
              <a:t>States with least approval – DC, Alaska, Nevada, Wisconsin, Massachusetts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E9C39-EE50-3D4E-96C0-3F14691B2C16}"/>
              </a:ext>
            </a:extLst>
          </p:cNvPr>
          <p:cNvSpPr txBox="1"/>
          <p:nvPr/>
        </p:nvSpPr>
        <p:spPr>
          <a:xfrm>
            <a:off x="8281616" y="4564037"/>
            <a:ext cx="3697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Assumption:</a:t>
            </a:r>
          </a:p>
          <a:p>
            <a:endParaRPr lang="en-US" dirty="0"/>
          </a:p>
          <a:p>
            <a:r>
              <a:rPr lang="en-US" sz="1700" dirty="0"/>
              <a:t>Nebraska, New Mexico, South Dakota, Maine, Hawaii are ignored as number of applications in these states are less than First Quartile</a:t>
            </a:r>
          </a:p>
        </p:txBody>
      </p:sp>
    </p:spTree>
    <p:extLst>
      <p:ext uri="{BB962C8B-B14F-4D97-AF65-F5344CB8AC3E}">
        <p14:creationId xmlns:p14="http://schemas.microsoft.com/office/powerpoint/2010/main" val="9780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7A0E-388E-DE4E-BF24-0FE8A59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28" y="-2366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Lead Time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D6E38D-05B8-8C43-93F2-6F0030DDE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 t="1540" r="2487" b="652"/>
          <a:stretch/>
        </p:blipFill>
        <p:spPr>
          <a:xfrm>
            <a:off x="179530" y="820463"/>
            <a:ext cx="5023089" cy="328338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8680A22-579F-2048-A7BD-86680853F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9"/>
          <a:stretch/>
        </p:blipFill>
        <p:spPr>
          <a:xfrm>
            <a:off x="5559489" y="425885"/>
            <a:ext cx="6379408" cy="4072542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B0B6C7-3018-8A4A-9878-F5083A9EB13C}"/>
              </a:ext>
            </a:extLst>
          </p:cNvPr>
          <p:cNvSpPr txBox="1"/>
          <p:nvPr/>
        </p:nvSpPr>
        <p:spPr>
          <a:xfrm>
            <a:off x="136802" y="4129682"/>
            <a:ext cx="56134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Background: </a:t>
            </a:r>
          </a:p>
          <a:p>
            <a:r>
              <a:rPr lang="en-US" sz="1600" dirty="0"/>
              <a:t>The time difference between the lead submission date and the lead exit date is calculated. For approved loans, the time delay for each step of the process is shown above.</a:t>
            </a:r>
          </a:p>
          <a:p>
            <a:endParaRPr lang="en-US" dirty="0"/>
          </a:p>
          <a:p>
            <a:r>
              <a:rPr lang="en-US" u="sng" dirty="0"/>
              <a:t>Insight: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For approved loans, the bottleneck step is application initiation step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mean time difference in case of approved loan is 10 days while for unapproved loan it is 57 days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B64A7-EAE5-4242-8F96-C8C93C1C85C7}"/>
              </a:ext>
            </a:extLst>
          </p:cNvPr>
          <p:cNvSpPr txBox="1"/>
          <p:nvPr/>
        </p:nvSpPr>
        <p:spPr>
          <a:xfrm>
            <a:off x="6251028" y="4698775"/>
            <a:ext cx="367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Assumption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BE2FE-F5D1-B34B-B791-E60E8158E1AD}"/>
              </a:ext>
            </a:extLst>
          </p:cNvPr>
          <p:cNvSpPr txBox="1"/>
          <p:nvPr/>
        </p:nvSpPr>
        <p:spPr>
          <a:xfrm>
            <a:off x="6251028" y="50681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approved loans, the lead exit time is assumed as the application initiation date.</a:t>
            </a:r>
          </a:p>
        </p:txBody>
      </p:sp>
    </p:spTree>
    <p:extLst>
      <p:ext uri="{BB962C8B-B14F-4D97-AF65-F5344CB8AC3E}">
        <p14:creationId xmlns:p14="http://schemas.microsoft.com/office/powerpoint/2010/main" val="133415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A8BE-693F-1A49-BB8F-1406C510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8" y="-1326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Application Status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8471FC1C-9732-CE48-B032-7FDBE31CC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" r="20055"/>
          <a:stretch/>
        </p:blipFill>
        <p:spPr>
          <a:xfrm>
            <a:off x="207579" y="1047092"/>
            <a:ext cx="5699235" cy="5143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8218B-0C15-5F4B-AC99-2A18704414C0}"/>
              </a:ext>
            </a:extLst>
          </p:cNvPr>
          <p:cNvSpPr txBox="1"/>
          <p:nvPr/>
        </p:nvSpPr>
        <p:spPr>
          <a:xfrm>
            <a:off x="6285188" y="1376388"/>
            <a:ext cx="5613413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Background: </a:t>
            </a:r>
          </a:p>
          <a:p>
            <a:r>
              <a:rPr lang="en-US" sz="1600" dirty="0"/>
              <a:t>Percentage Distribution of each application status is demonstrated.</a:t>
            </a:r>
          </a:p>
          <a:p>
            <a:endParaRPr lang="en-US" dirty="0"/>
          </a:p>
          <a:p>
            <a:r>
              <a:rPr lang="en-US" u="sng" dirty="0"/>
              <a:t>Insight: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application conversion rate is 7% and most applications are lost (65%)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A significant percentage of application, 10%, is inactive for 120 days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16% of all applications has no values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Three application status categories, i.e.,</a:t>
            </a:r>
          </a:p>
          <a:p>
            <a:r>
              <a:rPr lang="en-US" sz="1700" dirty="0"/>
              <a:t>"Cancelled by banker in MAX (Credit Pulled)", " Killed from    MAX", "AUS Denied in MAX" are clubbed as one category.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946F0-2878-7E4E-9BA5-D3AA15EFB0B8}"/>
              </a:ext>
            </a:extLst>
          </p:cNvPr>
          <p:cNvSpPr txBox="1"/>
          <p:nvPr/>
        </p:nvSpPr>
        <p:spPr>
          <a:xfrm>
            <a:off x="6285188" y="4781115"/>
            <a:ext cx="367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Assumption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27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7E7C-6575-7445-B816-186AC61A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5" y="-1446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Loan Amount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96082-DC41-864D-A263-BD39C23CE3A5}"/>
              </a:ext>
            </a:extLst>
          </p:cNvPr>
          <p:cNvSpPr txBox="1"/>
          <p:nvPr/>
        </p:nvSpPr>
        <p:spPr>
          <a:xfrm>
            <a:off x="7427311" y="1267671"/>
            <a:ext cx="438281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Background: </a:t>
            </a:r>
          </a:p>
          <a:p>
            <a:r>
              <a:rPr lang="en-US" sz="1600" dirty="0"/>
              <a:t>Skewness and spread in the loan amount for the approved loans and rejected loans is shown.</a:t>
            </a:r>
          </a:p>
          <a:p>
            <a:endParaRPr lang="en-US" dirty="0"/>
          </a:p>
          <a:p>
            <a:r>
              <a:rPr lang="en-US" u="sng" dirty="0"/>
              <a:t>Insight: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maximum loan amount approved is </a:t>
            </a:r>
          </a:p>
          <a:p>
            <a:r>
              <a:rPr lang="en-US" sz="1600" dirty="0"/>
              <a:t>       USD 12,80,000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Rejected loans have higher variance in loan amount and multiple outliers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Assumption:</a:t>
            </a:r>
          </a:p>
          <a:p>
            <a:endParaRPr lang="en-US" i="1" dirty="0"/>
          </a:p>
          <a:p>
            <a:r>
              <a:rPr lang="en-US" sz="1700" dirty="0"/>
              <a:t>All the loans with status other than "Application Achieved" are assumed as rejected.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0ECE71-E6A3-D040-A585-CC2BB1E0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3" y="1011727"/>
            <a:ext cx="6788806" cy="47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4C5-ACE0-504E-87E8-E3BDCD7B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31" y="-1603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Performance Analysis</a:t>
            </a:r>
          </a:p>
        </p:txBody>
      </p: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91675F-34DB-5F4E-8267-9D1ECF6A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"/>
          <a:stretch/>
        </p:blipFill>
        <p:spPr>
          <a:xfrm>
            <a:off x="207581" y="1376228"/>
            <a:ext cx="7380890" cy="453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87EA5-A380-E042-9997-EE9B9E9356BD}"/>
              </a:ext>
            </a:extLst>
          </p:cNvPr>
          <p:cNvSpPr txBox="1"/>
          <p:nvPr/>
        </p:nvSpPr>
        <p:spPr>
          <a:xfrm>
            <a:off x="7714593" y="742648"/>
            <a:ext cx="438281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Background: </a:t>
            </a:r>
          </a:p>
          <a:p>
            <a:r>
              <a:rPr lang="en-US" sz="1600" dirty="0"/>
              <a:t>Application conversion rate of each marketing persona is critical parameter to assess individual performance.</a:t>
            </a:r>
          </a:p>
          <a:p>
            <a:endParaRPr lang="en-US" dirty="0"/>
          </a:p>
          <a:p>
            <a:r>
              <a:rPr lang="en-US" u="sng" dirty="0"/>
              <a:t>Insight: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Betty has the maximum application conversion rate while Cindy has minimum conversion rate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Difference in application conversion rates among marketing personnel is not high, which implies everyone is performing at a similar level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r>
              <a:rPr lang="en-US" i="1" dirty="0"/>
              <a:t>Assumption:</a:t>
            </a:r>
          </a:p>
          <a:p>
            <a:endParaRPr lang="en-US" i="1" dirty="0"/>
          </a:p>
          <a:p>
            <a:r>
              <a:rPr lang="en-US" sz="1700" i="1" dirty="0"/>
              <a:t>Approval rate for each month is compared although we don't have full data for the month of October.</a:t>
            </a:r>
          </a:p>
        </p:txBody>
      </p:sp>
    </p:spTree>
    <p:extLst>
      <p:ext uri="{BB962C8B-B14F-4D97-AF65-F5344CB8AC3E}">
        <p14:creationId xmlns:p14="http://schemas.microsoft.com/office/powerpoint/2010/main" val="354267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719</Words>
  <Application>Microsoft Macintosh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Case Study Presentation</vt:lpstr>
      <vt:lpstr>Introduction</vt:lpstr>
      <vt:lpstr>Case Summary</vt:lpstr>
      <vt:lpstr>Analysis Performed </vt:lpstr>
      <vt:lpstr> Location Analysis</vt:lpstr>
      <vt:lpstr>Lead Time</vt:lpstr>
      <vt:lpstr>Application Status</vt:lpstr>
      <vt:lpstr>Loan Amount Variance</vt:lpstr>
      <vt:lpstr>Performance Analysis</vt:lpstr>
      <vt:lpstr>Month of Application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</dc:title>
  <dc:creator>Prithiani, Sonia</dc:creator>
  <cp:lastModifiedBy>Prithiani, Sonia</cp:lastModifiedBy>
  <cp:revision>185</cp:revision>
  <dcterms:created xsi:type="dcterms:W3CDTF">2022-11-11T06:00:53Z</dcterms:created>
  <dcterms:modified xsi:type="dcterms:W3CDTF">2022-11-14T06:29:27Z</dcterms:modified>
</cp:coreProperties>
</file>