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66" r:id="rId2"/>
    <p:sldId id="258" r:id="rId3"/>
    <p:sldId id="262" r:id="rId4"/>
    <p:sldId id="263" r:id="rId5"/>
    <p:sldId id="264" r:id="rId6"/>
    <p:sldId id="265" r:id="rId7"/>
    <p:sldId id="256" r:id="rId8"/>
    <p:sldId id="257" r:id="rId9"/>
    <p:sldId id="259" r:id="rId10"/>
    <p:sldId id="260" r:id="rId11"/>
    <p:sldId id="261"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09C967-B82C-4721-9AEA-52DFE7E30131}" v="3" dt="2024-05-09T02:42:29.3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ma Shankar Ray" userId="231cbf0284681642" providerId="LiveId" clId="{8309C967-B82C-4721-9AEA-52DFE7E30131}"/>
    <pc:docChg chg="undo custSel addSld modSld">
      <pc:chgData name="Uma Shankar Ray" userId="231cbf0284681642" providerId="LiveId" clId="{8309C967-B82C-4721-9AEA-52DFE7E30131}" dt="2024-05-09T03:07:50.558" v="506" actId="20577"/>
      <pc:docMkLst>
        <pc:docMk/>
      </pc:docMkLst>
      <pc:sldChg chg="modSp mod">
        <pc:chgData name="Uma Shankar Ray" userId="231cbf0284681642" providerId="LiveId" clId="{8309C967-B82C-4721-9AEA-52DFE7E30131}" dt="2024-05-09T03:07:50.558" v="506" actId="20577"/>
        <pc:sldMkLst>
          <pc:docMk/>
          <pc:sldMk cId="3250005637" sldId="256"/>
        </pc:sldMkLst>
        <pc:spChg chg="mod">
          <ac:chgData name="Uma Shankar Ray" userId="231cbf0284681642" providerId="LiveId" clId="{8309C967-B82C-4721-9AEA-52DFE7E30131}" dt="2024-05-09T03:07:50.558" v="506" actId="20577"/>
          <ac:spMkLst>
            <pc:docMk/>
            <pc:sldMk cId="3250005637" sldId="256"/>
            <ac:spMk id="9" creationId="{DBE6D93E-7AA1-B961-9EC4-682D5B00E02D}"/>
          </ac:spMkLst>
        </pc:spChg>
      </pc:sldChg>
      <pc:sldChg chg="addSp delSp modSp mod modClrScheme chgLayout">
        <pc:chgData name="Uma Shankar Ray" userId="231cbf0284681642" providerId="LiveId" clId="{8309C967-B82C-4721-9AEA-52DFE7E30131}" dt="2024-05-09T02:58:53.515" v="494" actId="20577"/>
        <pc:sldMkLst>
          <pc:docMk/>
          <pc:sldMk cId="2989664540" sldId="258"/>
        </pc:sldMkLst>
        <pc:spChg chg="del mod ord">
          <ac:chgData name="Uma Shankar Ray" userId="231cbf0284681642" providerId="LiveId" clId="{8309C967-B82C-4721-9AEA-52DFE7E30131}" dt="2024-05-09T02:18:31.928" v="0" actId="700"/>
          <ac:spMkLst>
            <pc:docMk/>
            <pc:sldMk cId="2989664540" sldId="258"/>
            <ac:spMk id="2" creationId="{01865C5A-7198-0835-A36C-3B67B98ED8CD}"/>
          </ac:spMkLst>
        </pc:spChg>
        <pc:spChg chg="del mod ord">
          <ac:chgData name="Uma Shankar Ray" userId="231cbf0284681642" providerId="LiveId" clId="{8309C967-B82C-4721-9AEA-52DFE7E30131}" dt="2024-05-09T02:18:31.928" v="0" actId="700"/>
          <ac:spMkLst>
            <pc:docMk/>
            <pc:sldMk cId="2989664540" sldId="258"/>
            <ac:spMk id="3" creationId="{1EAD1946-A23B-1E9A-52CB-25025BA2C3B3}"/>
          </ac:spMkLst>
        </pc:spChg>
        <pc:spChg chg="add mod ord">
          <ac:chgData name="Uma Shankar Ray" userId="231cbf0284681642" providerId="LiveId" clId="{8309C967-B82C-4721-9AEA-52DFE7E30131}" dt="2024-05-09T02:18:41.932" v="12" actId="20577"/>
          <ac:spMkLst>
            <pc:docMk/>
            <pc:sldMk cId="2989664540" sldId="258"/>
            <ac:spMk id="4" creationId="{43060317-D6CD-9BD3-C9F5-E3591B1B3DAC}"/>
          </ac:spMkLst>
        </pc:spChg>
        <pc:spChg chg="add mod ord">
          <ac:chgData name="Uma Shankar Ray" userId="231cbf0284681642" providerId="LiveId" clId="{8309C967-B82C-4721-9AEA-52DFE7E30131}" dt="2024-05-09T02:58:53.515" v="494" actId="20577"/>
          <ac:spMkLst>
            <pc:docMk/>
            <pc:sldMk cId="2989664540" sldId="258"/>
            <ac:spMk id="5" creationId="{73AD9E4B-470D-5143-538A-1B7A24746FDD}"/>
          </ac:spMkLst>
        </pc:spChg>
      </pc:sldChg>
      <pc:sldChg chg="modSp mod">
        <pc:chgData name="Uma Shankar Ray" userId="231cbf0284681642" providerId="LiveId" clId="{8309C967-B82C-4721-9AEA-52DFE7E30131}" dt="2024-05-09T02:53:37.324" v="461" actId="13926"/>
        <pc:sldMkLst>
          <pc:docMk/>
          <pc:sldMk cId="3768956957" sldId="262"/>
        </pc:sldMkLst>
        <pc:spChg chg="mod">
          <ac:chgData name="Uma Shankar Ray" userId="231cbf0284681642" providerId="LiveId" clId="{8309C967-B82C-4721-9AEA-52DFE7E30131}" dt="2024-05-09T02:30:14.730" v="212" actId="1076"/>
          <ac:spMkLst>
            <pc:docMk/>
            <pc:sldMk cId="3768956957" sldId="262"/>
            <ac:spMk id="2" creationId="{C38338E7-65E6-2B58-E370-5B72BD935977}"/>
          </ac:spMkLst>
        </pc:spChg>
        <pc:spChg chg="mod">
          <ac:chgData name="Uma Shankar Ray" userId="231cbf0284681642" providerId="LiveId" clId="{8309C967-B82C-4721-9AEA-52DFE7E30131}" dt="2024-05-09T02:53:37.324" v="461" actId="13926"/>
          <ac:spMkLst>
            <pc:docMk/>
            <pc:sldMk cId="3768956957" sldId="262"/>
            <ac:spMk id="3" creationId="{C87E8E34-2292-C56F-5705-E89B88C50E4A}"/>
          </ac:spMkLst>
        </pc:spChg>
      </pc:sldChg>
      <pc:sldChg chg="modSp mod">
        <pc:chgData name="Uma Shankar Ray" userId="231cbf0284681642" providerId="LiveId" clId="{8309C967-B82C-4721-9AEA-52DFE7E30131}" dt="2024-05-09T02:53:23.895" v="459" actId="207"/>
        <pc:sldMkLst>
          <pc:docMk/>
          <pc:sldMk cId="1049727726" sldId="263"/>
        </pc:sldMkLst>
        <pc:spChg chg="mod">
          <ac:chgData name="Uma Shankar Ray" userId="231cbf0284681642" providerId="LiveId" clId="{8309C967-B82C-4721-9AEA-52DFE7E30131}" dt="2024-05-09T02:51:10.300" v="448" actId="1076"/>
          <ac:spMkLst>
            <pc:docMk/>
            <pc:sldMk cId="1049727726" sldId="263"/>
            <ac:spMk id="2" creationId="{677839A0-B3F8-1A64-7195-40814CCF2680}"/>
          </ac:spMkLst>
        </pc:spChg>
        <pc:spChg chg="mod">
          <ac:chgData name="Uma Shankar Ray" userId="231cbf0284681642" providerId="LiveId" clId="{8309C967-B82C-4721-9AEA-52DFE7E30131}" dt="2024-05-09T02:53:23.895" v="459" actId="207"/>
          <ac:spMkLst>
            <pc:docMk/>
            <pc:sldMk cId="1049727726" sldId="263"/>
            <ac:spMk id="3" creationId="{A0E4F1D8-72F1-475E-817E-46381B3231E2}"/>
          </ac:spMkLst>
        </pc:spChg>
      </pc:sldChg>
      <pc:sldChg chg="modSp mod">
        <pc:chgData name="Uma Shankar Ray" userId="231cbf0284681642" providerId="LiveId" clId="{8309C967-B82C-4721-9AEA-52DFE7E30131}" dt="2024-05-09T03:00:04.561" v="505" actId="20577"/>
        <pc:sldMkLst>
          <pc:docMk/>
          <pc:sldMk cId="3654995687" sldId="265"/>
        </pc:sldMkLst>
        <pc:spChg chg="mod">
          <ac:chgData name="Uma Shankar Ray" userId="231cbf0284681642" providerId="LiveId" clId="{8309C967-B82C-4721-9AEA-52DFE7E30131}" dt="2024-05-09T02:59:59.824" v="498" actId="20577"/>
          <ac:spMkLst>
            <pc:docMk/>
            <pc:sldMk cId="3654995687" sldId="265"/>
            <ac:spMk id="7" creationId="{32352119-4E2A-155E-6F52-B1FB7912562B}"/>
          </ac:spMkLst>
        </pc:spChg>
        <pc:spChg chg="mod">
          <ac:chgData name="Uma Shankar Ray" userId="231cbf0284681642" providerId="LiveId" clId="{8309C967-B82C-4721-9AEA-52DFE7E30131}" dt="2024-05-09T03:00:04.561" v="505" actId="20577"/>
          <ac:spMkLst>
            <pc:docMk/>
            <pc:sldMk cId="3654995687" sldId="265"/>
            <ac:spMk id="9" creationId="{1C5831BC-90C0-B49A-3C2E-8EFFA117AE1F}"/>
          </ac:spMkLst>
        </pc:spChg>
      </pc:sldChg>
      <pc:sldChg chg="addSp delSp modSp new mod modClrScheme chgLayout">
        <pc:chgData name="Uma Shankar Ray" userId="231cbf0284681642" providerId="LiveId" clId="{8309C967-B82C-4721-9AEA-52DFE7E30131}" dt="2024-05-09T02:42:17.013" v="433" actId="20577"/>
        <pc:sldMkLst>
          <pc:docMk/>
          <pc:sldMk cId="3086629917" sldId="266"/>
        </pc:sldMkLst>
        <pc:spChg chg="del mod ord">
          <ac:chgData name="Uma Shankar Ray" userId="231cbf0284681642" providerId="LiveId" clId="{8309C967-B82C-4721-9AEA-52DFE7E30131}" dt="2024-05-09T02:31:04.491" v="217" actId="700"/>
          <ac:spMkLst>
            <pc:docMk/>
            <pc:sldMk cId="3086629917" sldId="266"/>
            <ac:spMk id="2" creationId="{F9064E8E-711F-F835-FB0D-5524B1EE068D}"/>
          </ac:spMkLst>
        </pc:spChg>
        <pc:spChg chg="del mod ord">
          <ac:chgData name="Uma Shankar Ray" userId="231cbf0284681642" providerId="LiveId" clId="{8309C967-B82C-4721-9AEA-52DFE7E30131}" dt="2024-05-09T02:31:04.491" v="217" actId="700"/>
          <ac:spMkLst>
            <pc:docMk/>
            <pc:sldMk cId="3086629917" sldId="266"/>
            <ac:spMk id="3" creationId="{AED33076-A907-CE75-D7C5-A598CE9A2800}"/>
          </ac:spMkLst>
        </pc:spChg>
        <pc:spChg chg="add del mod ord">
          <ac:chgData name="Uma Shankar Ray" userId="231cbf0284681642" providerId="LiveId" clId="{8309C967-B82C-4721-9AEA-52DFE7E30131}" dt="2024-05-09T02:32:48.167" v="218" actId="700"/>
          <ac:spMkLst>
            <pc:docMk/>
            <pc:sldMk cId="3086629917" sldId="266"/>
            <ac:spMk id="4" creationId="{1582A4E6-C921-E904-9756-6B4365D37D2A}"/>
          </ac:spMkLst>
        </pc:spChg>
        <pc:spChg chg="add del mod ord">
          <ac:chgData name="Uma Shankar Ray" userId="231cbf0284681642" providerId="LiveId" clId="{8309C967-B82C-4721-9AEA-52DFE7E30131}" dt="2024-05-09T02:32:48.167" v="218" actId="700"/>
          <ac:spMkLst>
            <pc:docMk/>
            <pc:sldMk cId="3086629917" sldId="266"/>
            <ac:spMk id="5" creationId="{46A8BB94-11B7-CDCD-1A16-31D4DBB4E1C1}"/>
          </ac:spMkLst>
        </pc:spChg>
        <pc:spChg chg="add mod ord">
          <ac:chgData name="Uma Shankar Ray" userId="231cbf0284681642" providerId="LiveId" clId="{8309C967-B82C-4721-9AEA-52DFE7E30131}" dt="2024-05-09T02:39:18.760" v="239" actId="1076"/>
          <ac:spMkLst>
            <pc:docMk/>
            <pc:sldMk cId="3086629917" sldId="266"/>
            <ac:spMk id="6" creationId="{EF2BEDD1-1862-5CF8-A42F-DDF7127ABDAF}"/>
          </ac:spMkLst>
        </pc:spChg>
        <pc:spChg chg="add del mod ord">
          <ac:chgData name="Uma Shankar Ray" userId="231cbf0284681642" providerId="LiveId" clId="{8309C967-B82C-4721-9AEA-52DFE7E30131}" dt="2024-05-09T02:39:09.576" v="236" actId="700"/>
          <ac:spMkLst>
            <pc:docMk/>
            <pc:sldMk cId="3086629917" sldId="266"/>
            <ac:spMk id="7" creationId="{2CA5BB26-71C3-D354-9276-FE9A29BFF916}"/>
          </ac:spMkLst>
        </pc:spChg>
        <pc:spChg chg="add del mod ord">
          <ac:chgData name="Uma Shankar Ray" userId="231cbf0284681642" providerId="LiveId" clId="{8309C967-B82C-4721-9AEA-52DFE7E30131}" dt="2024-05-09T02:37:03.511" v="222"/>
          <ac:spMkLst>
            <pc:docMk/>
            <pc:sldMk cId="3086629917" sldId="266"/>
            <ac:spMk id="8" creationId="{A42CECE9-A580-E57F-DE9E-C9F7EF4C5443}"/>
          </ac:spMkLst>
        </pc:spChg>
        <pc:spChg chg="add del mod ord">
          <ac:chgData name="Uma Shankar Ray" userId="231cbf0284681642" providerId="LiveId" clId="{8309C967-B82C-4721-9AEA-52DFE7E30131}" dt="2024-05-09T02:39:09.576" v="236" actId="700"/>
          <ac:spMkLst>
            <pc:docMk/>
            <pc:sldMk cId="3086629917" sldId="266"/>
            <ac:spMk id="9" creationId="{8AF86843-4F2A-FCF0-F613-405E126D41CF}"/>
          </ac:spMkLst>
        </pc:spChg>
        <pc:spChg chg="add del mod ord">
          <ac:chgData name="Uma Shankar Ray" userId="231cbf0284681642" providerId="LiveId" clId="{8309C967-B82C-4721-9AEA-52DFE7E30131}" dt="2024-05-09T02:39:09.576" v="236" actId="700"/>
          <ac:spMkLst>
            <pc:docMk/>
            <pc:sldMk cId="3086629917" sldId="266"/>
            <ac:spMk id="10" creationId="{EE61CE0D-5D3C-D66C-2E4D-FF726943156F}"/>
          </ac:spMkLst>
        </pc:spChg>
        <pc:spChg chg="add mod ord">
          <ac:chgData name="Uma Shankar Ray" userId="231cbf0284681642" providerId="LiveId" clId="{8309C967-B82C-4721-9AEA-52DFE7E30131}" dt="2024-05-09T02:42:17.013" v="433" actId="20577"/>
          <ac:spMkLst>
            <pc:docMk/>
            <pc:sldMk cId="3086629917" sldId="266"/>
            <ac:spMk id="12" creationId="{938A6786-0C45-3FD0-4CC7-949FB88EA995}"/>
          </ac:spMkLst>
        </pc:spChg>
        <pc:picChg chg="add mod ord">
          <ac:chgData name="Uma Shankar Ray" userId="231cbf0284681642" providerId="LiveId" clId="{8309C967-B82C-4721-9AEA-52DFE7E30131}" dt="2024-05-09T02:39:21.897" v="240" actId="1076"/>
          <ac:picMkLst>
            <pc:docMk/>
            <pc:sldMk cId="3086629917" sldId="266"/>
            <ac:picMk id="11" creationId="{EFDAE6D2-EAC0-9CB8-2458-3923371754D2}"/>
          </ac:picMkLst>
        </pc:picChg>
      </pc:sldChg>
      <pc:sldChg chg="modSp new mod">
        <pc:chgData name="Uma Shankar Ray" userId="231cbf0284681642" providerId="LiveId" clId="{8309C967-B82C-4721-9AEA-52DFE7E30131}" dt="2024-05-09T02:54:15.507" v="477" actId="20577"/>
        <pc:sldMkLst>
          <pc:docMk/>
          <pc:sldMk cId="30552758" sldId="267"/>
        </pc:sldMkLst>
        <pc:spChg chg="mod">
          <ac:chgData name="Uma Shankar Ray" userId="231cbf0284681642" providerId="LiveId" clId="{8309C967-B82C-4721-9AEA-52DFE7E30131}" dt="2024-05-09T02:54:15.507" v="477" actId="20577"/>
          <ac:spMkLst>
            <pc:docMk/>
            <pc:sldMk cId="30552758" sldId="267"/>
            <ac:spMk id="2" creationId="{3199B73A-0E56-BE37-5803-9E9A09A2EB5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4BF213-49CC-4B1D-8D81-EFB6FA5658C6}"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C543C-B3C9-4BB8-82AE-CDDFB3225AB3}" type="slidenum">
              <a:rPr lang="en-IN" smtClean="0"/>
              <a:t>‹#›</a:t>
            </a:fld>
            <a:endParaRPr lang="en-IN"/>
          </a:p>
        </p:txBody>
      </p:sp>
    </p:spTree>
    <p:extLst>
      <p:ext uri="{BB962C8B-B14F-4D97-AF65-F5344CB8AC3E}">
        <p14:creationId xmlns:p14="http://schemas.microsoft.com/office/powerpoint/2010/main" val="275555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4BF213-49CC-4B1D-8D81-EFB6FA5658C6}"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DC543C-B3C9-4BB8-82AE-CDDFB3225AB3}" type="slidenum">
              <a:rPr lang="en-IN" smtClean="0"/>
              <a:t>‹#›</a:t>
            </a:fld>
            <a:endParaRPr lang="en-IN"/>
          </a:p>
        </p:txBody>
      </p:sp>
    </p:spTree>
    <p:extLst>
      <p:ext uri="{BB962C8B-B14F-4D97-AF65-F5344CB8AC3E}">
        <p14:creationId xmlns:p14="http://schemas.microsoft.com/office/powerpoint/2010/main" val="3037275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4BF213-49CC-4B1D-8D81-EFB6FA5658C6}"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DC543C-B3C9-4BB8-82AE-CDDFB3225AB3}" type="slidenum">
              <a:rPr lang="en-IN" smtClean="0"/>
              <a:t>‹#›</a:t>
            </a:fld>
            <a:endParaRPr lang="en-IN"/>
          </a:p>
        </p:txBody>
      </p:sp>
    </p:spTree>
    <p:extLst>
      <p:ext uri="{BB962C8B-B14F-4D97-AF65-F5344CB8AC3E}">
        <p14:creationId xmlns:p14="http://schemas.microsoft.com/office/powerpoint/2010/main" val="288343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4BF213-49CC-4B1D-8D81-EFB6FA5658C6}"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DC543C-B3C9-4BB8-82AE-CDDFB3225AB3}"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45683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4BF213-49CC-4B1D-8D81-EFB6FA5658C6}"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DC543C-B3C9-4BB8-82AE-CDDFB3225AB3}" type="slidenum">
              <a:rPr lang="en-IN" smtClean="0"/>
              <a:t>‹#›</a:t>
            </a:fld>
            <a:endParaRPr lang="en-IN"/>
          </a:p>
        </p:txBody>
      </p:sp>
    </p:spTree>
    <p:extLst>
      <p:ext uri="{BB962C8B-B14F-4D97-AF65-F5344CB8AC3E}">
        <p14:creationId xmlns:p14="http://schemas.microsoft.com/office/powerpoint/2010/main" val="14044214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A4BF213-49CC-4B1D-8D81-EFB6FA5658C6}" type="datetimeFigureOut">
              <a:rPr lang="en-IN" smtClean="0"/>
              <a:t>09-05-2024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DC543C-B3C9-4BB8-82AE-CDDFB3225AB3}" type="slidenum">
              <a:rPr lang="en-IN" smtClean="0"/>
              <a:t>‹#›</a:t>
            </a:fld>
            <a:endParaRPr lang="en-IN"/>
          </a:p>
        </p:txBody>
      </p:sp>
    </p:spTree>
    <p:extLst>
      <p:ext uri="{BB962C8B-B14F-4D97-AF65-F5344CB8AC3E}">
        <p14:creationId xmlns:p14="http://schemas.microsoft.com/office/powerpoint/2010/main" val="2317100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A4BF213-49CC-4B1D-8D81-EFB6FA5658C6}" type="datetimeFigureOut">
              <a:rPr lang="en-IN" smtClean="0"/>
              <a:t>09-05-2024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DC543C-B3C9-4BB8-82AE-CDDFB3225AB3}" type="slidenum">
              <a:rPr lang="en-IN" smtClean="0"/>
              <a:t>‹#›</a:t>
            </a:fld>
            <a:endParaRPr lang="en-IN"/>
          </a:p>
        </p:txBody>
      </p:sp>
    </p:spTree>
    <p:extLst>
      <p:ext uri="{BB962C8B-B14F-4D97-AF65-F5344CB8AC3E}">
        <p14:creationId xmlns:p14="http://schemas.microsoft.com/office/powerpoint/2010/main" val="3155389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4BF213-49CC-4B1D-8D81-EFB6FA5658C6}"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C543C-B3C9-4BB8-82AE-CDDFB3225AB3}" type="slidenum">
              <a:rPr lang="en-IN" smtClean="0"/>
              <a:t>‹#›</a:t>
            </a:fld>
            <a:endParaRPr lang="en-IN"/>
          </a:p>
        </p:txBody>
      </p:sp>
    </p:spTree>
    <p:extLst>
      <p:ext uri="{BB962C8B-B14F-4D97-AF65-F5344CB8AC3E}">
        <p14:creationId xmlns:p14="http://schemas.microsoft.com/office/powerpoint/2010/main" val="26652154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4BF213-49CC-4B1D-8D81-EFB6FA5658C6}"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C543C-B3C9-4BB8-82AE-CDDFB3225AB3}" type="slidenum">
              <a:rPr lang="en-IN" smtClean="0"/>
              <a:t>‹#›</a:t>
            </a:fld>
            <a:endParaRPr lang="en-IN"/>
          </a:p>
        </p:txBody>
      </p:sp>
    </p:spTree>
    <p:extLst>
      <p:ext uri="{BB962C8B-B14F-4D97-AF65-F5344CB8AC3E}">
        <p14:creationId xmlns:p14="http://schemas.microsoft.com/office/powerpoint/2010/main" val="3895494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4BF213-49CC-4B1D-8D81-EFB6FA5658C6}"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C543C-B3C9-4BB8-82AE-CDDFB3225AB3}" type="slidenum">
              <a:rPr lang="en-IN" smtClean="0"/>
              <a:t>‹#›</a:t>
            </a:fld>
            <a:endParaRPr lang="en-IN"/>
          </a:p>
        </p:txBody>
      </p:sp>
    </p:spTree>
    <p:extLst>
      <p:ext uri="{BB962C8B-B14F-4D97-AF65-F5344CB8AC3E}">
        <p14:creationId xmlns:p14="http://schemas.microsoft.com/office/powerpoint/2010/main" val="449810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BF213-49CC-4B1D-8D81-EFB6FA5658C6}"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C543C-B3C9-4BB8-82AE-CDDFB3225AB3}" type="slidenum">
              <a:rPr lang="en-IN" smtClean="0"/>
              <a:t>‹#›</a:t>
            </a:fld>
            <a:endParaRPr lang="en-IN"/>
          </a:p>
        </p:txBody>
      </p:sp>
    </p:spTree>
    <p:extLst>
      <p:ext uri="{BB962C8B-B14F-4D97-AF65-F5344CB8AC3E}">
        <p14:creationId xmlns:p14="http://schemas.microsoft.com/office/powerpoint/2010/main" val="330337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4BF213-49CC-4B1D-8D81-EFB6FA5658C6}"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DC543C-B3C9-4BB8-82AE-CDDFB3225AB3}" type="slidenum">
              <a:rPr lang="en-IN" smtClean="0"/>
              <a:t>‹#›</a:t>
            </a:fld>
            <a:endParaRPr lang="en-IN"/>
          </a:p>
        </p:txBody>
      </p:sp>
    </p:spTree>
    <p:extLst>
      <p:ext uri="{BB962C8B-B14F-4D97-AF65-F5344CB8AC3E}">
        <p14:creationId xmlns:p14="http://schemas.microsoft.com/office/powerpoint/2010/main" val="4119391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4BF213-49CC-4B1D-8D81-EFB6FA5658C6}" type="datetimeFigureOut">
              <a:rPr lang="en-IN" smtClean="0"/>
              <a:t>09-05-2024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DC543C-B3C9-4BB8-82AE-CDDFB3225AB3}" type="slidenum">
              <a:rPr lang="en-IN" smtClean="0"/>
              <a:t>‹#›</a:t>
            </a:fld>
            <a:endParaRPr lang="en-IN"/>
          </a:p>
        </p:txBody>
      </p:sp>
    </p:spTree>
    <p:extLst>
      <p:ext uri="{BB962C8B-B14F-4D97-AF65-F5344CB8AC3E}">
        <p14:creationId xmlns:p14="http://schemas.microsoft.com/office/powerpoint/2010/main" val="2899770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4BF213-49CC-4B1D-8D81-EFB6FA5658C6}" type="datetimeFigureOut">
              <a:rPr lang="en-IN" smtClean="0"/>
              <a:t>09-05-2024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DC543C-B3C9-4BB8-82AE-CDDFB3225AB3}" type="slidenum">
              <a:rPr lang="en-IN" smtClean="0"/>
              <a:t>‹#›</a:t>
            </a:fld>
            <a:endParaRPr lang="en-IN"/>
          </a:p>
        </p:txBody>
      </p:sp>
    </p:spTree>
    <p:extLst>
      <p:ext uri="{BB962C8B-B14F-4D97-AF65-F5344CB8AC3E}">
        <p14:creationId xmlns:p14="http://schemas.microsoft.com/office/powerpoint/2010/main" val="2992466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4BF213-49CC-4B1D-8D81-EFB6FA5658C6}" type="datetimeFigureOut">
              <a:rPr lang="en-IN" smtClean="0"/>
              <a:t>09-05-2024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DC543C-B3C9-4BB8-82AE-CDDFB3225AB3}" type="slidenum">
              <a:rPr lang="en-IN" smtClean="0"/>
              <a:t>‹#›</a:t>
            </a:fld>
            <a:endParaRPr lang="en-IN"/>
          </a:p>
        </p:txBody>
      </p:sp>
    </p:spTree>
    <p:extLst>
      <p:ext uri="{BB962C8B-B14F-4D97-AF65-F5344CB8AC3E}">
        <p14:creationId xmlns:p14="http://schemas.microsoft.com/office/powerpoint/2010/main" val="2389604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BF213-49CC-4B1D-8D81-EFB6FA5658C6}"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DC543C-B3C9-4BB8-82AE-CDDFB3225AB3}" type="slidenum">
              <a:rPr lang="en-IN" smtClean="0"/>
              <a:t>‹#›</a:t>
            </a:fld>
            <a:endParaRPr lang="en-IN"/>
          </a:p>
        </p:txBody>
      </p:sp>
    </p:spTree>
    <p:extLst>
      <p:ext uri="{BB962C8B-B14F-4D97-AF65-F5344CB8AC3E}">
        <p14:creationId xmlns:p14="http://schemas.microsoft.com/office/powerpoint/2010/main" val="613047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BF213-49CC-4B1D-8D81-EFB6FA5658C6}"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DC543C-B3C9-4BB8-82AE-CDDFB3225AB3}" type="slidenum">
              <a:rPr lang="en-IN" smtClean="0"/>
              <a:t>‹#›</a:t>
            </a:fld>
            <a:endParaRPr lang="en-IN"/>
          </a:p>
        </p:txBody>
      </p:sp>
    </p:spTree>
    <p:extLst>
      <p:ext uri="{BB962C8B-B14F-4D97-AF65-F5344CB8AC3E}">
        <p14:creationId xmlns:p14="http://schemas.microsoft.com/office/powerpoint/2010/main" val="2541458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A4BF213-49CC-4B1D-8D81-EFB6FA5658C6}" type="datetimeFigureOut">
              <a:rPr lang="en-IN" smtClean="0"/>
              <a:t>09-05-2024</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FDC543C-B3C9-4BB8-82AE-CDDFB3225AB3}" type="slidenum">
              <a:rPr lang="en-IN" smtClean="0"/>
              <a:t>‹#›</a:t>
            </a:fld>
            <a:endParaRPr lang="en-IN"/>
          </a:p>
        </p:txBody>
      </p:sp>
    </p:spTree>
    <p:extLst>
      <p:ext uri="{BB962C8B-B14F-4D97-AF65-F5344CB8AC3E}">
        <p14:creationId xmlns:p14="http://schemas.microsoft.com/office/powerpoint/2010/main" val="2167031489"/>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F2BEDD1-1862-5CF8-A42F-DDF7127ABDAF}"/>
              </a:ext>
            </a:extLst>
          </p:cNvPr>
          <p:cNvSpPr>
            <a:spLocks noGrp="1"/>
          </p:cNvSpPr>
          <p:nvPr>
            <p:ph type="title"/>
          </p:nvPr>
        </p:nvSpPr>
        <p:spPr>
          <a:xfrm>
            <a:off x="1174103" y="184193"/>
            <a:ext cx="9590550" cy="1828813"/>
          </a:xfrm>
        </p:spPr>
        <p:txBody>
          <a:bodyPr>
            <a:normAutofit/>
          </a:bodyPr>
          <a:lstStyle/>
          <a:p>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GOOGLE STOCK PRICE PREDICTION USING MACHINE LEARNING</a:t>
            </a:r>
            <a:br>
              <a:rPr lang="en-IN" sz="1800" dirty="0">
                <a:effectLst/>
                <a:latin typeface="Arial" panose="020B0604020202020204" pitchFamily="34" charset="0"/>
                <a:ea typeface="Calibri" panose="020F0502020204030204" pitchFamily="34" charset="0"/>
                <a:cs typeface="Times New Roman" panose="02020603050405020304" pitchFamily="18" charset="0"/>
              </a:rPr>
            </a:br>
            <a:endParaRPr lang="en-IN" dirty="0"/>
          </a:p>
        </p:txBody>
      </p:sp>
      <p:sp>
        <p:nvSpPr>
          <p:cNvPr id="12" name="Text Placeholder 11">
            <a:extLst>
              <a:ext uri="{FF2B5EF4-FFF2-40B4-BE49-F238E27FC236}">
                <a16:creationId xmlns:a16="http://schemas.microsoft.com/office/drawing/2014/main" id="{938A6786-0C45-3FD0-4CC7-949FB88EA995}"/>
              </a:ext>
            </a:extLst>
          </p:cNvPr>
          <p:cNvSpPr>
            <a:spLocks noGrp="1"/>
          </p:cNvSpPr>
          <p:nvPr>
            <p:ph type="body" idx="1"/>
          </p:nvPr>
        </p:nvSpPr>
        <p:spPr>
          <a:xfrm>
            <a:off x="1300725" y="3900196"/>
            <a:ext cx="9590550" cy="2335072"/>
          </a:xfrm>
        </p:spPr>
        <p:txBody>
          <a:bodyPr/>
          <a:lstStyle/>
          <a:p>
            <a:r>
              <a:rPr lang="en-US" dirty="0"/>
              <a:t>Under the guidance of</a:t>
            </a:r>
          </a:p>
          <a:p>
            <a:r>
              <a:rPr lang="en-US" dirty="0"/>
              <a:t>Dr. B.K. Sharma</a:t>
            </a:r>
          </a:p>
          <a:p>
            <a:r>
              <a:rPr lang="en-US" dirty="0"/>
              <a:t>						Submitted by:-</a:t>
            </a:r>
          </a:p>
          <a:p>
            <a:pPr algn="r"/>
            <a:r>
              <a:rPr lang="en-US" dirty="0"/>
              <a:t>		Umashankar ray MCA/40028/22</a:t>
            </a:r>
          </a:p>
          <a:p>
            <a:pPr algn="r"/>
            <a:r>
              <a:rPr lang="en-US" dirty="0"/>
              <a:t>Abinash Thakur MCA/40058/22</a:t>
            </a:r>
          </a:p>
        </p:txBody>
      </p:sp>
      <p:pic>
        <p:nvPicPr>
          <p:cNvPr id="11" name="Content Placeholder 10">
            <a:extLst>
              <a:ext uri="{FF2B5EF4-FFF2-40B4-BE49-F238E27FC236}">
                <a16:creationId xmlns:a16="http://schemas.microsoft.com/office/drawing/2014/main" id="{EFDAE6D2-EAC0-9CB8-2458-3923371754D2}"/>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rcRect/>
          <a:stretch>
            <a:fillRect/>
          </a:stretch>
        </p:blipFill>
        <p:spPr bwMode="auto">
          <a:xfrm>
            <a:off x="5060890" y="2043654"/>
            <a:ext cx="1630363" cy="1546225"/>
          </a:xfrm>
          <a:prstGeom prst="rect">
            <a:avLst/>
          </a:prstGeom>
          <a:noFill/>
        </p:spPr>
      </p:pic>
    </p:spTree>
    <p:extLst>
      <p:ext uri="{BB962C8B-B14F-4D97-AF65-F5344CB8AC3E}">
        <p14:creationId xmlns:p14="http://schemas.microsoft.com/office/powerpoint/2010/main" val="3086629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70704-8622-C5D8-488E-7D6F34BEC96F}"/>
              </a:ext>
            </a:extLst>
          </p:cNvPr>
          <p:cNvSpPr>
            <a:spLocks noGrp="1"/>
          </p:cNvSpPr>
          <p:nvPr>
            <p:ph type="title"/>
          </p:nvPr>
        </p:nvSpPr>
        <p:spPr>
          <a:xfrm>
            <a:off x="824148" y="0"/>
            <a:ext cx="10353762" cy="970450"/>
          </a:xfrm>
        </p:spPr>
        <p:txBody>
          <a:bodyPr/>
          <a:lstStyle/>
          <a:p>
            <a:r>
              <a:rPr lang="en-IN" dirty="0"/>
              <a:t>Predicted Graph</a:t>
            </a:r>
          </a:p>
        </p:txBody>
      </p:sp>
      <p:pic>
        <p:nvPicPr>
          <p:cNvPr id="8" name="image22.png">
            <a:extLst>
              <a:ext uri="{FF2B5EF4-FFF2-40B4-BE49-F238E27FC236}">
                <a16:creationId xmlns:a16="http://schemas.microsoft.com/office/drawing/2014/main" id="{FA8759B0-056B-227D-3292-F2969C19A69E}"/>
              </a:ext>
            </a:extLst>
          </p:cNvPr>
          <p:cNvPicPr>
            <a:picLocks noGrp="1"/>
          </p:cNvPicPr>
          <p:nvPr>
            <p:ph idx="1"/>
          </p:nvPr>
        </p:nvPicPr>
        <p:blipFill>
          <a:blip r:embed="rId2"/>
          <a:srcRect/>
          <a:stretch>
            <a:fillRect/>
          </a:stretch>
        </p:blipFill>
        <p:spPr>
          <a:xfrm>
            <a:off x="1014177" y="779505"/>
            <a:ext cx="10353675" cy="1999558"/>
          </a:xfrm>
          <a:prstGeom prst="rect">
            <a:avLst/>
          </a:prstGeom>
          <a:ln/>
        </p:spPr>
      </p:pic>
      <p:pic>
        <p:nvPicPr>
          <p:cNvPr id="9" name="image10.png">
            <a:extLst>
              <a:ext uri="{FF2B5EF4-FFF2-40B4-BE49-F238E27FC236}">
                <a16:creationId xmlns:a16="http://schemas.microsoft.com/office/drawing/2014/main" id="{C23FD392-DAA8-9420-6DCF-34A15E6A11D5}"/>
              </a:ext>
            </a:extLst>
          </p:cNvPr>
          <p:cNvPicPr/>
          <p:nvPr/>
        </p:nvPicPr>
        <p:blipFill>
          <a:blip r:embed="rId3"/>
          <a:srcRect/>
          <a:stretch>
            <a:fillRect/>
          </a:stretch>
        </p:blipFill>
        <p:spPr>
          <a:xfrm>
            <a:off x="1014177" y="2919361"/>
            <a:ext cx="10353675" cy="1844040"/>
          </a:xfrm>
          <a:prstGeom prst="rect">
            <a:avLst/>
          </a:prstGeom>
          <a:ln/>
        </p:spPr>
      </p:pic>
      <p:pic>
        <p:nvPicPr>
          <p:cNvPr id="10" name="image39.png">
            <a:extLst>
              <a:ext uri="{FF2B5EF4-FFF2-40B4-BE49-F238E27FC236}">
                <a16:creationId xmlns:a16="http://schemas.microsoft.com/office/drawing/2014/main" id="{F9DFD2E6-E75F-2A1D-CCF6-3437E1D8435F}"/>
              </a:ext>
            </a:extLst>
          </p:cNvPr>
          <p:cNvPicPr/>
          <p:nvPr/>
        </p:nvPicPr>
        <p:blipFill>
          <a:blip r:embed="rId4"/>
          <a:srcRect/>
          <a:stretch>
            <a:fillRect/>
          </a:stretch>
        </p:blipFill>
        <p:spPr>
          <a:xfrm>
            <a:off x="1014177" y="4785131"/>
            <a:ext cx="10353674" cy="1805940"/>
          </a:xfrm>
          <a:prstGeom prst="rect">
            <a:avLst/>
          </a:prstGeom>
          <a:ln/>
        </p:spPr>
      </p:pic>
    </p:spTree>
    <p:extLst>
      <p:ext uri="{BB962C8B-B14F-4D97-AF65-F5344CB8AC3E}">
        <p14:creationId xmlns:p14="http://schemas.microsoft.com/office/powerpoint/2010/main" val="123264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0F1D6A1-2A27-F922-60FE-22A6DE635E4E}"/>
              </a:ext>
            </a:extLst>
          </p:cNvPr>
          <p:cNvSpPr>
            <a:spLocks noGrp="1"/>
          </p:cNvSpPr>
          <p:nvPr>
            <p:ph type="title"/>
          </p:nvPr>
        </p:nvSpPr>
        <p:spPr/>
        <p:txBody>
          <a:bodyPr/>
          <a:lstStyle/>
          <a:p>
            <a:r>
              <a:rPr lang="en-IN" dirty="0"/>
              <a:t>Conclusion and Future work</a:t>
            </a:r>
          </a:p>
        </p:txBody>
      </p:sp>
      <p:sp>
        <p:nvSpPr>
          <p:cNvPr id="13" name="Content Placeholder 12">
            <a:extLst>
              <a:ext uri="{FF2B5EF4-FFF2-40B4-BE49-F238E27FC236}">
                <a16:creationId xmlns:a16="http://schemas.microsoft.com/office/drawing/2014/main" id="{60189C44-3116-D977-AD87-4607BA427468}"/>
              </a:ext>
            </a:extLst>
          </p:cNvPr>
          <p:cNvSpPr>
            <a:spLocks noGrp="1"/>
          </p:cNvSpPr>
          <p:nvPr>
            <p:ph idx="1"/>
          </p:nvPr>
        </p:nvSpPr>
        <p:spPr/>
        <p:txBody>
          <a:bodyPr>
            <a:normAutofit fontScale="85000" lnSpcReduction="20000"/>
          </a:bodyPr>
          <a:lstStyle/>
          <a:p>
            <a:pPr marR="18415" algn="just">
              <a:lnSpc>
                <a:spcPct val="138000"/>
              </a:lnSpc>
              <a:spcBef>
                <a:spcPts val="970"/>
              </a:spcBef>
              <a:spcAft>
                <a:spcPts val="0"/>
              </a:spcAft>
            </a:pPr>
            <a:r>
              <a:rPr lang="en-IN" sz="1800" dirty="0">
                <a:solidFill>
                  <a:schemeClr val="tx1"/>
                </a:solidFill>
                <a:effectLst/>
                <a:latin typeface="Times New Roman" panose="02020603050405020304" pitchFamily="18" charset="0"/>
                <a:ea typeface="Times New Roman" panose="02020603050405020304" pitchFamily="18" charset="0"/>
              </a:rPr>
              <a:t>In report, we will compare a machine learning models like LSTM model, the RNN model and also the hybrid approach of LSTM + RNN model. We have a tendency to train the model using the data of google company to predict the stock future value. This shows the proposed method is capable to distinctive around interrelation with the data. Also, it is evident from the results that, Hybrid approach of LSTM+RNN model is capable to identify the changes in trends. For the projected method the Hybrid approach of LSTM+RNN is known as the best model. It uses the information given at a specific instant for prediction. Even if the other two models LSTM </a:t>
            </a: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and RNN are utilized in a lot of other time-dependent data analysis, it is not outperforming over the Hybrid approach of LSTM+RNN architecture in this case. This is often because of quick changes occur in stock market. The changes in the stock market are not always be in a regular pattern or not always follow the continuous cycle. Based on the companies and sectors, the existence of the trends and the period of their existence will differ. The analysis of this type of cycles and trends can offer a more profit to the investors. In future work, we add more stock market data and compare more model to improve accuracy of predicted stock price. </a:t>
            </a:r>
            <a:endPar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R="22225">
              <a:lnSpc>
                <a:spcPct val="138000"/>
              </a:lnSpc>
              <a:spcBef>
                <a:spcPts val="2135"/>
              </a:spcBef>
              <a:spcAft>
                <a:spcPts val="0"/>
              </a:spcAft>
            </a:pP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 the future, for better accuracy model can be trained with more varied and detailed data. Also, other algorithms along with proposed can be used to create a new hybrid model.</a:t>
            </a:r>
            <a:endPar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17564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9B73A-0E56-BE37-5803-9E9A09A2EB5D}"/>
              </a:ext>
            </a:extLst>
          </p:cNvPr>
          <p:cNvSpPr>
            <a:spLocks noGrp="1"/>
          </p:cNvSpPr>
          <p:nvPr>
            <p:ph type="title"/>
          </p:nvPr>
        </p:nvSpPr>
        <p:spPr/>
        <p:txBody>
          <a:bodyPr/>
          <a:lstStyle/>
          <a:p>
            <a:r>
              <a:rPr lang="en-US" dirty="0" err="1"/>
              <a:t>Refrences</a:t>
            </a:r>
            <a:endParaRPr lang="en-IN" dirty="0"/>
          </a:p>
        </p:txBody>
      </p:sp>
      <p:sp>
        <p:nvSpPr>
          <p:cNvPr id="3" name="Content Placeholder 2">
            <a:extLst>
              <a:ext uri="{FF2B5EF4-FFF2-40B4-BE49-F238E27FC236}">
                <a16:creationId xmlns:a16="http://schemas.microsoft.com/office/drawing/2014/main" id="{9B24C8A3-675F-A708-D3BB-D444758C1103}"/>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0552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060317-D6CD-9BD3-C9F5-E3591B1B3DAC}"/>
              </a:ext>
            </a:extLst>
          </p:cNvPr>
          <p:cNvSpPr>
            <a:spLocks noGrp="1"/>
          </p:cNvSpPr>
          <p:nvPr>
            <p:ph type="title"/>
          </p:nvPr>
        </p:nvSpPr>
        <p:spPr/>
        <p:txBody>
          <a:bodyPr/>
          <a:lstStyle/>
          <a:p>
            <a:r>
              <a:rPr lang="en-US" dirty="0"/>
              <a:t>INTRODUCTION</a:t>
            </a:r>
            <a:endParaRPr lang="en-IN" dirty="0"/>
          </a:p>
        </p:txBody>
      </p:sp>
      <p:sp>
        <p:nvSpPr>
          <p:cNvPr id="5" name="Content Placeholder 4">
            <a:extLst>
              <a:ext uri="{FF2B5EF4-FFF2-40B4-BE49-F238E27FC236}">
                <a16:creationId xmlns:a16="http://schemas.microsoft.com/office/drawing/2014/main" id="{73AD9E4B-470D-5143-538A-1B7A24746FDD}"/>
              </a:ext>
            </a:extLst>
          </p:cNvPr>
          <p:cNvSpPr>
            <a:spLocks noGrp="1"/>
          </p:cNvSpPr>
          <p:nvPr>
            <p:ph idx="1"/>
          </p:nvPr>
        </p:nvSpPr>
        <p:spPr>
          <a:xfrm>
            <a:off x="913795" y="1732449"/>
            <a:ext cx="10353762" cy="4742996"/>
          </a:xfrm>
        </p:spPr>
        <p:txBody>
          <a:bodyPr>
            <a:normAutofit fontScale="85000" lnSpcReduction="20000"/>
          </a:bodyPr>
          <a:lstStyle/>
          <a:p>
            <a:pPr marL="0" indent="0"/>
            <a:r>
              <a:rPr lang="en-US" sz="2400" b="0" dirty="0"/>
              <a:t>This project aims to predict Google stock prices through a data-driven approach, crucial for investors and financial analysts. Leveraging historical stock price data, various machine learning algorithms such as Linear Regression, ARIMA, and LSTM are employed for forecasting. Data preprocessing steps, including handling missing values and feature selection, enhance model accuracy. Exploratory Data Analysis (EDA) uncovers trends and patterns in the data, informing the modeling process. Model evaluation metrics such as Mean Absolute Error (MAE) and Root Mean Squared Error (RMSE) assess predictive performance. Results are compared against actual historical prices, facilitating insights into model robustness and limitations. Challenges like data quality and model complexity are discussed, alongside suggestions for future research. The project underscores the importance of accurate stock price prediction in investment decision-making. </a:t>
            </a:r>
          </a:p>
          <a:p>
            <a:pPr marL="0" indent="0"/>
            <a:r>
              <a:rPr lang="en-IN" sz="2400" dirty="0"/>
              <a:t>Data-Driven Approach</a:t>
            </a:r>
          </a:p>
          <a:p>
            <a:pPr marL="0" indent="0"/>
            <a:r>
              <a:rPr lang="en-IN" sz="2400" dirty="0"/>
              <a:t>Machine  Learning  Algorithms</a:t>
            </a:r>
          </a:p>
          <a:p>
            <a:pPr marL="0" indent="0"/>
            <a:r>
              <a:rPr lang="en-IN" sz="2400" dirty="0"/>
              <a:t>Data Preprocessing</a:t>
            </a:r>
          </a:p>
          <a:p>
            <a:pPr marL="0" indent="0"/>
            <a:r>
              <a:rPr lang="en-IN" sz="2400" dirty="0"/>
              <a:t>Exploratory Data Analysis (EDA)</a:t>
            </a:r>
          </a:p>
          <a:p>
            <a:pPr marL="0" indent="0"/>
            <a:r>
              <a:rPr lang="en-IN" sz="2400" dirty="0"/>
              <a:t>Model Evaluation Metrics</a:t>
            </a:r>
            <a:endParaRPr lang="en-IN" sz="2400" b="0" dirty="0"/>
          </a:p>
        </p:txBody>
      </p:sp>
    </p:spTree>
    <p:extLst>
      <p:ext uri="{BB962C8B-B14F-4D97-AF65-F5344CB8AC3E}">
        <p14:creationId xmlns:p14="http://schemas.microsoft.com/office/powerpoint/2010/main" val="2989664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338E7-65E6-2B58-E370-5B72BD935977}"/>
              </a:ext>
            </a:extLst>
          </p:cNvPr>
          <p:cNvSpPr>
            <a:spLocks noGrp="1"/>
          </p:cNvSpPr>
          <p:nvPr>
            <p:ph type="title"/>
          </p:nvPr>
        </p:nvSpPr>
        <p:spPr>
          <a:xfrm>
            <a:off x="848481" y="87086"/>
            <a:ext cx="10353762" cy="970450"/>
          </a:xfrm>
        </p:spPr>
        <p:txBody>
          <a:bodyPr/>
          <a:lstStyle/>
          <a:p>
            <a:r>
              <a:rPr lang="en-IN" dirty="0"/>
              <a:t>NumPy &amp; Python</a:t>
            </a:r>
          </a:p>
        </p:txBody>
      </p:sp>
      <p:sp>
        <p:nvSpPr>
          <p:cNvPr id="3" name="Content Placeholder 2">
            <a:extLst>
              <a:ext uri="{FF2B5EF4-FFF2-40B4-BE49-F238E27FC236}">
                <a16:creationId xmlns:a16="http://schemas.microsoft.com/office/drawing/2014/main" id="{C87E8E34-2292-C56F-5705-E89B88C50E4A}"/>
              </a:ext>
            </a:extLst>
          </p:cNvPr>
          <p:cNvSpPr>
            <a:spLocks noGrp="1"/>
          </p:cNvSpPr>
          <p:nvPr>
            <p:ph idx="1"/>
          </p:nvPr>
        </p:nvSpPr>
        <p:spPr>
          <a:xfrm>
            <a:off x="919119" y="967339"/>
            <a:ext cx="10353762" cy="5803575"/>
          </a:xfrm>
        </p:spPr>
        <p:txBody>
          <a:bodyPr>
            <a:normAutofit fontScale="70000" lnSpcReduction="20000"/>
          </a:bodyPr>
          <a:lstStyle/>
          <a:p>
            <a:pPr marL="342900" lvl="0" indent="-342900" algn="just">
              <a:lnSpc>
                <a:spcPct val="200000"/>
              </a:lnSpc>
              <a:spcAft>
                <a:spcPts val="1200"/>
              </a:spcAft>
              <a:buFont typeface="Arial" panose="020B0604020202020204" pitchFamily="34" charset="0"/>
              <a:buChar char="•"/>
              <a:tabLst>
                <a:tab pos="457200" algn="l"/>
              </a:tabLst>
            </a:pP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NumPy is python package which provide scientific and higher-level mathematical abstractions wrapped in python. It is the core library for scientific computing, that contains a provide tools for integrating C, strong n-dimensional array object, C++ etc. It is also useful in random number capability, linear algebra etc.</a:t>
            </a:r>
            <a:endPar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1200"/>
              </a:spcAft>
              <a:buFont typeface="Arial" panose="020B0604020202020204" pitchFamily="34" charset="0"/>
              <a:buChar char="•"/>
              <a:tabLst>
                <a:tab pos="457200" algn="l"/>
              </a:tabLst>
            </a:pP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NumPy’s array type augments the Python language with an efficient data structure used for numerical work, e.g., manipulating matrices. NumPy additionally provides basic numerical routines, like tools for locating Eigenvectors.</a:t>
            </a:r>
          </a:p>
          <a:p>
            <a:pPr indent="-342900" algn="just">
              <a:lnSpc>
                <a:spcPct val="200000"/>
              </a:lnSpc>
              <a:spcAft>
                <a:spcPts val="1200"/>
              </a:spcAft>
              <a:buFont typeface="Arial" panose="020B0604020202020204" pitchFamily="34" charset="0"/>
              <a:buChar char="•"/>
              <a:tabLst>
                <a:tab pos="457200" algn="l"/>
              </a:tabLst>
            </a:pPr>
            <a:r>
              <a:rPr lang="en-US" sz="1800" b="1" dirty="0">
                <a:solidFill>
                  <a:schemeClr val="tx1"/>
                </a:solidFill>
                <a:effectLst/>
                <a:latin typeface="Calibri" panose="020F0502020204030204" pitchFamily="34" charset="0"/>
                <a:ea typeface="Calibri" panose="020F0502020204030204" pitchFamily="34" charset="0"/>
              </a:rPr>
              <a:t>Pandas is an open-source library that is built on top of NumPy library. It is a Python package that offers various data structures and operations for manipulating numerical data and time series. It is mainly popular for importing and analyzing data much easier. Pandas is fast and it has high-performance &amp; productivity for users.</a:t>
            </a:r>
          </a:p>
          <a:p>
            <a:pPr marL="342900" marR="85090" lvl="0" indent="-342900">
              <a:lnSpc>
                <a:spcPct val="115000"/>
              </a:lnSpc>
              <a:spcAft>
                <a:spcPts val="0"/>
              </a:spcAft>
              <a:buFont typeface="Arial" panose="020B0604020202020204" pitchFamily="34" charset="0"/>
              <a:buChar char="•"/>
              <a:tabLst>
                <a:tab pos="457200" algn="l"/>
              </a:tabLst>
            </a:pPr>
            <a:r>
              <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Creating Objects</a:t>
            </a:r>
            <a:endParaRPr lang="en-IN" sz="180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a:p>
            <a:pPr marL="342900" marR="85090" lvl="0" indent="-342900">
              <a:lnSpc>
                <a:spcPct val="115000"/>
              </a:lnSpc>
              <a:spcAft>
                <a:spcPts val="0"/>
              </a:spcAft>
              <a:buFont typeface="Arial" panose="020B0604020202020204" pitchFamily="34" charset="0"/>
              <a:buChar char="•"/>
              <a:tabLst>
                <a:tab pos="457200" algn="l"/>
              </a:tabLst>
            </a:pPr>
            <a:r>
              <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Viewing Data</a:t>
            </a:r>
            <a:endParaRPr lang="en-IN" sz="180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a:p>
            <a:pPr marL="342900" marR="85090" lvl="0" indent="-342900">
              <a:lnSpc>
                <a:spcPct val="115000"/>
              </a:lnSpc>
              <a:spcAft>
                <a:spcPts val="0"/>
              </a:spcAft>
              <a:buFont typeface="Arial" panose="020B0604020202020204" pitchFamily="34" charset="0"/>
              <a:buChar char="•"/>
              <a:tabLst>
                <a:tab pos="457200" algn="l"/>
              </a:tabLst>
            </a:pPr>
            <a:r>
              <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Selection</a:t>
            </a:r>
            <a:endParaRPr lang="en-IN" sz="180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a:p>
            <a:pPr marL="342900" marR="85090" lvl="0" indent="-342900">
              <a:lnSpc>
                <a:spcPct val="115000"/>
              </a:lnSpc>
              <a:spcAft>
                <a:spcPts val="0"/>
              </a:spcAft>
              <a:buFont typeface="Arial" panose="020B0604020202020204" pitchFamily="34" charset="0"/>
              <a:buChar char="•"/>
              <a:tabLst>
                <a:tab pos="457200" algn="l"/>
              </a:tabLst>
            </a:pPr>
            <a:r>
              <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Manipulating Data</a:t>
            </a:r>
            <a:endParaRPr lang="en-IN" sz="180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a:p>
            <a:pPr marL="342900" marR="85090" lvl="0" indent="-342900">
              <a:lnSpc>
                <a:spcPct val="115000"/>
              </a:lnSpc>
              <a:spcAft>
                <a:spcPts val="0"/>
              </a:spcAft>
              <a:buFont typeface="Arial" panose="020B0604020202020204" pitchFamily="34" charset="0"/>
              <a:buChar char="•"/>
              <a:tabLst>
                <a:tab pos="457200" algn="l"/>
              </a:tabLst>
            </a:pPr>
            <a:r>
              <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Grouping Data</a:t>
            </a:r>
            <a:endParaRPr lang="en-IN" sz="180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a:p>
            <a:pPr marL="342900" marR="85090" lvl="0" indent="-342900">
              <a:lnSpc>
                <a:spcPct val="115000"/>
              </a:lnSpc>
              <a:spcAft>
                <a:spcPts val="0"/>
              </a:spcAft>
              <a:buFont typeface="Arial" panose="020B0604020202020204" pitchFamily="34" charset="0"/>
              <a:buChar char="•"/>
              <a:tabLst>
                <a:tab pos="457200" algn="l"/>
              </a:tabLst>
            </a:pPr>
            <a:r>
              <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Merging, Joining and Concatenating</a:t>
            </a:r>
            <a:endParaRPr lang="en-IN" sz="180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a:p>
            <a:pPr marL="342900" marR="85090" lvl="0" indent="-342900">
              <a:lnSpc>
                <a:spcPct val="115000"/>
              </a:lnSpc>
              <a:spcAft>
                <a:spcPts val="0"/>
              </a:spcAft>
              <a:buFont typeface="Arial" panose="020B0604020202020204" pitchFamily="34" charset="0"/>
              <a:buChar char="•"/>
              <a:tabLst>
                <a:tab pos="457200" algn="l"/>
              </a:tabLst>
            </a:pPr>
            <a:r>
              <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Working with Date and Time</a:t>
            </a:r>
            <a:endParaRPr lang="en-IN" sz="180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a:p>
            <a:pPr marL="342900" marR="85090" lvl="0" indent="-342900">
              <a:lnSpc>
                <a:spcPct val="115000"/>
              </a:lnSpc>
              <a:spcAft>
                <a:spcPts val="0"/>
              </a:spcAft>
              <a:buFont typeface="Arial" panose="020B0604020202020204" pitchFamily="34" charset="0"/>
              <a:buChar char="•"/>
              <a:tabLst>
                <a:tab pos="457200" algn="l"/>
              </a:tabLst>
            </a:pPr>
            <a:r>
              <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Working With Text Data</a:t>
            </a:r>
            <a:endParaRPr lang="en-IN" sz="180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a:p>
            <a:pPr marL="342900" marR="85090" lvl="0" indent="-342900">
              <a:lnSpc>
                <a:spcPct val="115000"/>
              </a:lnSpc>
              <a:spcAft>
                <a:spcPts val="0"/>
              </a:spcAft>
              <a:buFont typeface="Arial" panose="020B0604020202020204" pitchFamily="34" charset="0"/>
              <a:buChar char="•"/>
              <a:tabLst>
                <a:tab pos="457200" algn="l"/>
              </a:tabLst>
            </a:pPr>
            <a:r>
              <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Working with CSV and Excel files</a:t>
            </a:r>
            <a:endParaRPr lang="en-IN" sz="180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a:p>
            <a:pPr marL="151200" marR="85090" indent="0">
              <a:lnSpc>
                <a:spcPct val="115000"/>
              </a:lnSpc>
              <a:spcAft>
                <a:spcPts val="0"/>
              </a:spcAft>
              <a:buNone/>
            </a:pPr>
            <a:r>
              <a:rPr lang="en-IN" sz="1800" b="1" dirty="0">
                <a:effectLst/>
                <a:latin typeface="Calibri" panose="020F0502020204030204" pitchFamily="34" charset="0"/>
                <a:ea typeface="Calibri" panose="020F0502020204030204" pitchFamily="34" charset="0"/>
              </a:rPr>
              <a:t> </a:t>
            </a:r>
            <a:endParaRPr lang="en-IN" sz="1800" dirty="0">
              <a:effectLst/>
              <a:latin typeface="Arial" panose="020B0604020202020204" pitchFamily="34" charset="0"/>
              <a:ea typeface="Arial" panose="020B0604020202020204" pitchFamily="34" charset="0"/>
            </a:endParaRPr>
          </a:p>
          <a:p>
            <a:pPr indent="-342900" algn="just">
              <a:lnSpc>
                <a:spcPct val="200000"/>
              </a:lnSpc>
              <a:spcAft>
                <a:spcPts val="1200"/>
              </a:spcAft>
              <a:buFont typeface="Arial" panose="020B0604020202020204" pitchFamily="34" charset="0"/>
              <a:buChar char="•"/>
              <a:tabLst>
                <a:tab pos="457200" algn="l"/>
              </a:tabLst>
            </a:pPr>
            <a:endParaRPr lang="en-IN" sz="1800" dirty="0">
              <a:effectLst/>
              <a:latin typeface="Arial" panose="020B0604020202020204" pitchFamily="34" charset="0"/>
              <a:ea typeface="Arial" panose="020B0604020202020204" pitchFamily="34" charset="0"/>
            </a:endParaRPr>
          </a:p>
          <a:p>
            <a:pPr marL="342900" lvl="0" indent="-342900" algn="just">
              <a:lnSpc>
                <a:spcPct val="200000"/>
              </a:lnSpc>
              <a:spcAft>
                <a:spcPts val="1200"/>
              </a:spcAft>
              <a:buFont typeface="Arial" panose="020B0604020202020204" pitchFamily="34" charset="0"/>
              <a:buChar char="•"/>
              <a:tabLst>
                <a:tab pos="457200" algn="l"/>
              </a:tabLst>
            </a:pPr>
            <a:endPar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algn="l">
              <a:buFont typeface="Arial" panose="020B0604020202020204" pitchFamily="34" charset="0"/>
              <a:buChar char="•"/>
            </a:pPr>
            <a:endParaRPr lang="en-US" b="0" i="0" dirty="0">
              <a:solidFill>
                <a:srgbClr val="111111"/>
              </a:solidFill>
              <a:effectLst/>
              <a:highlight>
                <a:srgbClr val="FFFFFF"/>
              </a:highlight>
              <a:latin typeface="Roboto" panose="02000000000000000000" pitchFamily="2" charset="0"/>
            </a:endParaRPr>
          </a:p>
          <a:p>
            <a:endParaRPr lang="en-IN" dirty="0"/>
          </a:p>
        </p:txBody>
      </p:sp>
    </p:spTree>
    <p:extLst>
      <p:ext uri="{BB962C8B-B14F-4D97-AF65-F5344CB8AC3E}">
        <p14:creationId xmlns:p14="http://schemas.microsoft.com/office/powerpoint/2010/main" val="3768956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839A0-B3F8-1A64-7195-40814CCF2680}"/>
              </a:ext>
            </a:extLst>
          </p:cNvPr>
          <p:cNvSpPr>
            <a:spLocks noGrp="1"/>
          </p:cNvSpPr>
          <p:nvPr>
            <p:ph type="title"/>
          </p:nvPr>
        </p:nvSpPr>
        <p:spPr>
          <a:xfrm>
            <a:off x="919119" y="189723"/>
            <a:ext cx="10353762" cy="970450"/>
          </a:xfrm>
        </p:spPr>
        <p:txBody>
          <a:bodyPr/>
          <a:lstStyle/>
          <a:p>
            <a:r>
              <a:rPr lang="en-IN" dirty="0"/>
              <a:t>Scikit-Learn &amp; Tensorflow</a:t>
            </a:r>
          </a:p>
        </p:txBody>
      </p:sp>
      <p:sp>
        <p:nvSpPr>
          <p:cNvPr id="3" name="Content Placeholder 2">
            <a:extLst>
              <a:ext uri="{FF2B5EF4-FFF2-40B4-BE49-F238E27FC236}">
                <a16:creationId xmlns:a16="http://schemas.microsoft.com/office/drawing/2014/main" id="{A0E4F1D8-72F1-475E-817E-46381B3231E2}"/>
              </a:ext>
            </a:extLst>
          </p:cNvPr>
          <p:cNvSpPr>
            <a:spLocks noGrp="1"/>
          </p:cNvSpPr>
          <p:nvPr>
            <p:ph idx="1"/>
          </p:nvPr>
        </p:nvSpPr>
        <p:spPr>
          <a:xfrm>
            <a:off x="268942" y="1306286"/>
            <a:ext cx="11421034" cy="5264843"/>
          </a:xfrm>
        </p:spPr>
        <p:txBody>
          <a:bodyPr>
            <a:normAutofit fontScale="25000" lnSpcReduction="20000"/>
          </a:bodyPr>
          <a:lstStyle/>
          <a:p>
            <a:pPr marL="342900" lvl="0" indent="-342900" algn="just">
              <a:lnSpc>
                <a:spcPct val="200000"/>
              </a:lnSpc>
              <a:spcAft>
                <a:spcPts val="1200"/>
              </a:spcAft>
              <a:buFont typeface="Arial" panose="020B0604020202020204" pitchFamily="34" charset="0"/>
              <a:buChar char="•"/>
              <a:tabLst>
                <a:tab pos="457200" algn="l"/>
              </a:tabLst>
            </a:pPr>
            <a:r>
              <a:rPr lang="en-IN" sz="5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Scikit-learn could be a free machine learning library for Python. It features numerous classification, clustering and regression algorithms like random forests, k-neighbours, support vector machine, and it furthermore supports Python scientific and numerical libraries like SciPy and NumPy.</a:t>
            </a:r>
            <a:endParaRPr lang="en-IN" sz="5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1200"/>
              </a:spcAft>
              <a:buFont typeface="Arial" panose="020B0604020202020204" pitchFamily="34" charset="0"/>
              <a:buChar char="•"/>
              <a:tabLst>
                <a:tab pos="457200" algn="l"/>
              </a:tabLst>
            </a:pPr>
            <a:r>
              <a:rPr lang="en-IN" sz="5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 Python Scikit-learn is specifically written, with the core algorithms written in Python to get the performance. Support vector machines are enforced by a Python wrapper around </a:t>
            </a:r>
            <a:r>
              <a:rPr lang="en-IN" sz="5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LIBSVM.i.e</a:t>
            </a:r>
            <a:r>
              <a:rPr lang="en-IN" sz="5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linear support vector machines and logistic regression by a similar wrapper around LIBLINEAR.</a:t>
            </a:r>
            <a:endParaRPr lang="en-IN" sz="5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1200"/>
              </a:spcAft>
              <a:buFont typeface="Arial" panose="020B0604020202020204" pitchFamily="34" charset="0"/>
              <a:buChar char="•"/>
              <a:tabLst>
                <a:tab pos="457200" algn="l"/>
              </a:tabLst>
            </a:pPr>
            <a:r>
              <a:rPr lang="en-IN" sz="5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 the Tensor Flow has an open-source software library for numerical computation using data flow graphs. Inside the graph nodes represent mathematical formulae, the edges of graph represent the multidimensional knowledge arrays (tensors) communicated between them. The versatile architecture permits to deploy the computation to at least one or many GPUs or CPUs in a desktop, mobile device, servers with a single API. TensorFlow was firstly developing by engineers and researchers acting on the Google Brain Team at intervals Google's Machine Intelligence analysis organization for the needs of conducting deep neural networks research and machine learning, but the system is generally enough to be appropriate in a wide range of alternate domains as well.</a:t>
            </a:r>
            <a:endParaRPr lang="en-IN" sz="5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1200"/>
              </a:spcAft>
              <a:buFont typeface="Arial" panose="020B0604020202020204" pitchFamily="34" charset="0"/>
              <a:buChar char="•"/>
              <a:tabLst>
                <a:tab pos="457200" algn="l"/>
              </a:tabLst>
            </a:pPr>
            <a:r>
              <a:rPr lang="en-IN" sz="5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Google Brain's second-generation system is TensorFlow. Whereas the reference implementation runs on single devices, TensorFlow can run on multiple GPUs and CPUs.  TensorFlow is offered on Windows, macOS, 64-bit Linux and mobile computing platforms together with iOS and Android.</a:t>
            </a:r>
            <a:endParaRPr lang="en-IN" sz="5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36900" indent="0">
              <a:buNone/>
            </a:pPr>
            <a:endParaRPr lang="en-IN" dirty="0"/>
          </a:p>
        </p:txBody>
      </p:sp>
    </p:spTree>
    <p:extLst>
      <p:ext uri="{BB962C8B-B14F-4D97-AF65-F5344CB8AC3E}">
        <p14:creationId xmlns:p14="http://schemas.microsoft.com/office/powerpoint/2010/main" val="1049727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8A6F-BBE5-B3F8-5970-1B5C1C9E9ED9}"/>
              </a:ext>
            </a:extLst>
          </p:cNvPr>
          <p:cNvSpPr>
            <a:spLocks noGrp="1"/>
          </p:cNvSpPr>
          <p:nvPr>
            <p:ph type="title"/>
          </p:nvPr>
        </p:nvSpPr>
        <p:spPr/>
        <p:txBody>
          <a:bodyPr/>
          <a:lstStyle/>
          <a:p>
            <a:r>
              <a:rPr lang="en-IN" dirty="0"/>
              <a:t>KERAS</a:t>
            </a:r>
          </a:p>
        </p:txBody>
      </p:sp>
      <p:sp>
        <p:nvSpPr>
          <p:cNvPr id="3" name="Content Placeholder 2">
            <a:extLst>
              <a:ext uri="{FF2B5EF4-FFF2-40B4-BE49-F238E27FC236}">
                <a16:creationId xmlns:a16="http://schemas.microsoft.com/office/drawing/2014/main" id="{F1807353-56D6-A890-0E87-4FE350ECDB37}"/>
              </a:ext>
            </a:extLst>
          </p:cNvPr>
          <p:cNvSpPr>
            <a:spLocks noGrp="1"/>
          </p:cNvSpPr>
          <p:nvPr>
            <p:ph idx="1"/>
          </p:nvPr>
        </p:nvSpPr>
        <p:spPr/>
        <p:txBody>
          <a:bodyPr/>
          <a:lstStyle/>
          <a:p>
            <a:r>
              <a:rPr lang="en-IN"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Keras</a:t>
            </a:r>
            <a:r>
              <a:rPr lang="en-I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is a high-level neural networks API, it is written in Python and also capable of running on top of the Theano, CNTK, or. TensorFlow. It was developed with attention on enabling quick experimentation. having the ability to travel from plan to result with the smallest amount doable delay is key to doing great research. </a:t>
            </a:r>
            <a:r>
              <a:rPr lang="en-IN"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Keras</a:t>
            </a:r>
            <a:r>
              <a:rPr lang="en-I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permits for straightforward and quick prototyping (through user-friendliness, modularity, and extensibility). Supports each recurrent networks and convolutional networks, also as combinations of the 2. Runs seamlessly on GPU and CPU. The library contains numerous implementations of generally used neural network building blocks like optimizers, activation functions, layers, objectives and a number of tools to create operating with text and image data easier. The code is hosted on GitHub, and community support forums embody the GitHub issues page, a </a:t>
            </a:r>
            <a:r>
              <a:rPr lang="en-IN"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Gitter</a:t>
            </a:r>
            <a:r>
              <a:rPr lang="en-I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channel and a Slack channel.</a:t>
            </a:r>
            <a:endParaRPr lang="en-IN"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60661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A3D58-0DBD-0A44-920E-CDD0AE79A179}"/>
              </a:ext>
            </a:extLst>
          </p:cNvPr>
          <p:cNvSpPr>
            <a:spLocks noGrp="1"/>
          </p:cNvSpPr>
          <p:nvPr>
            <p:ph type="title"/>
          </p:nvPr>
        </p:nvSpPr>
        <p:spPr/>
        <p:txBody>
          <a:bodyPr/>
          <a:lstStyle/>
          <a:p>
            <a:r>
              <a:rPr lang="en-IN" dirty="0"/>
              <a:t>Working of LSTM &amp; RNN model</a:t>
            </a:r>
          </a:p>
        </p:txBody>
      </p:sp>
      <p:sp>
        <p:nvSpPr>
          <p:cNvPr id="7" name="Text Placeholder 6">
            <a:extLst>
              <a:ext uri="{FF2B5EF4-FFF2-40B4-BE49-F238E27FC236}">
                <a16:creationId xmlns:a16="http://schemas.microsoft.com/office/drawing/2014/main" id="{32352119-4E2A-155E-6F52-B1FB7912562B}"/>
              </a:ext>
            </a:extLst>
          </p:cNvPr>
          <p:cNvSpPr>
            <a:spLocks noGrp="1"/>
          </p:cNvSpPr>
          <p:nvPr>
            <p:ph type="body" idx="1"/>
          </p:nvPr>
        </p:nvSpPr>
        <p:spPr/>
        <p:txBody>
          <a:bodyPr/>
          <a:lstStyle/>
          <a:p>
            <a:r>
              <a:rPr lang="en-US" dirty="0"/>
              <a:t>LSTM</a:t>
            </a:r>
            <a:endParaRPr lang="en-IN" dirty="0"/>
          </a:p>
        </p:txBody>
      </p:sp>
      <p:sp>
        <p:nvSpPr>
          <p:cNvPr id="9" name="Text Placeholder 8">
            <a:extLst>
              <a:ext uri="{FF2B5EF4-FFF2-40B4-BE49-F238E27FC236}">
                <a16:creationId xmlns:a16="http://schemas.microsoft.com/office/drawing/2014/main" id="{1C5831BC-90C0-B49A-3C2E-8EFFA117AE1F}"/>
              </a:ext>
            </a:extLst>
          </p:cNvPr>
          <p:cNvSpPr>
            <a:spLocks noGrp="1"/>
          </p:cNvSpPr>
          <p:nvPr>
            <p:ph type="body" sz="quarter" idx="3"/>
          </p:nvPr>
        </p:nvSpPr>
        <p:spPr/>
        <p:txBody>
          <a:bodyPr/>
          <a:lstStyle/>
          <a:p>
            <a:r>
              <a:rPr lang="en-US" dirty="0"/>
              <a:t>RNN</a:t>
            </a:r>
            <a:endParaRPr lang="en-IN" dirty="0"/>
          </a:p>
        </p:txBody>
      </p:sp>
      <p:pic>
        <p:nvPicPr>
          <p:cNvPr id="11" name="image13.png">
            <a:extLst>
              <a:ext uri="{FF2B5EF4-FFF2-40B4-BE49-F238E27FC236}">
                <a16:creationId xmlns:a16="http://schemas.microsoft.com/office/drawing/2014/main" id="{C5036F37-6C89-0226-AFC0-8A5C892BBC5E}"/>
              </a:ext>
            </a:extLst>
          </p:cNvPr>
          <p:cNvPicPr>
            <a:picLocks noGrp="1"/>
          </p:cNvPicPr>
          <p:nvPr>
            <p:ph sz="half" idx="2"/>
          </p:nvPr>
        </p:nvPicPr>
        <p:blipFill>
          <a:blip r:embed="rId2"/>
          <a:srcRect/>
          <a:stretch>
            <a:fillRect/>
          </a:stretch>
        </p:blipFill>
        <p:spPr>
          <a:xfrm>
            <a:off x="1380564" y="2563906"/>
            <a:ext cx="3854823" cy="2814917"/>
          </a:xfrm>
          <a:prstGeom prst="rect">
            <a:avLst/>
          </a:prstGeom>
          <a:ln/>
        </p:spPr>
      </p:pic>
      <p:pic>
        <p:nvPicPr>
          <p:cNvPr id="12" name="image55.png">
            <a:extLst>
              <a:ext uri="{FF2B5EF4-FFF2-40B4-BE49-F238E27FC236}">
                <a16:creationId xmlns:a16="http://schemas.microsoft.com/office/drawing/2014/main" id="{D90EA739-EA1C-ED2A-D739-EE4CF92BC953}"/>
              </a:ext>
            </a:extLst>
          </p:cNvPr>
          <p:cNvPicPr>
            <a:picLocks noGrp="1"/>
          </p:cNvPicPr>
          <p:nvPr>
            <p:ph sz="quarter" idx="4"/>
          </p:nvPr>
        </p:nvPicPr>
        <p:blipFill>
          <a:blip r:embed="rId3"/>
          <a:srcRect/>
          <a:stretch>
            <a:fillRect/>
          </a:stretch>
        </p:blipFill>
        <p:spPr>
          <a:xfrm>
            <a:off x="7084605" y="2563906"/>
            <a:ext cx="3315516" cy="3056965"/>
          </a:xfrm>
          <a:prstGeom prst="rect">
            <a:avLst/>
          </a:prstGeom>
          <a:ln/>
        </p:spPr>
      </p:pic>
    </p:spTree>
    <p:extLst>
      <p:ext uri="{BB962C8B-B14F-4D97-AF65-F5344CB8AC3E}">
        <p14:creationId xmlns:p14="http://schemas.microsoft.com/office/powerpoint/2010/main" val="3654995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5C922E-C179-9622-4C30-7B1C7A90FE53}"/>
              </a:ext>
            </a:extLst>
          </p:cNvPr>
          <p:cNvSpPr>
            <a:spLocks noGrp="1"/>
          </p:cNvSpPr>
          <p:nvPr>
            <p:ph type="title"/>
          </p:nvPr>
        </p:nvSpPr>
        <p:spPr>
          <a:xfrm>
            <a:off x="913795" y="98612"/>
            <a:ext cx="10353762" cy="1481438"/>
          </a:xfrm>
        </p:spPr>
        <p:txBody>
          <a:bodyPr>
            <a:normAutofit/>
          </a:bodyPr>
          <a:lstStyle/>
          <a:p>
            <a:r>
              <a:rPr lang="en-IN" b="1" dirty="0"/>
              <a:t>STEPS IN IMPLEMENTATION &amp; RESULT</a:t>
            </a:r>
            <a:br>
              <a:rPr lang="en-IN" dirty="0"/>
            </a:br>
            <a:r>
              <a:rPr lang="en-IN" dirty="0"/>
              <a:t>Reading Datasets		      Data Preprocessing</a:t>
            </a:r>
          </a:p>
        </p:txBody>
      </p:sp>
      <p:sp>
        <p:nvSpPr>
          <p:cNvPr id="7" name="Text Placeholder 6">
            <a:extLst>
              <a:ext uri="{FF2B5EF4-FFF2-40B4-BE49-F238E27FC236}">
                <a16:creationId xmlns:a16="http://schemas.microsoft.com/office/drawing/2014/main" id="{21B52B47-3FD1-A45D-08A2-BE9DB1D6AA9D}"/>
              </a:ext>
            </a:extLst>
          </p:cNvPr>
          <p:cNvSpPr>
            <a:spLocks noGrp="1"/>
          </p:cNvSpPr>
          <p:nvPr>
            <p:ph type="body" idx="1"/>
          </p:nvPr>
        </p:nvSpPr>
        <p:spPr>
          <a:xfrm>
            <a:off x="986356" y="4701806"/>
            <a:ext cx="4876344" cy="1681065"/>
          </a:xfrm>
        </p:spPr>
        <p:txBody>
          <a:bodyPr/>
          <a:lstStyle/>
          <a:p>
            <a:r>
              <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After performing data analysis, I have read the dataset. It shows the dataset information table starting from the tail. There are 4274 data are available in each companies’ dataset.</a:t>
            </a:r>
            <a:endParaRPr lang="en-IN" sz="18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endParaRPr lang="en-IN" dirty="0"/>
          </a:p>
        </p:txBody>
      </p:sp>
      <p:pic>
        <p:nvPicPr>
          <p:cNvPr id="12" name="Content Placeholder 11">
            <a:extLst>
              <a:ext uri="{FF2B5EF4-FFF2-40B4-BE49-F238E27FC236}">
                <a16:creationId xmlns:a16="http://schemas.microsoft.com/office/drawing/2014/main" id="{482F2CEE-7A92-8A24-D819-A9328780914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06474" y="1743644"/>
            <a:ext cx="4875213" cy="2958163"/>
          </a:xfrm>
        </p:spPr>
      </p:pic>
      <p:sp>
        <p:nvSpPr>
          <p:cNvPr id="9" name="Text Placeholder 8">
            <a:extLst>
              <a:ext uri="{FF2B5EF4-FFF2-40B4-BE49-F238E27FC236}">
                <a16:creationId xmlns:a16="http://schemas.microsoft.com/office/drawing/2014/main" id="{DBE6D93E-7AA1-B961-9EC4-682D5B00E02D}"/>
              </a:ext>
            </a:extLst>
          </p:cNvPr>
          <p:cNvSpPr>
            <a:spLocks noGrp="1"/>
          </p:cNvSpPr>
          <p:nvPr>
            <p:ph type="body" sz="quarter" idx="3"/>
          </p:nvPr>
        </p:nvSpPr>
        <p:spPr>
          <a:xfrm>
            <a:off x="6310314" y="4435019"/>
            <a:ext cx="4895330" cy="1786487"/>
          </a:xfrm>
        </p:spPr>
        <p:txBody>
          <a:bodyPr/>
          <a:lstStyle/>
          <a:p>
            <a:r>
              <a:rPr lang="en-IN" sz="1800" b="1" dirty="0">
                <a:effectLst/>
                <a:latin typeface="Times New Roman" panose="02020603050405020304" pitchFamily="18" charset="0"/>
                <a:ea typeface="Calibri" panose="020F0502020204030204" pitchFamily="34" charset="0"/>
              </a:rPr>
              <a:t>After Dataset reading, I have performed preprocessing operation on the dataset. Here I apply Min-Max Scaler to preprocess the dataset. In preprocessing operation removes the noise into the data and convert data into 0 to 1 form.</a:t>
            </a:r>
            <a:endParaRPr lang="en-IN" b="1" dirty="0"/>
          </a:p>
        </p:txBody>
      </p:sp>
      <p:pic>
        <p:nvPicPr>
          <p:cNvPr id="14" name="Content Placeholder 13">
            <a:extLst>
              <a:ext uri="{FF2B5EF4-FFF2-40B4-BE49-F238E27FC236}">
                <a16:creationId xmlns:a16="http://schemas.microsoft.com/office/drawing/2014/main" id="{18DC7918-33FD-6AAE-7E4B-EC6FB8CC573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02738" y="1691895"/>
            <a:ext cx="4895850" cy="2631278"/>
          </a:xfrm>
        </p:spPr>
      </p:pic>
    </p:spTree>
    <p:extLst>
      <p:ext uri="{BB962C8B-B14F-4D97-AF65-F5344CB8AC3E}">
        <p14:creationId xmlns:p14="http://schemas.microsoft.com/office/powerpoint/2010/main" val="3250005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A1465ED1-3502-3B9C-D258-CEC493C543F9}"/>
              </a:ext>
            </a:extLst>
          </p:cNvPr>
          <p:cNvSpPr>
            <a:spLocks noGrp="1"/>
          </p:cNvSpPr>
          <p:nvPr>
            <p:ph type="title"/>
          </p:nvPr>
        </p:nvSpPr>
        <p:spPr>
          <a:xfrm>
            <a:off x="1027910" y="41889"/>
            <a:ext cx="10353762" cy="738040"/>
          </a:xfrm>
        </p:spPr>
        <p:txBody>
          <a:bodyPr>
            <a:normAutofit/>
          </a:bodyPr>
          <a:lstStyle/>
          <a:p>
            <a:pPr algn="l"/>
            <a:r>
              <a:rPr lang="en-IN" sz="3200" b="1" dirty="0"/>
              <a:t>EDA &amp; Building LSTM         		Train &amp; Test Split</a:t>
            </a:r>
          </a:p>
        </p:txBody>
      </p:sp>
      <p:sp>
        <p:nvSpPr>
          <p:cNvPr id="18" name="Text Placeholder 17">
            <a:extLst>
              <a:ext uri="{FF2B5EF4-FFF2-40B4-BE49-F238E27FC236}">
                <a16:creationId xmlns:a16="http://schemas.microsoft.com/office/drawing/2014/main" id="{88A7B978-22A9-9A6C-8E7A-B07C7711961B}"/>
              </a:ext>
            </a:extLst>
          </p:cNvPr>
          <p:cNvSpPr>
            <a:spLocks noGrp="1"/>
          </p:cNvSpPr>
          <p:nvPr>
            <p:ph type="body" idx="1"/>
          </p:nvPr>
        </p:nvSpPr>
        <p:spPr>
          <a:xfrm>
            <a:off x="970137" y="5970286"/>
            <a:ext cx="4876344" cy="544884"/>
          </a:xfrm>
        </p:spPr>
        <p:txBody>
          <a:bodyPr/>
          <a:lstStyle/>
          <a:p>
            <a:r>
              <a:rPr lang="en-IN" sz="1100" b="1" dirty="0"/>
              <a:t>EDA(Exploratory Data Analysis) involves reading, writing &amp; shaping of data. It involves figuring of  chart graph using LSTM with RNN.</a:t>
            </a:r>
          </a:p>
        </p:txBody>
      </p:sp>
      <p:sp>
        <p:nvSpPr>
          <p:cNvPr id="20" name="Text Placeholder 19">
            <a:extLst>
              <a:ext uri="{FF2B5EF4-FFF2-40B4-BE49-F238E27FC236}">
                <a16:creationId xmlns:a16="http://schemas.microsoft.com/office/drawing/2014/main" id="{B1ED531B-5884-D2D7-E8F6-067A428CD78E}"/>
              </a:ext>
            </a:extLst>
          </p:cNvPr>
          <p:cNvSpPr>
            <a:spLocks noGrp="1"/>
          </p:cNvSpPr>
          <p:nvPr>
            <p:ph type="body" sz="quarter" idx="3"/>
          </p:nvPr>
        </p:nvSpPr>
        <p:spPr>
          <a:xfrm>
            <a:off x="6325402" y="6195733"/>
            <a:ext cx="4895330" cy="544883"/>
          </a:xfrm>
        </p:spPr>
        <p:txBody>
          <a:bodyPr/>
          <a:lstStyle/>
          <a:p>
            <a:r>
              <a:rPr lang="en-IN" sz="1200" b="1" dirty="0"/>
              <a:t>Here 2d Testing and Training data sets are splitted into </a:t>
            </a:r>
          </a:p>
          <a:p>
            <a:r>
              <a:rPr lang="en-IN" sz="1200" b="1" dirty="0"/>
              <a:t>3d training and testing set with time step.</a:t>
            </a:r>
          </a:p>
        </p:txBody>
      </p:sp>
      <p:pic>
        <p:nvPicPr>
          <p:cNvPr id="22" name="image11.png">
            <a:extLst>
              <a:ext uri="{FF2B5EF4-FFF2-40B4-BE49-F238E27FC236}">
                <a16:creationId xmlns:a16="http://schemas.microsoft.com/office/drawing/2014/main" id="{3C735FDC-8B00-A432-6684-6B62CE95CF42}"/>
              </a:ext>
            </a:extLst>
          </p:cNvPr>
          <p:cNvPicPr>
            <a:picLocks noGrp="1"/>
          </p:cNvPicPr>
          <p:nvPr>
            <p:ph sz="half" idx="2"/>
          </p:nvPr>
        </p:nvPicPr>
        <p:blipFill>
          <a:blip r:embed="rId2"/>
          <a:srcRect/>
          <a:stretch>
            <a:fillRect/>
          </a:stretch>
        </p:blipFill>
        <p:spPr>
          <a:xfrm>
            <a:off x="971268" y="779929"/>
            <a:ext cx="4875213" cy="1511233"/>
          </a:xfrm>
          <a:prstGeom prst="rect">
            <a:avLst/>
          </a:prstGeom>
          <a:ln/>
        </p:spPr>
      </p:pic>
      <p:pic>
        <p:nvPicPr>
          <p:cNvPr id="23" name="image30.png">
            <a:extLst>
              <a:ext uri="{FF2B5EF4-FFF2-40B4-BE49-F238E27FC236}">
                <a16:creationId xmlns:a16="http://schemas.microsoft.com/office/drawing/2014/main" id="{5B7060E2-1B10-1A2D-41B4-6FF92403CD69}"/>
              </a:ext>
            </a:extLst>
          </p:cNvPr>
          <p:cNvPicPr/>
          <p:nvPr/>
        </p:nvPicPr>
        <p:blipFill>
          <a:blip r:embed="rId3"/>
          <a:srcRect/>
          <a:stretch>
            <a:fillRect/>
          </a:stretch>
        </p:blipFill>
        <p:spPr>
          <a:xfrm>
            <a:off x="951151" y="2361369"/>
            <a:ext cx="4895330" cy="1869133"/>
          </a:xfrm>
          <a:prstGeom prst="rect">
            <a:avLst/>
          </a:prstGeom>
          <a:ln/>
        </p:spPr>
      </p:pic>
      <p:pic>
        <p:nvPicPr>
          <p:cNvPr id="24" name="image40.png">
            <a:extLst>
              <a:ext uri="{FF2B5EF4-FFF2-40B4-BE49-F238E27FC236}">
                <a16:creationId xmlns:a16="http://schemas.microsoft.com/office/drawing/2014/main" id="{0BE134C4-571D-4441-3B0E-DA2C7DC73830}"/>
              </a:ext>
            </a:extLst>
          </p:cNvPr>
          <p:cNvPicPr>
            <a:picLocks noGrp="1"/>
          </p:cNvPicPr>
          <p:nvPr>
            <p:ph sz="quarter" idx="4"/>
          </p:nvPr>
        </p:nvPicPr>
        <p:blipFill>
          <a:blip r:embed="rId4"/>
          <a:srcRect/>
          <a:stretch>
            <a:fillRect/>
          </a:stretch>
        </p:blipFill>
        <p:spPr>
          <a:xfrm>
            <a:off x="950631" y="4300709"/>
            <a:ext cx="4895850" cy="1599370"/>
          </a:xfrm>
          <a:prstGeom prst="rect">
            <a:avLst/>
          </a:prstGeom>
          <a:ln/>
        </p:spPr>
      </p:pic>
      <p:pic>
        <p:nvPicPr>
          <p:cNvPr id="25" name="image48.png">
            <a:extLst>
              <a:ext uri="{FF2B5EF4-FFF2-40B4-BE49-F238E27FC236}">
                <a16:creationId xmlns:a16="http://schemas.microsoft.com/office/drawing/2014/main" id="{46DFCC20-B277-B612-41DD-5A0808322B46}"/>
              </a:ext>
            </a:extLst>
          </p:cNvPr>
          <p:cNvPicPr/>
          <p:nvPr/>
        </p:nvPicPr>
        <p:blipFill>
          <a:blip r:embed="rId5"/>
          <a:srcRect/>
          <a:stretch>
            <a:fillRect/>
          </a:stretch>
        </p:blipFill>
        <p:spPr>
          <a:xfrm>
            <a:off x="6365637" y="779929"/>
            <a:ext cx="4855095" cy="1669212"/>
          </a:xfrm>
          <a:prstGeom prst="rect">
            <a:avLst/>
          </a:prstGeom>
          <a:ln/>
        </p:spPr>
      </p:pic>
      <p:pic>
        <p:nvPicPr>
          <p:cNvPr id="26" name="image23.png">
            <a:extLst>
              <a:ext uri="{FF2B5EF4-FFF2-40B4-BE49-F238E27FC236}">
                <a16:creationId xmlns:a16="http://schemas.microsoft.com/office/drawing/2014/main" id="{243D06E0-C66D-8ABD-B63F-866EBC3A9C02}"/>
              </a:ext>
            </a:extLst>
          </p:cNvPr>
          <p:cNvPicPr/>
          <p:nvPr/>
        </p:nvPicPr>
        <p:blipFill>
          <a:blip r:embed="rId6"/>
          <a:srcRect/>
          <a:stretch>
            <a:fillRect/>
          </a:stretch>
        </p:blipFill>
        <p:spPr>
          <a:xfrm>
            <a:off x="6402250" y="2449141"/>
            <a:ext cx="4781867" cy="3699353"/>
          </a:xfrm>
          <a:prstGeom prst="rect">
            <a:avLst/>
          </a:prstGeom>
          <a:ln/>
        </p:spPr>
      </p:pic>
    </p:spTree>
    <p:extLst>
      <p:ext uri="{BB962C8B-B14F-4D97-AF65-F5344CB8AC3E}">
        <p14:creationId xmlns:p14="http://schemas.microsoft.com/office/powerpoint/2010/main" val="138006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5B515-D50D-04C3-6123-92DEC978DDF4}"/>
              </a:ext>
            </a:extLst>
          </p:cNvPr>
          <p:cNvSpPr>
            <a:spLocks noGrp="1"/>
          </p:cNvSpPr>
          <p:nvPr>
            <p:ph type="title"/>
          </p:nvPr>
        </p:nvSpPr>
        <p:spPr/>
        <p:txBody>
          <a:bodyPr>
            <a:normAutofit fontScale="90000"/>
          </a:bodyPr>
          <a:lstStyle/>
          <a:p>
            <a:pPr algn="l"/>
            <a:r>
              <a:rPr lang="en-IN" sz="2700" dirty="0"/>
              <a:t>Model fitting of LSTM,RNN &amp; 	</a:t>
            </a:r>
            <a:r>
              <a:rPr lang="en-IN" sz="2000" dirty="0"/>
              <a:t>			</a:t>
            </a:r>
            <a:br>
              <a:rPr lang="en-IN" sz="2000" dirty="0"/>
            </a:br>
            <a:r>
              <a:rPr lang="en-IN" sz="2700" dirty="0"/>
              <a:t>hybrid approach of LSTM+RNN		</a:t>
            </a:r>
            <a:r>
              <a:rPr lang="en-IN" sz="3600" dirty="0"/>
              <a:t>&amp;			</a:t>
            </a:r>
            <a:r>
              <a:rPr lang="en-IN" sz="2400" dirty="0"/>
              <a:t>Training &amp; Validation Loss</a:t>
            </a:r>
            <a:br>
              <a:rPr lang="en-IN" sz="2700" dirty="0"/>
            </a:br>
            <a:r>
              <a:rPr lang="en-IN" sz="2700" dirty="0"/>
              <a:t>&amp; Apply Training</a:t>
            </a:r>
          </a:p>
        </p:txBody>
      </p:sp>
      <p:sp>
        <p:nvSpPr>
          <p:cNvPr id="3" name="Text Placeholder 2">
            <a:extLst>
              <a:ext uri="{FF2B5EF4-FFF2-40B4-BE49-F238E27FC236}">
                <a16:creationId xmlns:a16="http://schemas.microsoft.com/office/drawing/2014/main" id="{94CE7174-6D10-DA8F-4844-6B7C1184EC21}"/>
              </a:ext>
            </a:extLst>
          </p:cNvPr>
          <p:cNvSpPr>
            <a:spLocks noGrp="1"/>
          </p:cNvSpPr>
          <p:nvPr>
            <p:ph type="body" idx="1"/>
          </p:nvPr>
        </p:nvSpPr>
        <p:spPr>
          <a:xfrm>
            <a:off x="698703" y="5214253"/>
            <a:ext cx="5227791" cy="1249300"/>
          </a:xfrm>
        </p:spPr>
        <p:txBody>
          <a:bodyPr/>
          <a:lstStyle/>
          <a:p>
            <a:endParaRPr lang="en-IN" sz="1400" dirty="0"/>
          </a:p>
        </p:txBody>
      </p:sp>
      <p:sp>
        <p:nvSpPr>
          <p:cNvPr id="5" name="Text Placeholder 4">
            <a:extLst>
              <a:ext uri="{FF2B5EF4-FFF2-40B4-BE49-F238E27FC236}">
                <a16:creationId xmlns:a16="http://schemas.microsoft.com/office/drawing/2014/main" id="{CA2428C9-9ABD-7042-3A78-30195C6954E7}"/>
              </a:ext>
            </a:extLst>
          </p:cNvPr>
          <p:cNvSpPr>
            <a:spLocks noGrp="1"/>
          </p:cNvSpPr>
          <p:nvPr>
            <p:ph type="body" sz="quarter" idx="3"/>
          </p:nvPr>
        </p:nvSpPr>
        <p:spPr>
          <a:xfrm>
            <a:off x="6214082" y="5214253"/>
            <a:ext cx="4895330" cy="1186547"/>
          </a:xfrm>
        </p:spPr>
        <p:txBody>
          <a:bodyPr/>
          <a:lstStyle/>
          <a:p>
            <a:endParaRPr lang="en-IN" dirty="0"/>
          </a:p>
        </p:txBody>
      </p:sp>
      <p:pic>
        <p:nvPicPr>
          <p:cNvPr id="10" name="image5.png">
            <a:extLst>
              <a:ext uri="{FF2B5EF4-FFF2-40B4-BE49-F238E27FC236}">
                <a16:creationId xmlns:a16="http://schemas.microsoft.com/office/drawing/2014/main" id="{9C0B3352-65D1-0A0B-E481-A143769D52ED}"/>
              </a:ext>
            </a:extLst>
          </p:cNvPr>
          <p:cNvPicPr>
            <a:picLocks noGrp="1"/>
          </p:cNvPicPr>
          <p:nvPr>
            <p:ph sz="quarter" idx="4"/>
          </p:nvPr>
        </p:nvPicPr>
        <p:blipFill>
          <a:blip r:embed="rId2"/>
          <a:srcRect/>
          <a:stretch>
            <a:fillRect/>
          </a:stretch>
        </p:blipFill>
        <p:spPr>
          <a:xfrm>
            <a:off x="698703" y="4555090"/>
            <a:ext cx="5315823" cy="544884"/>
          </a:xfrm>
          <a:prstGeom prst="rect">
            <a:avLst/>
          </a:prstGeom>
          <a:ln/>
        </p:spPr>
      </p:pic>
      <p:pic>
        <p:nvPicPr>
          <p:cNvPr id="15" name="Content Placeholder 14">
            <a:extLst>
              <a:ext uri="{FF2B5EF4-FFF2-40B4-BE49-F238E27FC236}">
                <a16:creationId xmlns:a16="http://schemas.microsoft.com/office/drawing/2014/main" id="{D47DA7C4-BBA0-F936-58E1-82CBDE5933C0}"/>
              </a:ext>
            </a:extLst>
          </p:cNvPr>
          <p:cNvPicPr>
            <a:picLocks noGrp="1" noChangeAspect="1"/>
          </p:cNvPicPr>
          <p:nvPr>
            <p:ph sz="half" idx="2"/>
          </p:nvPr>
        </p:nvPicPr>
        <p:blipFill>
          <a:blip r:embed="rId3"/>
          <a:stretch>
            <a:fillRect/>
          </a:stretch>
        </p:blipFill>
        <p:spPr>
          <a:xfrm>
            <a:off x="742983" y="1778293"/>
            <a:ext cx="5227264" cy="2662518"/>
          </a:xfrm>
        </p:spPr>
      </p:pic>
      <p:pic>
        <p:nvPicPr>
          <p:cNvPr id="16" name="image2.png">
            <a:extLst>
              <a:ext uri="{FF2B5EF4-FFF2-40B4-BE49-F238E27FC236}">
                <a16:creationId xmlns:a16="http://schemas.microsoft.com/office/drawing/2014/main" id="{F96306D0-BCDA-502F-471C-319153225159}"/>
              </a:ext>
            </a:extLst>
          </p:cNvPr>
          <p:cNvPicPr/>
          <p:nvPr/>
        </p:nvPicPr>
        <p:blipFill>
          <a:blip r:embed="rId4"/>
          <a:srcRect/>
          <a:stretch>
            <a:fillRect/>
          </a:stretch>
        </p:blipFill>
        <p:spPr>
          <a:xfrm>
            <a:off x="6177476" y="1729073"/>
            <a:ext cx="4968543" cy="3399854"/>
          </a:xfrm>
          <a:prstGeom prst="rect">
            <a:avLst/>
          </a:prstGeom>
          <a:ln/>
        </p:spPr>
      </p:pic>
    </p:spTree>
    <p:extLst>
      <p:ext uri="{BB962C8B-B14F-4D97-AF65-F5344CB8AC3E}">
        <p14:creationId xmlns:p14="http://schemas.microsoft.com/office/powerpoint/2010/main" val="32157056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578</TotalTime>
  <Words>1292</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Calisto MT</vt:lpstr>
      <vt:lpstr>Roboto</vt:lpstr>
      <vt:lpstr>Times New Roman</vt:lpstr>
      <vt:lpstr>Wingdings 2</vt:lpstr>
      <vt:lpstr>Slate</vt:lpstr>
      <vt:lpstr>GOOGLE STOCK PRICE PREDICTION USING MACHINE LEARNING </vt:lpstr>
      <vt:lpstr>INTRODUCTION</vt:lpstr>
      <vt:lpstr>NumPy &amp; Python</vt:lpstr>
      <vt:lpstr>Scikit-Learn &amp; Tensorflow</vt:lpstr>
      <vt:lpstr>KERAS</vt:lpstr>
      <vt:lpstr>Working of LSTM &amp; RNN model</vt:lpstr>
      <vt:lpstr>STEPS IN IMPLEMENTATION &amp; RESULT Reading Datasets        Data Preprocessing</vt:lpstr>
      <vt:lpstr>EDA &amp; Building LSTM           Train &amp; Test Split</vt:lpstr>
      <vt:lpstr>Model fitting of LSTM,RNN &amp;      hybrid approach of LSTM+RNN  &amp;   Training &amp; Validation Loss &amp; Apply Training</vt:lpstr>
      <vt:lpstr>Predicted Graph</vt:lpstr>
      <vt:lpstr>Conclusion and Future work</vt:lpstr>
      <vt:lpstr>Refrences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Uma Shankar Ray</dc:creator>
  <cp:lastModifiedBy>Uma Shankar Ray</cp:lastModifiedBy>
  <cp:revision>1</cp:revision>
  <dcterms:created xsi:type="dcterms:W3CDTF">2024-05-08T10:30:41Z</dcterms:created>
  <dcterms:modified xsi:type="dcterms:W3CDTF">2024-05-09T03:07:59Z</dcterms:modified>
</cp:coreProperties>
</file>