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302" r:id="rId2"/>
    <p:sldId id="299" r:id="rId3"/>
    <p:sldId id="257" r:id="rId4"/>
    <p:sldId id="258" r:id="rId5"/>
    <p:sldId id="301" r:id="rId6"/>
    <p:sldId id="267" r:id="rId7"/>
    <p:sldId id="286" r:id="rId8"/>
    <p:sldId id="287" r:id="rId9"/>
    <p:sldId id="275" r:id="rId10"/>
    <p:sldId id="280" r:id="rId11"/>
    <p:sldId id="288" r:id="rId12"/>
    <p:sldId id="271" r:id="rId13"/>
    <p:sldId id="270" r:id="rId14"/>
    <p:sldId id="289" r:id="rId15"/>
    <p:sldId id="291" r:id="rId16"/>
    <p:sldId id="292" r:id="rId17"/>
    <p:sldId id="294" r:id="rId18"/>
    <p:sldId id="295" r:id="rId19"/>
    <p:sldId id="296" r:id="rId20"/>
    <p:sldId id="297" r:id="rId21"/>
    <p:sldId id="298" r:id="rId22"/>
    <p:sldId id="3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asharma00401@gmail.com" initials="u" lastIdx="1" clrIdx="0">
    <p:extLst>
      <p:ext uri="{19B8F6BF-5375-455C-9EA6-DF929625EA0E}">
        <p15:presenceInfo xmlns:p15="http://schemas.microsoft.com/office/powerpoint/2012/main" userId="b923ba54705347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EE7341-DD6D-434A-B1EB-3397CB74B0A5}" type="datetimeFigureOut">
              <a:rPr lang="en-GB" smtClean="0"/>
              <a:t>10/08/2023</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81FBCA6D-7D31-4ADA-A391-EFDB1442B4F0}"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88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7341-DD6D-434A-B1EB-3397CB74B0A5}"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FBCA6D-7D31-4ADA-A391-EFDB1442B4F0}"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20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7341-DD6D-434A-B1EB-3397CB74B0A5}"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FBCA6D-7D31-4ADA-A391-EFDB1442B4F0}"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99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7341-DD6D-434A-B1EB-3397CB74B0A5}"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FBCA6D-7D31-4ADA-A391-EFDB1442B4F0}"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896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E7341-DD6D-434A-B1EB-3397CB74B0A5}" type="datetimeFigureOut">
              <a:rPr lang="en-GB" smtClean="0"/>
              <a:t>10/08/2023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FBCA6D-7D31-4ADA-A391-EFDB1442B4F0}"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20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EE7341-DD6D-434A-B1EB-3397CB74B0A5}"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FBCA6D-7D31-4ADA-A391-EFDB1442B4F0}"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55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EE7341-DD6D-434A-B1EB-3397CB74B0A5}" type="datetimeFigureOut">
              <a:rPr lang="en-GB" smtClean="0"/>
              <a:t>10/08/2023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FBCA6D-7D31-4ADA-A391-EFDB1442B4F0}"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36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EE7341-DD6D-434A-B1EB-3397CB74B0A5}" type="datetimeFigureOut">
              <a:rPr lang="en-GB" smtClean="0"/>
              <a:t>10/08/2023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FBCA6D-7D31-4ADA-A391-EFDB1442B4F0}"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35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E7341-DD6D-434A-B1EB-3397CB74B0A5}" type="datetimeFigureOut">
              <a:rPr lang="en-GB" smtClean="0"/>
              <a:t>10/08/2023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FBCA6D-7D31-4ADA-A391-EFDB1442B4F0}" type="slidenum">
              <a:rPr lang="en-GB" smtClean="0"/>
              <a:t>‹#›</a:t>
            </a:fld>
            <a:endParaRPr lang="en-GB"/>
          </a:p>
        </p:txBody>
      </p:sp>
    </p:spTree>
    <p:extLst>
      <p:ext uri="{BB962C8B-B14F-4D97-AF65-F5344CB8AC3E}">
        <p14:creationId xmlns:p14="http://schemas.microsoft.com/office/powerpoint/2010/main" val="320558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E7341-DD6D-434A-B1EB-3397CB74B0A5}" type="datetimeFigureOut">
              <a:rPr lang="en-GB" smtClean="0"/>
              <a:t>10/08/2023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FBCA6D-7D31-4ADA-A391-EFDB1442B4F0}"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682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EE7341-DD6D-434A-B1EB-3397CB74B0A5}" type="datetimeFigureOut">
              <a:rPr lang="en-GB" smtClean="0"/>
              <a:t>10/08/2023</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81FBCA6D-7D31-4ADA-A391-EFDB1442B4F0}"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61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EE7341-DD6D-434A-B1EB-3397CB74B0A5}" type="datetimeFigureOut">
              <a:rPr lang="en-GB" smtClean="0"/>
              <a:t>10/08/2023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FBCA6D-7D31-4ADA-A391-EFDB1442B4F0}"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1125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4135-6161-1819-6D6A-561438BA4A7F}"/>
              </a:ext>
            </a:extLst>
          </p:cNvPr>
          <p:cNvSpPr>
            <a:spLocks noGrp="1"/>
          </p:cNvSpPr>
          <p:nvPr>
            <p:ph type="title"/>
          </p:nvPr>
        </p:nvSpPr>
        <p:spPr/>
        <p:txBody>
          <a:bodyPr/>
          <a:lstStyle/>
          <a:p>
            <a:r>
              <a:rPr lang="en-IN" dirty="0"/>
              <a:t>Code basics resume project challenge</a:t>
            </a:r>
            <a:br>
              <a:rPr lang="en-IN" dirty="0"/>
            </a:br>
            <a:r>
              <a:rPr lang="en-IN" dirty="0"/>
              <a:t>            </a:t>
            </a:r>
          </a:p>
        </p:txBody>
      </p:sp>
      <p:sp>
        <p:nvSpPr>
          <p:cNvPr id="3" name="Content Placeholder 2">
            <a:extLst>
              <a:ext uri="{FF2B5EF4-FFF2-40B4-BE49-F238E27FC236}">
                <a16:creationId xmlns:a16="http://schemas.microsoft.com/office/drawing/2014/main" id="{3CF261EB-A095-7FDB-7C0C-F4F4F2F0C43A}"/>
              </a:ext>
            </a:extLst>
          </p:cNvPr>
          <p:cNvSpPr>
            <a:spLocks noGrp="1"/>
          </p:cNvSpPr>
          <p:nvPr>
            <p:ph idx="1"/>
          </p:nvPr>
        </p:nvSpPr>
        <p:spPr/>
        <p:txBody>
          <a:bodyPr/>
          <a:lstStyle/>
          <a:p>
            <a:pPr algn="l"/>
            <a:r>
              <a:rPr lang="en-US" b="1" i="0" dirty="0">
                <a:solidFill>
                  <a:srgbClr val="131022"/>
                </a:solidFill>
                <a:effectLst/>
                <a:latin typeface="manrope"/>
              </a:rPr>
              <a:t>Challenge :</a:t>
            </a:r>
            <a:r>
              <a:rPr lang="en-US" b="0" i="0" dirty="0">
                <a:solidFill>
                  <a:srgbClr val="131022"/>
                </a:solidFill>
                <a:effectLst/>
                <a:latin typeface="manrope"/>
              </a:rPr>
              <a:t> Provide Insights to the Marketing Team in Food &amp; Beverage Industry</a:t>
            </a:r>
          </a:p>
          <a:p>
            <a:r>
              <a:rPr lang="en-US" b="1" i="0" dirty="0">
                <a:solidFill>
                  <a:srgbClr val="131022"/>
                </a:solidFill>
                <a:effectLst/>
                <a:latin typeface="manrope"/>
              </a:rPr>
              <a:t>Company name </a:t>
            </a:r>
            <a:r>
              <a:rPr lang="en-US" i="0" dirty="0">
                <a:solidFill>
                  <a:srgbClr val="131022"/>
                </a:solidFill>
                <a:effectLst/>
                <a:latin typeface="manrope"/>
              </a:rPr>
              <a:t>: Codex</a:t>
            </a:r>
            <a:endParaRPr lang="en-US" dirty="0">
              <a:solidFill>
                <a:srgbClr val="3E4265"/>
              </a:solidFill>
              <a:latin typeface="manrope"/>
            </a:endParaRPr>
          </a:p>
          <a:p>
            <a:pPr algn="l"/>
            <a:r>
              <a:rPr lang="en-US" b="1" i="0" dirty="0">
                <a:solidFill>
                  <a:srgbClr val="131022"/>
                </a:solidFill>
                <a:effectLst/>
                <a:latin typeface="manrope"/>
              </a:rPr>
              <a:t>Domain </a:t>
            </a:r>
            <a:r>
              <a:rPr lang="en-US" b="0" i="0" dirty="0">
                <a:solidFill>
                  <a:srgbClr val="131022"/>
                </a:solidFill>
                <a:effectLst/>
                <a:latin typeface="manrope"/>
              </a:rPr>
              <a:t>:  F &amp; B   </a:t>
            </a:r>
            <a:r>
              <a:rPr lang="en-US" b="1" i="0" dirty="0">
                <a:solidFill>
                  <a:srgbClr val="131022"/>
                </a:solidFill>
                <a:effectLst/>
                <a:latin typeface="manrope"/>
              </a:rPr>
              <a:t>Function</a:t>
            </a:r>
            <a:r>
              <a:rPr lang="en-US" b="0" i="0" dirty="0">
                <a:solidFill>
                  <a:srgbClr val="131022"/>
                </a:solidFill>
                <a:effectLst/>
                <a:latin typeface="manrope"/>
              </a:rPr>
              <a:t>: Marketing</a:t>
            </a:r>
          </a:p>
          <a:p>
            <a:r>
              <a:rPr lang="en-IN" dirty="0"/>
              <a:t>Presenter :  Uma Sharma</a:t>
            </a:r>
          </a:p>
        </p:txBody>
      </p:sp>
    </p:spTree>
    <p:extLst>
      <p:ext uri="{BB962C8B-B14F-4D97-AF65-F5344CB8AC3E}">
        <p14:creationId xmlns:p14="http://schemas.microsoft.com/office/powerpoint/2010/main" val="2687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5BB86B-5BEB-B31B-CCCF-06492A2162EC}"/>
              </a:ext>
            </a:extLst>
          </p:cNvPr>
          <p:cNvSpPr>
            <a:spLocks noGrp="1"/>
          </p:cNvSpPr>
          <p:nvPr>
            <p:ph type="title"/>
          </p:nvPr>
        </p:nvSpPr>
        <p:spPr>
          <a:xfrm>
            <a:off x="1141413" y="143838"/>
            <a:ext cx="9677275" cy="1715784"/>
          </a:xfrm>
        </p:spPr>
        <p:txBody>
          <a:bodyPr>
            <a:normAutofit/>
          </a:bodyPr>
          <a:lstStyle/>
          <a:p>
            <a:r>
              <a:rPr lang="en-US" dirty="0"/>
              <a:t>Marketing Channels and Brand Awareness: </a:t>
            </a:r>
            <a:br>
              <a:rPr lang="en-US" dirty="0"/>
            </a:br>
            <a:br>
              <a:rPr lang="en-US" dirty="0"/>
            </a:br>
            <a:r>
              <a:rPr lang="en-US" dirty="0"/>
              <a:t>1.</a:t>
            </a:r>
            <a:r>
              <a:rPr lang="en-US" sz="2200" dirty="0"/>
              <a:t>Which marketing channel can be used to reach more customers? </a:t>
            </a:r>
            <a:endParaRPr lang="en-IN" sz="2200" dirty="0"/>
          </a:p>
        </p:txBody>
      </p:sp>
      <p:sp>
        <p:nvSpPr>
          <p:cNvPr id="8" name="Content Placeholder 7">
            <a:extLst>
              <a:ext uri="{FF2B5EF4-FFF2-40B4-BE49-F238E27FC236}">
                <a16:creationId xmlns:a16="http://schemas.microsoft.com/office/drawing/2014/main" id="{AC1C07A4-CBD2-A666-0783-1D0D5F6BDF12}"/>
              </a:ext>
            </a:extLst>
          </p:cNvPr>
          <p:cNvSpPr>
            <a:spLocks noGrp="1"/>
          </p:cNvSpPr>
          <p:nvPr>
            <p:ph sz="half" idx="1"/>
          </p:nvPr>
        </p:nvSpPr>
        <p:spPr>
          <a:xfrm>
            <a:off x="500520" y="2157572"/>
            <a:ext cx="4878389" cy="3633627"/>
          </a:xfrm>
        </p:spPr>
        <p:txBody>
          <a:bodyPr/>
          <a:lstStyle/>
          <a:p>
            <a:r>
              <a:rPr lang="en-IN" dirty="0"/>
              <a:t>19-30 age group can be targeted through online ads having 48% because they use social media.</a:t>
            </a:r>
          </a:p>
        </p:txBody>
      </p:sp>
      <p:sp>
        <p:nvSpPr>
          <p:cNvPr id="9" name="Content Placeholder 8">
            <a:extLst>
              <a:ext uri="{FF2B5EF4-FFF2-40B4-BE49-F238E27FC236}">
                <a16:creationId xmlns:a16="http://schemas.microsoft.com/office/drawing/2014/main" id="{91F3C4CD-272F-5546-5601-A0F482811D8F}"/>
              </a:ext>
            </a:extLst>
          </p:cNvPr>
          <p:cNvSpPr>
            <a:spLocks noGrp="1"/>
          </p:cNvSpPr>
          <p:nvPr>
            <p:ph sz="half" idx="2"/>
          </p:nvPr>
        </p:nvSpPr>
        <p:spPr>
          <a:xfrm>
            <a:off x="5188450" y="2157570"/>
            <a:ext cx="6256962" cy="3633627"/>
          </a:xfrm>
        </p:spPr>
        <p:txBody>
          <a:bodyPr/>
          <a:lstStyle/>
          <a:p>
            <a:r>
              <a:rPr lang="en-IN" dirty="0"/>
              <a:t>other age groups except 19-30 are seeing ads almost equally through ‘TV commercials’ and ‘Online ads’.so we can’t take ‘TV commercials’ lightly.</a:t>
            </a:r>
          </a:p>
          <a:p>
            <a:endParaRPr lang="en-IN" dirty="0"/>
          </a:p>
          <a:p>
            <a:endParaRPr lang="en-IN" dirty="0"/>
          </a:p>
        </p:txBody>
      </p:sp>
      <p:pic>
        <p:nvPicPr>
          <p:cNvPr id="12" name="Picture 11">
            <a:extLst>
              <a:ext uri="{FF2B5EF4-FFF2-40B4-BE49-F238E27FC236}">
                <a16:creationId xmlns:a16="http://schemas.microsoft.com/office/drawing/2014/main" id="{8FB51178-2EDF-DDFC-65B2-4F9638920231}"/>
              </a:ext>
            </a:extLst>
          </p:cNvPr>
          <p:cNvPicPr>
            <a:picLocks noChangeAspect="1"/>
          </p:cNvPicPr>
          <p:nvPr/>
        </p:nvPicPr>
        <p:blipFill>
          <a:blip r:embed="rId2"/>
          <a:stretch>
            <a:fillRect/>
          </a:stretch>
        </p:blipFill>
        <p:spPr>
          <a:xfrm>
            <a:off x="500520" y="3277456"/>
            <a:ext cx="4595462" cy="3436706"/>
          </a:xfrm>
          <a:prstGeom prst="rect">
            <a:avLst/>
          </a:prstGeom>
        </p:spPr>
      </p:pic>
      <p:pic>
        <p:nvPicPr>
          <p:cNvPr id="13" name="Picture 12">
            <a:extLst>
              <a:ext uri="{FF2B5EF4-FFF2-40B4-BE49-F238E27FC236}">
                <a16:creationId xmlns:a16="http://schemas.microsoft.com/office/drawing/2014/main" id="{1F6FFFBB-D5FE-7C2F-EDD7-8CC748BF9FB2}"/>
              </a:ext>
            </a:extLst>
          </p:cNvPr>
          <p:cNvPicPr>
            <a:picLocks noChangeAspect="1"/>
          </p:cNvPicPr>
          <p:nvPr/>
        </p:nvPicPr>
        <p:blipFill>
          <a:blip r:embed="rId3"/>
          <a:stretch>
            <a:fillRect/>
          </a:stretch>
        </p:blipFill>
        <p:spPr>
          <a:xfrm>
            <a:off x="5549339" y="3277456"/>
            <a:ext cx="4878389" cy="3436706"/>
          </a:xfrm>
          <a:prstGeom prst="rect">
            <a:avLst/>
          </a:prstGeom>
        </p:spPr>
      </p:pic>
    </p:spTree>
    <p:extLst>
      <p:ext uri="{BB962C8B-B14F-4D97-AF65-F5344CB8AC3E}">
        <p14:creationId xmlns:p14="http://schemas.microsoft.com/office/powerpoint/2010/main" val="109250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21E4B4-B7B9-6041-1591-DA6860EC8FA6}"/>
              </a:ext>
            </a:extLst>
          </p:cNvPr>
          <p:cNvSpPr>
            <a:spLocks noGrp="1"/>
          </p:cNvSpPr>
          <p:nvPr>
            <p:ph type="title"/>
          </p:nvPr>
        </p:nvSpPr>
        <p:spPr>
          <a:xfrm>
            <a:off x="1451579" y="148975"/>
            <a:ext cx="9603275" cy="1866757"/>
          </a:xfrm>
        </p:spPr>
        <p:txBody>
          <a:bodyPr>
            <a:normAutofit/>
          </a:bodyPr>
          <a:lstStyle/>
          <a:p>
            <a:r>
              <a:rPr lang="en-US" dirty="0"/>
              <a:t>Marketing Channels and Brand Awareness</a:t>
            </a:r>
            <a:br>
              <a:rPr lang="en-US" dirty="0"/>
            </a:br>
            <a:br>
              <a:rPr lang="en-US" dirty="0"/>
            </a:br>
            <a:r>
              <a:rPr lang="en-US" sz="2000" dirty="0">
                <a:latin typeface="Arial" panose="020B0604020202020204" pitchFamily="34" charset="0"/>
                <a:cs typeface="Arial" panose="020B0604020202020204" pitchFamily="34" charset="0"/>
              </a:rPr>
              <a:t>2</a:t>
            </a:r>
            <a:r>
              <a:rPr lang="en-US" sz="2000" dirty="0">
                <a:latin typeface="Gill Sans MT" panose="020B0502020104020203" pitchFamily="34" charset="0"/>
                <a:cs typeface="Arial" panose="020B0604020202020204" pitchFamily="34" charset="0"/>
              </a:rPr>
              <a:t>. How effective are different marketing strategies and channels in reaching our customers?</a:t>
            </a:r>
            <a:br>
              <a:rPr lang="en-IN" sz="2000" dirty="0">
                <a:latin typeface="Gill Sans MT" panose="020B0502020104020203" pitchFamily="34" charset="0"/>
                <a:cs typeface="Arial" panose="020B0604020202020204" pitchFamily="34" charset="0"/>
              </a:rPr>
            </a:br>
            <a:endParaRPr lang="en-IN" sz="2000" dirty="0">
              <a:latin typeface="Gill Sans MT" panose="020B0502020104020203"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17776A16-E949-D941-64F6-C25DABB31985}"/>
              </a:ext>
            </a:extLst>
          </p:cNvPr>
          <p:cNvSpPr>
            <a:spLocks noGrp="1"/>
          </p:cNvSpPr>
          <p:nvPr>
            <p:ph idx="1"/>
          </p:nvPr>
        </p:nvSpPr>
        <p:spPr/>
        <p:txBody>
          <a:bodyPr/>
          <a:lstStyle/>
          <a:p>
            <a:pPr marL="0" indent="0">
              <a:buNone/>
            </a:pPr>
            <a:endParaRPr lang="en-IN" dirty="0"/>
          </a:p>
        </p:txBody>
      </p:sp>
      <p:pic>
        <p:nvPicPr>
          <p:cNvPr id="9" name="Picture 8">
            <a:extLst>
              <a:ext uri="{FF2B5EF4-FFF2-40B4-BE49-F238E27FC236}">
                <a16:creationId xmlns:a16="http://schemas.microsoft.com/office/drawing/2014/main" id="{5E4A3065-C649-7488-0D7D-D6D9C7DA5B3E}"/>
              </a:ext>
            </a:extLst>
          </p:cNvPr>
          <p:cNvPicPr>
            <a:picLocks noChangeAspect="1"/>
          </p:cNvPicPr>
          <p:nvPr/>
        </p:nvPicPr>
        <p:blipFill>
          <a:blip r:embed="rId2"/>
          <a:stretch>
            <a:fillRect/>
          </a:stretch>
        </p:blipFill>
        <p:spPr>
          <a:xfrm>
            <a:off x="984606" y="1839074"/>
            <a:ext cx="10222787" cy="4006922"/>
          </a:xfrm>
          <a:prstGeom prst="rect">
            <a:avLst/>
          </a:prstGeom>
        </p:spPr>
      </p:pic>
    </p:spTree>
    <p:extLst>
      <p:ext uri="{BB962C8B-B14F-4D97-AF65-F5344CB8AC3E}">
        <p14:creationId xmlns:p14="http://schemas.microsoft.com/office/powerpoint/2010/main" val="173248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1783-FA3D-0BD5-3D2D-89D857E54703}"/>
              </a:ext>
            </a:extLst>
          </p:cNvPr>
          <p:cNvSpPr>
            <a:spLocks noGrp="1"/>
          </p:cNvSpPr>
          <p:nvPr>
            <p:ph type="title"/>
          </p:nvPr>
        </p:nvSpPr>
        <p:spPr>
          <a:xfrm>
            <a:off x="1140431" y="554804"/>
            <a:ext cx="10376899" cy="1695236"/>
          </a:xfrm>
        </p:spPr>
        <p:txBody>
          <a:bodyPr>
            <a:normAutofit fontScale="90000"/>
          </a:bodyPr>
          <a:lstStyle/>
          <a:p>
            <a:r>
              <a:rPr lang="en-US" dirty="0"/>
              <a:t>                     Brand Penetration</a:t>
            </a:r>
            <a:br>
              <a:rPr lang="en-US" dirty="0"/>
            </a:br>
            <a:br>
              <a:rPr lang="en-US" dirty="0"/>
            </a:br>
            <a:r>
              <a:rPr lang="en-US" dirty="0"/>
              <a:t> </a:t>
            </a:r>
            <a:r>
              <a:rPr lang="en-US" sz="2700" dirty="0"/>
              <a:t>1. What do people think about our brand? (overall rating)</a:t>
            </a:r>
            <a:br>
              <a:rPr lang="en-US" dirty="0"/>
            </a:br>
            <a:endParaRPr lang="en-GB" sz="2200" dirty="0"/>
          </a:p>
        </p:txBody>
      </p:sp>
      <p:pic>
        <p:nvPicPr>
          <p:cNvPr id="5" name="Content Placeholder 4">
            <a:extLst>
              <a:ext uri="{FF2B5EF4-FFF2-40B4-BE49-F238E27FC236}">
                <a16:creationId xmlns:a16="http://schemas.microsoft.com/office/drawing/2014/main" id="{6DA00D30-6D56-84C4-4379-F463F26D3D69}"/>
              </a:ext>
            </a:extLst>
          </p:cNvPr>
          <p:cNvPicPr>
            <a:picLocks noGrp="1" noChangeAspect="1"/>
          </p:cNvPicPr>
          <p:nvPr>
            <p:ph idx="1"/>
          </p:nvPr>
        </p:nvPicPr>
        <p:blipFill>
          <a:blip r:embed="rId2"/>
          <a:stretch>
            <a:fillRect/>
          </a:stretch>
        </p:blipFill>
        <p:spPr>
          <a:xfrm>
            <a:off x="3873357" y="3802574"/>
            <a:ext cx="4243227" cy="3055426"/>
          </a:xfrm>
        </p:spPr>
      </p:pic>
      <p:sp>
        <p:nvSpPr>
          <p:cNvPr id="4" name="TextBox 3">
            <a:extLst>
              <a:ext uri="{FF2B5EF4-FFF2-40B4-BE49-F238E27FC236}">
                <a16:creationId xmlns:a16="http://schemas.microsoft.com/office/drawing/2014/main" id="{A02D1D7C-C97B-965E-1E90-8820E0174A11}"/>
              </a:ext>
            </a:extLst>
          </p:cNvPr>
          <p:cNvSpPr txBox="1"/>
          <p:nvPr/>
        </p:nvSpPr>
        <p:spPr>
          <a:xfrm>
            <a:off x="3044576" y="2505670"/>
            <a:ext cx="6102848" cy="923330"/>
          </a:xfrm>
          <a:prstGeom prst="rect">
            <a:avLst/>
          </a:prstGeom>
          <a:noFill/>
        </p:spPr>
        <p:txBody>
          <a:bodyPr wrap="square">
            <a:spAutoFit/>
          </a:bodyPr>
          <a:lstStyle/>
          <a:p>
            <a:r>
              <a:rPr lang="en-US" dirty="0"/>
              <a:t>around 82% customers are having no hate about the brand but in future we can work on it as 60% people are finding it neutral </a:t>
            </a:r>
            <a:r>
              <a:rPr lang="en-US" dirty="0" err="1"/>
              <a:t>jbki</a:t>
            </a:r>
            <a:r>
              <a:rPr lang="en-US" dirty="0"/>
              <a:t> brand name must be so unique and impressive</a:t>
            </a:r>
            <a:endParaRPr lang="en-IN" dirty="0"/>
          </a:p>
        </p:txBody>
      </p:sp>
    </p:spTree>
    <p:extLst>
      <p:ext uri="{BB962C8B-B14F-4D97-AF65-F5344CB8AC3E}">
        <p14:creationId xmlns:p14="http://schemas.microsoft.com/office/powerpoint/2010/main" val="43598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1783-FA3D-0BD5-3D2D-89D857E54703}"/>
              </a:ext>
            </a:extLst>
          </p:cNvPr>
          <p:cNvSpPr>
            <a:spLocks noGrp="1"/>
          </p:cNvSpPr>
          <p:nvPr>
            <p:ph type="title"/>
          </p:nvPr>
        </p:nvSpPr>
        <p:spPr>
          <a:xfrm>
            <a:off x="1451579" y="586701"/>
            <a:ext cx="9603275" cy="1609908"/>
          </a:xfrm>
        </p:spPr>
        <p:txBody>
          <a:bodyPr>
            <a:normAutofit fontScale="90000"/>
          </a:bodyPr>
          <a:lstStyle/>
          <a:p>
            <a:r>
              <a:rPr lang="en-US" dirty="0"/>
              <a:t>                Brand Penetration</a:t>
            </a:r>
            <a:br>
              <a:rPr lang="en-US" dirty="0"/>
            </a:br>
            <a:br>
              <a:rPr lang="en-US" dirty="0"/>
            </a:br>
            <a:r>
              <a:rPr lang="en-US" dirty="0"/>
              <a:t>2. Which cities do we need to focus more on?</a:t>
            </a:r>
            <a:endParaRPr lang="en-GB" dirty="0"/>
          </a:p>
        </p:txBody>
      </p:sp>
      <p:pic>
        <p:nvPicPr>
          <p:cNvPr id="5" name="Content Placeholder 4">
            <a:extLst>
              <a:ext uri="{FF2B5EF4-FFF2-40B4-BE49-F238E27FC236}">
                <a16:creationId xmlns:a16="http://schemas.microsoft.com/office/drawing/2014/main" id="{FD7162E4-5D5C-1403-CC8F-B74EBCDEA72E}"/>
              </a:ext>
            </a:extLst>
          </p:cNvPr>
          <p:cNvPicPr>
            <a:picLocks noGrp="1" noChangeAspect="1"/>
          </p:cNvPicPr>
          <p:nvPr>
            <p:ph idx="1"/>
          </p:nvPr>
        </p:nvPicPr>
        <p:blipFill>
          <a:blip r:embed="rId2"/>
          <a:stretch>
            <a:fillRect/>
          </a:stretch>
        </p:blipFill>
        <p:spPr>
          <a:xfrm>
            <a:off x="5331250" y="3051425"/>
            <a:ext cx="6566223" cy="3657512"/>
          </a:xfrm>
        </p:spPr>
      </p:pic>
      <p:sp>
        <p:nvSpPr>
          <p:cNvPr id="9" name="TextBox 8">
            <a:extLst>
              <a:ext uri="{FF2B5EF4-FFF2-40B4-BE49-F238E27FC236}">
                <a16:creationId xmlns:a16="http://schemas.microsoft.com/office/drawing/2014/main" id="{E1EE020B-EC5D-E093-CF2C-11892286D128}"/>
              </a:ext>
            </a:extLst>
          </p:cNvPr>
          <p:cNvSpPr txBox="1"/>
          <p:nvPr/>
        </p:nvSpPr>
        <p:spPr>
          <a:xfrm>
            <a:off x="1" y="2810653"/>
            <a:ext cx="4715838" cy="923330"/>
          </a:xfrm>
          <a:prstGeom prst="rect">
            <a:avLst/>
          </a:prstGeom>
          <a:noFill/>
        </p:spPr>
        <p:txBody>
          <a:bodyPr wrap="square">
            <a:spAutoFit/>
          </a:bodyPr>
          <a:lstStyle/>
          <a:p>
            <a:pPr marL="285750" indent="-285750">
              <a:buFont typeface="Wingdings" panose="05000000000000000000" pitchFamily="2" charset="2"/>
              <a:buChar char="§"/>
            </a:pPr>
            <a:r>
              <a:rPr lang="en-US" dirty="0"/>
              <a:t>Delhi is performing best ,63% already heard</a:t>
            </a:r>
          </a:p>
          <a:p>
            <a:pPr marL="285750" indent="-285750">
              <a:buFont typeface="Wingdings" panose="05000000000000000000" pitchFamily="2" charset="2"/>
              <a:buChar char="§"/>
            </a:pPr>
            <a:r>
              <a:rPr lang="en-US" dirty="0"/>
              <a:t>Kolkata is doing not well as 63% never heard about codex</a:t>
            </a:r>
            <a:endParaRPr lang="en-IN" dirty="0"/>
          </a:p>
        </p:txBody>
      </p:sp>
    </p:spTree>
    <p:extLst>
      <p:ext uri="{BB962C8B-B14F-4D97-AF65-F5344CB8AC3E}">
        <p14:creationId xmlns:p14="http://schemas.microsoft.com/office/powerpoint/2010/main" val="405444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5A06-834D-76E6-AA8D-A8D4E07AEDFB}"/>
              </a:ext>
            </a:extLst>
          </p:cNvPr>
          <p:cNvSpPr>
            <a:spLocks noGrp="1"/>
          </p:cNvSpPr>
          <p:nvPr>
            <p:ph type="title"/>
          </p:nvPr>
        </p:nvSpPr>
        <p:spPr>
          <a:xfrm>
            <a:off x="1447191" y="240432"/>
            <a:ext cx="9607661" cy="766436"/>
          </a:xfrm>
        </p:spPr>
        <p:txBody>
          <a:bodyPr>
            <a:normAutofit/>
          </a:bodyPr>
          <a:lstStyle/>
          <a:p>
            <a:pPr algn="ctr"/>
            <a:r>
              <a:rPr lang="en-IN" dirty="0"/>
              <a:t>Purchase BEHAVIOUR</a:t>
            </a:r>
          </a:p>
        </p:txBody>
      </p:sp>
      <p:sp>
        <p:nvSpPr>
          <p:cNvPr id="3" name="Text Placeholder 2">
            <a:extLst>
              <a:ext uri="{FF2B5EF4-FFF2-40B4-BE49-F238E27FC236}">
                <a16:creationId xmlns:a16="http://schemas.microsoft.com/office/drawing/2014/main" id="{7115A312-E4FF-6640-7954-238A87F34809}"/>
              </a:ext>
            </a:extLst>
          </p:cNvPr>
          <p:cNvSpPr>
            <a:spLocks noGrp="1"/>
          </p:cNvSpPr>
          <p:nvPr>
            <p:ph type="body" idx="1"/>
          </p:nvPr>
        </p:nvSpPr>
        <p:spPr>
          <a:xfrm>
            <a:off x="265609" y="2005548"/>
            <a:ext cx="4719350" cy="1418220"/>
          </a:xfrm>
        </p:spPr>
        <p:txBody>
          <a:bodyPr/>
          <a:lstStyle/>
          <a:p>
            <a:r>
              <a:rPr lang="en-US" dirty="0"/>
              <a:t>1. Where do respondents prefer to purchase energy drinks?</a:t>
            </a:r>
            <a:endParaRPr lang="en-IN" dirty="0"/>
          </a:p>
          <a:p>
            <a:pPr marL="457200" indent="-457200">
              <a:buAutoNum type="alphaLcPeriod"/>
            </a:pPr>
            <a:endParaRPr lang="en-IN" dirty="0"/>
          </a:p>
        </p:txBody>
      </p:sp>
      <p:pic>
        <p:nvPicPr>
          <p:cNvPr id="8" name="Content Placeholder 7">
            <a:extLst>
              <a:ext uri="{FF2B5EF4-FFF2-40B4-BE49-F238E27FC236}">
                <a16:creationId xmlns:a16="http://schemas.microsoft.com/office/drawing/2014/main" id="{EE55AA49-48D5-582A-9957-63FD23F371B9}"/>
              </a:ext>
            </a:extLst>
          </p:cNvPr>
          <p:cNvPicPr>
            <a:picLocks noGrp="1" noChangeAspect="1"/>
          </p:cNvPicPr>
          <p:nvPr>
            <p:ph sz="half" idx="2"/>
          </p:nvPr>
        </p:nvPicPr>
        <p:blipFill>
          <a:blip r:embed="rId2"/>
          <a:stretch>
            <a:fillRect/>
          </a:stretch>
        </p:blipFill>
        <p:spPr>
          <a:xfrm>
            <a:off x="265609" y="3272502"/>
            <a:ext cx="5559838" cy="3472628"/>
          </a:xfrm>
        </p:spPr>
      </p:pic>
      <p:sp>
        <p:nvSpPr>
          <p:cNvPr id="5" name="Text Placeholder 4">
            <a:extLst>
              <a:ext uri="{FF2B5EF4-FFF2-40B4-BE49-F238E27FC236}">
                <a16:creationId xmlns:a16="http://schemas.microsoft.com/office/drawing/2014/main" id="{CDF12725-C6A6-1F1B-A9B0-567D9B5EB2E0}"/>
              </a:ext>
            </a:extLst>
          </p:cNvPr>
          <p:cNvSpPr>
            <a:spLocks noGrp="1"/>
          </p:cNvSpPr>
          <p:nvPr>
            <p:ph type="body" sz="quarter" idx="3"/>
          </p:nvPr>
        </p:nvSpPr>
        <p:spPr>
          <a:xfrm>
            <a:off x="6251021" y="1556964"/>
            <a:ext cx="6838254" cy="1418221"/>
          </a:xfrm>
        </p:spPr>
        <p:txBody>
          <a:bodyPr/>
          <a:lstStyle/>
          <a:p>
            <a:r>
              <a:rPr lang="en-US" dirty="0"/>
              <a:t>2. What are the typical consumption situations for energy drinks among respondents?</a:t>
            </a:r>
            <a:endParaRPr lang="en-IN" dirty="0"/>
          </a:p>
        </p:txBody>
      </p:sp>
      <p:pic>
        <p:nvPicPr>
          <p:cNvPr id="10" name="Content Placeholder 9">
            <a:extLst>
              <a:ext uri="{FF2B5EF4-FFF2-40B4-BE49-F238E27FC236}">
                <a16:creationId xmlns:a16="http://schemas.microsoft.com/office/drawing/2014/main" id="{A623D953-F805-7027-89E3-81F88E254849}"/>
              </a:ext>
            </a:extLst>
          </p:cNvPr>
          <p:cNvPicPr>
            <a:picLocks noGrp="1" noChangeAspect="1"/>
          </p:cNvPicPr>
          <p:nvPr>
            <p:ph sz="quarter" idx="4"/>
          </p:nvPr>
        </p:nvPicPr>
        <p:blipFill>
          <a:blip r:embed="rId3"/>
          <a:stretch>
            <a:fillRect/>
          </a:stretch>
        </p:blipFill>
        <p:spPr>
          <a:xfrm>
            <a:off x="6251021" y="3349874"/>
            <a:ext cx="5923855" cy="3317883"/>
          </a:xfrm>
        </p:spPr>
      </p:pic>
    </p:spTree>
    <p:extLst>
      <p:ext uri="{BB962C8B-B14F-4D97-AF65-F5344CB8AC3E}">
        <p14:creationId xmlns:p14="http://schemas.microsoft.com/office/powerpoint/2010/main" val="392557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4FAB3-3E5B-CAB0-56EE-C53877066FCC}"/>
              </a:ext>
            </a:extLst>
          </p:cNvPr>
          <p:cNvSpPr>
            <a:spLocks noGrp="1"/>
          </p:cNvSpPr>
          <p:nvPr>
            <p:ph type="title"/>
          </p:nvPr>
        </p:nvSpPr>
        <p:spPr>
          <a:xfrm>
            <a:off x="1481753" y="0"/>
            <a:ext cx="8596668" cy="1807110"/>
          </a:xfrm>
        </p:spPr>
        <p:txBody>
          <a:bodyPr>
            <a:normAutofit fontScale="90000"/>
          </a:bodyPr>
          <a:lstStyle/>
          <a:p>
            <a:pPr algn="ctr"/>
            <a:r>
              <a:rPr lang="en-IN" dirty="0"/>
              <a:t>Purchase behaviour</a:t>
            </a:r>
            <a:br>
              <a:rPr lang="en-IN" dirty="0"/>
            </a:br>
            <a:br>
              <a:rPr lang="en-IN" dirty="0"/>
            </a:br>
            <a:r>
              <a:rPr lang="en-US" sz="2200" dirty="0"/>
              <a:t>3. What factors influence respondents' purchase decisions, such as price range and limited edition packaging?</a:t>
            </a:r>
            <a:endParaRPr lang="en-IN" sz="2200" dirty="0"/>
          </a:p>
        </p:txBody>
      </p:sp>
      <p:sp>
        <p:nvSpPr>
          <p:cNvPr id="5" name="Text Placeholder 4">
            <a:extLst>
              <a:ext uri="{FF2B5EF4-FFF2-40B4-BE49-F238E27FC236}">
                <a16:creationId xmlns:a16="http://schemas.microsoft.com/office/drawing/2014/main" id="{A0734AC7-937A-2A99-179C-06304B7CCBDF}"/>
              </a:ext>
            </a:extLst>
          </p:cNvPr>
          <p:cNvSpPr>
            <a:spLocks noGrp="1"/>
          </p:cNvSpPr>
          <p:nvPr>
            <p:ph type="body" idx="1"/>
          </p:nvPr>
        </p:nvSpPr>
        <p:spPr>
          <a:xfrm>
            <a:off x="390481" y="1930401"/>
            <a:ext cx="5076856" cy="1172396"/>
          </a:xfrm>
        </p:spPr>
        <p:txBody>
          <a:bodyPr/>
          <a:lstStyle/>
          <a:p>
            <a:r>
              <a:rPr lang="en-IN" sz="2000" dirty="0"/>
              <a:t>52% Consumers under 30 are preferring energy drink in price range of 50-99.</a:t>
            </a:r>
          </a:p>
        </p:txBody>
      </p:sp>
      <p:pic>
        <p:nvPicPr>
          <p:cNvPr id="10" name="Content Placeholder 9">
            <a:extLst>
              <a:ext uri="{FF2B5EF4-FFF2-40B4-BE49-F238E27FC236}">
                <a16:creationId xmlns:a16="http://schemas.microsoft.com/office/drawing/2014/main" id="{5C364BB9-8D45-55BF-D53F-B98011AA19BF}"/>
              </a:ext>
            </a:extLst>
          </p:cNvPr>
          <p:cNvPicPr>
            <a:picLocks noGrp="1" noChangeAspect="1"/>
          </p:cNvPicPr>
          <p:nvPr>
            <p:ph sz="half" idx="2"/>
          </p:nvPr>
        </p:nvPicPr>
        <p:blipFill>
          <a:blip r:embed="rId2"/>
          <a:stretch>
            <a:fillRect/>
          </a:stretch>
        </p:blipFill>
        <p:spPr>
          <a:xfrm>
            <a:off x="390480" y="3102796"/>
            <a:ext cx="5389607" cy="3308278"/>
          </a:xfrm>
        </p:spPr>
      </p:pic>
      <p:sp>
        <p:nvSpPr>
          <p:cNvPr id="7" name="Text Placeholder 6">
            <a:extLst>
              <a:ext uri="{FF2B5EF4-FFF2-40B4-BE49-F238E27FC236}">
                <a16:creationId xmlns:a16="http://schemas.microsoft.com/office/drawing/2014/main" id="{01528D8A-3D29-1184-D348-94D6F989B50A}"/>
              </a:ext>
            </a:extLst>
          </p:cNvPr>
          <p:cNvSpPr>
            <a:spLocks noGrp="1"/>
          </p:cNvSpPr>
          <p:nvPr>
            <p:ph type="body" sz="quarter" idx="3"/>
          </p:nvPr>
        </p:nvSpPr>
        <p:spPr>
          <a:xfrm>
            <a:off x="6359243" y="2070797"/>
            <a:ext cx="5589601" cy="1172396"/>
          </a:xfrm>
        </p:spPr>
        <p:txBody>
          <a:bodyPr/>
          <a:lstStyle/>
          <a:p>
            <a:r>
              <a:rPr lang="en-IN" sz="2000" dirty="0"/>
              <a:t>69% Consumers above 30 are preferring energy drink for 100 Rs+.</a:t>
            </a:r>
          </a:p>
          <a:p>
            <a:endParaRPr lang="en-IN" dirty="0"/>
          </a:p>
        </p:txBody>
      </p:sp>
      <p:pic>
        <p:nvPicPr>
          <p:cNvPr id="12" name="Content Placeholder 11">
            <a:extLst>
              <a:ext uri="{FF2B5EF4-FFF2-40B4-BE49-F238E27FC236}">
                <a16:creationId xmlns:a16="http://schemas.microsoft.com/office/drawing/2014/main" id="{11E2CC7B-443B-0B52-604F-71131251D247}"/>
              </a:ext>
            </a:extLst>
          </p:cNvPr>
          <p:cNvPicPr>
            <a:picLocks noGrp="1" noChangeAspect="1"/>
          </p:cNvPicPr>
          <p:nvPr>
            <p:ph sz="quarter" idx="4"/>
          </p:nvPr>
        </p:nvPicPr>
        <p:blipFill>
          <a:blip r:embed="rId3"/>
          <a:stretch>
            <a:fillRect/>
          </a:stretch>
        </p:blipFill>
        <p:spPr>
          <a:xfrm>
            <a:off x="6411913" y="3102796"/>
            <a:ext cx="5156788" cy="3308278"/>
          </a:xfrm>
        </p:spPr>
      </p:pic>
    </p:spTree>
    <p:extLst>
      <p:ext uri="{BB962C8B-B14F-4D97-AF65-F5344CB8AC3E}">
        <p14:creationId xmlns:p14="http://schemas.microsoft.com/office/powerpoint/2010/main" val="298180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8B77EF-0E29-161F-C04E-73B18DFC1416}"/>
              </a:ext>
            </a:extLst>
          </p:cNvPr>
          <p:cNvSpPr>
            <a:spLocks noGrp="1"/>
          </p:cNvSpPr>
          <p:nvPr>
            <p:ph type="title"/>
          </p:nvPr>
        </p:nvSpPr>
        <p:spPr>
          <a:xfrm>
            <a:off x="391261" y="232805"/>
            <a:ext cx="9784080" cy="1508760"/>
          </a:xfrm>
        </p:spPr>
        <p:txBody>
          <a:bodyPr>
            <a:normAutofit fontScale="90000"/>
          </a:bodyPr>
          <a:lstStyle/>
          <a:p>
            <a:pPr algn="ctr"/>
            <a:r>
              <a:rPr lang="en-US" dirty="0"/>
              <a:t>Product Development</a:t>
            </a:r>
            <a:br>
              <a:rPr lang="en-US" dirty="0"/>
            </a:br>
            <a:br>
              <a:rPr lang="en-US" dirty="0"/>
            </a:br>
            <a:r>
              <a:rPr lang="en-US" dirty="0">
                <a:latin typeface="+mn-lt"/>
              </a:rPr>
              <a:t> </a:t>
            </a:r>
            <a:r>
              <a:rPr lang="en-US" sz="2200" dirty="0">
                <a:latin typeface="+mn-lt"/>
              </a:rPr>
              <a:t>1. Which area of business should we focus more on our product development?</a:t>
            </a:r>
            <a:r>
              <a:rPr lang="en-US" sz="2700" dirty="0">
                <a:latin typeface="+mn-lt"/>
              </a:rPr>
              <a:t> </a:t>
            </a:r>
            <a:r>
              <a:rPr lang="en-US" dirty="0">
                <a:latin typeface="+mn-lt"/>
              </a:rPr>
              <a:t>(</a:t>
            </a:r>
            <a:r>
              <a:rPr lang="en-US" sz="2200" dirty="0">
                <a:latin typeface="+mn-lt"/>
              </a:rPr>
              <a:t>Branding/taste/availability)?</a:t>
            </a:r>
            <a:endParaRPr lang="en-IN" sz="2200" dirty="0">
              <a:latin typeface="+mn-lt"/>
            </a:endParaRPr>
          </a:p>
        </p:txBody>
      </p:sp>
      <p:sp>
        <p:nvSpPr>
          <p:cNvPr id="8" name="Content Placeholder 7">
            <a:extLst>
              <a:ext uri="{FF2B5EF4-FFF2-40B4-BE49-F238E27FC236}">
                <a16:creationId xmlns:a16="http://schemas.microsoft.com/office/drawing/2014/main" id="{03820A46-F991-809C-0459-315759A8E063}"/>
              </a:ext>
            </a:extLst>
          </p:cNvPr>
          <p:cNvSpPr>
            <a:spLocks noGrp="1"/>
          </p:cNvSpPr>
          <p:nvPr>
            <p:ph idx="1"/>
          </p:nvPr>
        </p:nvSpPr>
        <p:spPr>
          <a:xfrm>
            <a:off x="277402" y="2383604"/>
            <a:ext cx="3708971" cy="3310333"/>
          </a:xfrm>
        </p:spPr>
        <p:txBody>
          <a:bodyPr/>
          <a:lstStyle/>
          <a:p>
            <a:r>
              <a:rPr lang="en-US" b="0" i="0" dirty="0">
                <a:solidFill>
                  <a:srgbClr val="000000"/>
                </a:solidFill>
                <a:effectLst/>
                <a:latin typeface="Helvetica Neue"/>
              </a:rPr>
              <a:t> </a:t>
            </a:r>
            <a:r>
              <a:rPr lang="en-US" dirty="0">
                <a:solidFill>
                  <a:srgbClr val="000000"/>
                </a:solidFill>
                <a:latin typeface="Helvetica Neue"/>
              </a:rPr>
              <a:t>W</a:t>
            </a:r>
            <a:r>
              <a:rPr lang="en-US" b="0" i="0" dirty="0">
                <a:solidFill>
                  <a:srgbClr val="000000"/>
                </a:solidFill>
                <a:effectLst/>
                <a:latin typeface="Helvetica Neue"/>
              </a:rPr>
              <a:t>e should focus on  Brand reputation and then </a:t>
            </a:r>
            <a:r>
              <a:rPr lang="en-US" dirty="0">
                <a:solidFill>
                  <a:srgbClr val="000000"/>
                </a:solidFill>
                <a:latin typeface="Helvetica Neue"/>
              </a:rPr>
              <a:t>Availability</a:t>
            </a:r>
            <a:r>
              <a:rPr lang="en-US" b="0" i="0" dirty="0">
                <a:solidFill>
                  <a:srgbClr val="000000"/>
                </a:solidFill>
                <a:effectLst/>
                <a:latin typeface="Helvetica Neue"/>
              </a:rPr>
              <a:t> because 75% consumers are giving 3+ rating about taste  so  Taste/flavor can take place after these two.</a:t>
            </a:r>
            <a:endParaRPr lang="en-IN" dirty="0"/>
          </a:p>
        </p:txBody>
      </p:sp>
      <p:pic>
        <p:nvPicPr>
          <p:cNvPr id="10" name="Picture 9">
            <a:extLst>
              <a:ext uri="{FF2B5EF4-FFF2-40B4-BE49-F238E27FC236}">
                <a16:creationId xmlns:a16="http://schemas.microsoft.com/office/drawing/2014/main" id="{692101F0-C879-800D-CB7F-7C2BB8AAFE45}"/>
              </a:ext>
            </a:extLst>
          </p:cNvPr>
          <p:cNvPicPr>
            <a:picLocks noChangeAspect="1"/>
          </p:cNvPicPr>
          <p:nvPr/>
        </p:nvPicPr>
        <p:blipFill>
          <a:blip r:embed="rId2"/>
          <a:stretch>
            <a:fillRect/>
          </a:stretch>
        </p:blipFill>
        <p:spPr>
          <a:xfrm>
            <a:off x="4097049" y="2225801"/>
            <a:ext cx="7817549" cy="3310333"/>
          </a:xfrm>
          <a:prstGeom prst="rect">
            <a:avLst/>
          </a:prstGeom>
        </p:spPr>
      </p:pic>
    </p:spTree>
    <p:extLst>
      <p:ext uri="{BB962C8B-B14F-4D97-AF65-F5344CB8AC3E}">
        <p14:creationId xmlns:p14="http://schemas.microsoft.com/office/powerpoint/2010/main" val="192115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E47D-BCCD-BA9F-B870-429E28023E6D}"/>
              </a:ext>
            </a:extLst>
          </p:cNvPr>
          <p:cNvSpPr>
            <a:spLocks noGrp="1"/>
          </p:cNvSpPr>
          <p:nvPr>
            <p:ph type="title"/>
          </p:nvPr>
        </p:nvSpPr>
        <p:spPr>
          <a:xfrm>
            <a:off x="650194" y="342182"/>
            <a:ext cx="9603275" cy="510573"/>
          </a:xfrm>
        </p:spPr>
        <p:txBody>
          <a:bodyPr>
            <a:noAutofit/>
          </a:bodyPr>
          <a:lstStyle/>
          <a:p>
            <a:pPr algn="ctr"/>
            <a:r>
              <a:rPr lang="en-IN" dirty="0"/>
              <a:t>Recommendations</a:t>
            </a:r>
          </a:p>
        </p:txBody>
      </p:sp>
      <p:sp>
        <p:nvSpPr>
          <p:cNvPr id="3" name="Content Placeholder 2">
            <a:extLst>
              <a:ext uri="{FF2B5EF4-FFF2-40B4-BE49-F238E27FC236}">
                <a16:creationId xmlns:a16="http://schemas.microsoft.com/office/drawing/2014/main" id="{8D6966B8-1513-53E6-7DFB-66728D805487}"/>
              </a:ext>
            </a:extLst>
          </p:cNvPr>
          <p:cNvSpPr>
            <a:spLocks noGrp="1"/>
          </p:cNvSpPr>
          <p:nvPr>
            <p:ph idx="1"/>
          </p:nvPr>
        </p:nvSpPr>
        <p:spPr>
          <a:xfrm>
            <a:off x="1294362" y="1263721"/>
            <a:ext cx="9603275" cy="4194425"/>
          </a:xfrm>
        </p:spPr>
        <p:txBody>
          <a:bodyPr/>
          <a:lstStyle/>
          <a:p>
            <a:r>
              <a:rPr lang="en-US" sz="2800" dirty="0"/>
              <a:t>What immediate improvements can we bring to the product?</a:t>
            </a:r>
          </a:p>
          <a:p>
            <a:r>
              <a:rPr lang="en-US" dirty="0"/>
              <a:t>As people are having more Interest in organic energy drink ,we must use more natural ingredients in production and also reduce sugar content as per the customers demand.</a:t>
            </a:r>
          </a:p>
          <a:p>
            <a:r>
              <a:rPr lang="en-US" dirty="0"/>
              <a:t>We must focus on creative cans from packaging preference.</a:t>
            </a:r>
          </a:p>
          <a:p>
            <a:r>
              <a:rPr lang="en-US" dirty="0"/>
              <a:t>Taste/Flavor is also  very importance factor of choosing any specific brand currently so we should launch codex with better taste and more flavor varieties.</a:t>
            </a:r>
          </a:p>
          <a:p>
            <a:r>
              <a:rPr lang="en-US" dirty="0"/>
              <a:t> </a:t>
            </a:r>
          </a:p>
        </p:txBody>
      </p:sp>
    </p:spTree>
    <p:extLst>
      <p:ext uri="{BB962C8B-B14F-4D97-AF65-F5344CB8AC3E}">
        <p14:creationId xmlns:p14="http://schemas.microsoft.com/office/powerpoint/2010/main" val="420376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7647-E423-06F1-5D17-72B49BB972EB}"/>
              </a:ext>
            </a:extLst>
          </p:cNvPr>
          <p:cNvSpPr>
            <a:spLocks noGrp="1"/>
          </p:cNvSpPr>
          <p:nvPr>
            <p:ph type="title"/>
          </p:nvPr>
        </p:nvSpPr>
        <p:spPr>
          <a:xfrm>
            <a:off x="383067" y="239441"/>
            <a:ext cx="9603275" cy="1311957"/>
          </a:xfrm>
        </p:spPr>
        <p:txBody>
          <a:bodyPr/>
          <a:lstStyle/>
          <a:p>
            <a:pPr algn="ctr"/>
            <a:r>
              <a:rPr lang="en-US" dirty="0"/>
              <a:t>Recommendations</a:t>
            </a:r>
            <a:endParaRPr lang="en-IN" dirty="0"/>
          </a:p>
        </p:txBody>
      </p:sp>
      <p:sp>
        <p:nvSpPr>
          <p:cNvPr id="3" name="Content Placeholder 2">
            <a:extLst>
              <a:ext uri="{FF2B5EF4-FFF2-40B4-BE49-F238E27FC236}">
                <a16:creationId xmlns:a16="http://schemas.microsoft.com/office/drawing/2014/main" id="{744740BE-281F-0950-A282-E264FF5CA05A}"/>
              </a:ext>
            </a:extLst>
          </p:cNvPr>
          <p:cNvSpPr>
            <a:spLocks noGrp="1"/>
          </p:cNvSpPr>
          <p:nvPr>
            <p:ph idx="1"/>
          </p:nvPr>
        </p:nvSpPr>
        <p:spPr>
          <a:xfrm>
            <a:off x="1294362" y="1356188"/>
            <a:ext cx="9603275" cy="4243227"/>
          </a:xfrm>
        </p:spPr>
        <p:txBody>
          <a:bodyPr>
            <a:normAutofit/>
          </a:bodyPr>
          <a:lstStyle/>
          <a:p>
            <a:r>
              <a:rPr lang="en-US" sz="2800" dirty="0"/>
              <a:t>What should be the ideal price of our product?</a:t>
            </a:r>
            <a:endParaRPr lang="en-IN" sz="2800" dirty="0"/>
          </a:p>
          <a:p>
            <a:r>
              <a:rPr lang="en-IN" dirty="0"/>
              <a:t> </a:t>
            </a:r>
            <a:r>
              <a:rPr lang="en-IN" sz="2000" dirty="0"/>
              <a:t>We can have two price buckets  </a:t>
            </a:r>
            <a:r>
              <a:rPr lang="en-IN" dirty="0"/>
              <a:t>one is 50-99 and other is 100-130 .</a:t>
            </a:r>
          </a:p>
          <a:p>
            <a:r>
              <a:rPr lang="en-IN" dirty="0"/>
              <a:t> Because out of  target customers around 52% of consumers are preferring  50-99  price range. </a:t>
            </a:r>
          </a:p>
          <a:p>
            <a:r>
              <a:rPr lang="en-IN" dirty="0"/>
              <a:t>For  price range 100-130 ,we can give more flavour choices and extra volume (like some % extra energy drink in volume).</a:t>
            </a:r>
          </a:p>
          <a:p>
            <a:pPr marL="0" indent="0">
              <a:buNone/>
            </a:pPr>
            <a:endParaRPr lang="en-IN" dirty="0"/>
          </a:p>
        </p:txBody>
      </p:sp>
    </p:spTree>
    <p:extLst>
      <p:ext uri="{BB962C8B-B14F-4D97-AF65-F5344CB8AC3E}">
        <p14:creationId xmlns:p14="http://schemas.microsoft.com/office/powerpoint/2010/main" val="174442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C5DD-A23D-5269-095B-E42DFF6C84B7}"/>
              </a:ext>
            </a:extLst>
          </p:cNvPr>
          <p:cNvSpPr>
            <a:spLocks noGrp="1"/>
          </p:cNvSpPr>
          <p:nvPr>
            <p:ph type="title"/>
          </p:nvPr>
        </p:nvSpPr>
        <p:spPr>
          <a:xfrm>
            <a:off x="444711" y="195209"/>
            <a:ext cx="9603275" cy="1315092"/>
          </a:xfrm>
        </p:spPr>
        <p:txBody>
          <a:bodyPr/>
          <a:lstStyle/>
          <a:p>
            <a:pPr algn="ctr"/>
            <a:r>
              <a:rPr lang="en-IN" dirty="0"/>
              <a:t>Recommendations</a:t>
            </a:r>
          </a:p>
        </p:txBody>
      </p:sp>
      <p:sp>
        <p:nvSpPr>
          <p:cNvPr id="3" name="Content Placeholder 2">
            <a:extLst>
              <a:ext uri="{FF2B5EF4-FFF2-40B4-BE49-F238E27FC236}">
                <a16:creationId xmlns:a16="http://schemas.microsoft.com/office/drawing/2014/main" id="{BDB6C62C-1310-9755-DD5D-E028B039FE48}"/>
              </a:ext>
            </a:extLst>
          </p:cNvPr>
          <p:cNvSpPr>
            <a:spLocks noGrp="1"/>
          </p:cNvSpPr>
          <p:nvPr>
            <p:ph idx="1"/>
          </p:nvPr>
        </p:nvSpPr>
        <p:spPr>
          <a:xfrm>
            <a:off x="986319" y="1263721"/>
            <a:ext cx="11205682" cy="5231547"/>
          </a:xfrm>
        </p:spPr>
        <p:txBody>
          <a:bodyPr/>
          <a:lstStyle/>
          <a:p>
            <a:r>
              <a:rPr lang="en-US" sz="2400" dirty="0"/>
              <a:t> </a:t>
            </a:r>
            <a:r>
              <a:rPr lang="en-US" sz="2800" dirty="0"/>
              <a:t>What kind of marketing campaigns, offers, and discounts we can run? </a:t>
            </a:r>
          </a:p>
          <a:p>
            <a:r>
              <a:rPr lang="en-US" dirty="0"/>
              <a:t>Build Partnership with developing brand and tie up with colleges, corporate offices, gyms (as 34% for study &amp; focus and 31.5% before exercise).</a:t>
            </a:r>
          </a:p>
          <a:p>
            <a:r>
              <a:rPr lang="en-US" dirty="0"/>
              <a:t>Referral Program.</a:t>
            </a:r>
          </a:p>
          <a:p>
            <a:r>
              <a:rPr lang="en-US" dirty="0"/>
              <a:t>Organize workshops and campaigns for product awareness at  desired public places.</a:t>
            </a:r>
          </a:p>
          <a:p>
            <a:r>
              <a:rPr lang="en-US" dirty="0"/>
              <a:t>Student and family based discounts (like 20%  on second bucket price i.e. 100-130 for students and for family Buy 3 get 1 free)</a:t>
            </a:r>
          </a:p>
          <a:p>
            <a:endParaRPr lang="en-US" dirty="0"/>
          </a:p>
          <a:p>
            <a:pPr marL="0" indent="0">
              <a:buNone/>
            </a:pPr>
            <a:endParaRPr lang="en-IN" dirty="0"/>
          </a:p>
        </p:txBody>
      </p:sp>
    </p:spTree>
    <p:extLst>
      <p:ext uri="{BB962C8B-B14F-4D97-AF65-F5344CB8AC3E}">
        <p14:creationId xmlns:p14="http://schemas.microsoft.com/office/powerpoint/2010/main" val="273553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3913-4BBB-53C4-D5B2-1BC6DAA6217B}"/>
              </a:ext>
            </a:extLst>
          </p:cNvPr>
          <p:cNvSpPr>
            <a:spLocks noGrp="1"/>
          </p:cNvSpPr>
          <p:nvPr>
            <p:ph type="title"/>
          </p:nvPr>
        </p:nvSpPr>
        <p:spPr>
          <a:xfrm>
            <a:off x="3554858" y="513708"/>
            <a:ext cx="6636966" cy="1227031"/>
          </a:xfrm>
        </p:spPr>
        <p:txBody>
          <a:bodyPr/>
          <a:lstStyle/>
          <a:p>
            <a:r>
              <a:rPr lang="en-IN" dirty="0"/>
              <a:t>Plan of action</a:t>
            </a:r>
          </a:p>
        </p:txBody>
      </p:sp>
      <p:sp>
        <p:nvSpPr>
          <p:cNvPr id="3" name="Content Placeholder 2">
            <a:extLst>
              <a:ext uri="{FF2B5EF4-FFF2-40B4-BE49-F238E27FC236}">
                <a16:creationId xmlns:a16="http://schemas.microsoft.com/office/drawing/2014/main" id="{AFAA7DCF-E025-EE56-042A-950390217F54}"/>
              </a:ext>
            </a:extLst>
          </p:cNvPr>
          <p:cNvSpPr>
            <a:spLocks noGrp="1"/>
          </p:cNvSpPr>
          <p:nvPr>
            <p:ph idx="1"/>
          </p:nvPr>
        </p:nvSpPr>
        <p:spPr/>
        <p:txBody>
          <a:bodyPr>
            <a:normAutofit/>
          </a:bodyPr>
          <a:lstStyle/>
          <a:p>
            <a:r>
              <a:rPr lang="en-IN" sz="2400" dirty="0"/>
              <a:t>About Codex</a:t>
            </a:r>
          </a:p>
          <a:p>
            <a:r>
              <a:rPr lang="en-IN" sz="2400" dirty="0"/>
              <a:t>Problem Statement</a:t>
            </a:r>
          </a:p>
          <a:p>
            <a:r>
              <a:rPr lang="en-IN" sz="2400" dirty="0"/>
              <a:t>Insights from data</a:t>
            </a:r>
          </a:p>
          <a:p>
            <a:r>
              <a:rPr lang="en-IN" sz="2400" dirty="0"/>
              <a:t>Recommendations</a:t>
            </a:r>
          </a:p>
        </p:txBody>
      </p:sp>
    </p:spTree>
    <p:extLst>
      <p:ext uri="{BB962C8B-B14F-4D97-AF65-F5344CB8AC3E}">
        <p14:creationId xmlns:p14="http://schemas.microsoft.com/office/powerpoint/2010/main" val="395194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9403-5B4C-F2DB-5ACC-4DE5397FB98C}"/>
              </a:ext>
            </a:extLst>
          </p:cNvPr>
          <p:cNvSpPr>
            <a:spLocks noGrp="1"/>
          </p:cNvSpPr>
          <p:nvPr>
            <p:ph type="title"/>
          </p:nvPr>
        </p:nvSpPr>
        <p:spPr>
          <a:xfrm>
            <a:off x="804307" y="393554"/>
            <a:ext cx="9603275" cy="839346"/>
          </a:xfrm>
        </p:spPr>
        <p:txBody>
          <a:bodyPr/>
          <a:lstStyle/>
          <a:p>
            <a:r>
              <a:rPr lang="en-IN" dirty="0"/>
              <a:t>Recommendations</a:t>
            </a:r>
          </a:p>
        </p:txBody>
      </p:sp>
      <p:sp>
        <p:nvSpPr>
          <p:cNvPr id="3" name="Content Placeholder 2">
            <a:extLst>
              <a:ext uri="{FF2B5EF4-FFF2-40B4-BE49-F238E27FC236}">
                <a16:creationId xmlns:a16="http://schemas.microsoft.com/office/drawing/2014/main" id="{3204D01B-DA1C-35B6-3CDC-C6AA5886334A}"/>
              </a:ext>
            </a:extLst>
          </p:cNvPr>
          <p:cNvSpPr>
            <a:spLocks noGrp="1"/>
          </p:cNvSpPr>
          <p:nvPr>
            <p:ph idx="1"/>
          </p:nvPr>
        </p:nvSpPr>
        <p:spPr>
          <a:xfrm>
            <a:off x="1451579" y="1099335"/>
            <a:ext cx="9603275" cy="4787757"/>
          </a:xfrm>
        </p:spPr>
        <p:txBody>
          <a:bodyPr/>
          <a:lstStyle/>
          <a:p>
            <a:r>
              <a:rPr lang="en-US" sz="3200" dirty="0"/>
              <a:t>Who can be a brand ambassador, and why?</a:t>
            </a:r>
          </a:p>
          <a:p>
            <a:r>
              <a:rPr lang="en-US" dirty="0"/>
              <a:t>Firstly Choose persons who belongs to gym/fitness domain(as 31% takes before exercise) and look up to those students who prepares for exams and also active on  social media through blogs and other activities (34% takes before study and work).</a:t>
            </a:r>
          </a:p>
          <a:p>
            <a:r>
              <a:rPr lang="en-US" dirty="0"/>
              <a:t> Second most important thing  which is considerable is that ,An Ideal brand ambassador must have a good engagement rate means are their followers really engaged with them.</a:t>
            </a:r>
          </a:p>
          <a:p>
            <a:r>
              <a:rPr lang="en-US" dirty="0"/>
              <a:t>We must look for multiple  mid-scale influencers as they have more engagement .</a:t>
            </a:r>
          </a:p>
          <a:p>
            <a:r>
              <a:rPr lang="en-US" dirty="0"/>
              <a:t>Choose those who enjoy their workouts on social media having positive image also they must have personal interest rooted in what our brand does so that  they will be able to effectively represent our brand to public.</a:t>
            </a:r>
          </a:p>
          <a:p>
            <a:endParaRPr lang="en-IN" dirty="0"/>
          </a:p>
        </p:txBody>
      </p:sp>
    </p:spTree>
    <p:extLst>
      <p:ext uri="{BB962C8B-B14F-4D97-AF65-F5344CB8AC3E}">
        <p14:creationId xmlns:p14="http://schemas.microsoft.com/office/powerpoint/2010/main" val="20251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CA4F-FF7D-FEBF-903C-4926234D7486}"/>
              </a:ext>
            </a:extLst>
          </p:cNvPr>
          <p:cNvSpPr>
            <a:spLocks noGrp="1"/>
          </p:cNvSpPr>
          <p:nvPr>
            <p:ph type="title"/>
          </p:nvPr>
        </p:nvSpPr>
        <p:spPr>
          <a:xfrm>
            <a:off x="383067" y="297952"/>
            <a:ext cx="9603275" cy="1206482"/>
          </a:xfrm>
        </p:spPr>
        <p:txBody>
          <a:bodyPr/>
          <a:lstStyle/>
          <a:p>
            <a:pPr algn="ctr"/>
            <a:r>
              <a:rPr lang="en-IN" dirty="0"/>
              <a:t>Recommendations</a:t>
            </a:r>
            <a:br>
              <a:rPr lang="en-IN" dirty="0"/>
            </a:br>
            <a:endParaRPr lang="en-IN" dirty="0"/>
          </a:p>
        </p:txBody>
      </p:sp>
      <p:sp>
        <p:nvSpPr>
          <p:cNvPr id="3" name="Content Placeholder 2">
            <a:extLst>
              <a:ext uri="{FF2B5EF4-FFF2-40B4-BE49-F238E27FC236}">
                <a16:creationId xmlns:a16="http://schemas.microsoft.com/office/drawing/2014/main" id="{53EBFBBB-AA1E-B510-5C10-7EA7B42950E1}"/>
              </a:ext>
            </a:extLst>
          </p:cNvPr>
          <p:cNvSpPr>
            <a:spLocks noGrp="1"/>
          </p:cNvSpPr>
          <p:nvPr>
            <p:ph idx="1"/>
          </p:nvPr>
        </p:nvSpPr>
        <p:spPr>
          <a:xfrm>
            <a:off x="1451579" y="1356190"/>
            <a:ext cx="9603275" cy="4110156"/>
          </a:xfrm>
        </p:spPr>
        <p:txBody>
          <a:bodyPr/>
          <a:lstStyle/>
          <a:p>
            <a:r>
              <a:rPr lang="en-US" sz="2800" dirty="0"/>
              <a:t>Who should be our target audience, and why?</a:t>
            </a:r>
          </a:p>
          <a:p>
            <a:r>
              <a:rPr lang="en-US" dirty="0"/>
              <a:t>As out of total males are having fist place with 60% so they can be our target audience.</a:t>
            </a:r>
          </a:p>
          <a:p>
            <a:r>
              <a:rPr lang="en-US" dirty="0"/>
              <a:t>From frequent audience 70% belongs to age group 15-30  so they can be considered as our target audience.</a:t>
            </a:r>
          </a:p>
          <a:p>
            <a:endParaRPr lang="en-US" dirty="0"/>
          </a:p>
          <a:p>
            <a:endParaRPr lang="en-IN" dirty="0"/>
          </a:p>
        </p:txBody>
      </p:sp>
    </p:spTree>
    <p:extLst>
      <p:ext uri="{BB962C8B-B14F-4D97-AF65-F5344CB8AC3E}">
        <p14:creationId xmlns:p14="http://schemas.microsoft.com/office/powerpoint/2010/main" val="400735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9722-801B-33CC-E6BF-8CD589A437F5}"/>
              </a:ext>
            </a:extLst>
          </p:cNvPr>
          <p:cNvSpPr>
            <a:spLocks noGrp="1"/>
          </p:cNvSpPr>
          <p:nvPr>
            <p:ph type="ctrTitle"/>
          </p:nvPr>
        </p:nvSpPr>
        <p:spPr>
          <a:xfrm>
            <a:off x="2417779" y="802298"/>
            <a:ext cx="8637073" cy="3706527"/>
          </a:xfrm>
        </p:spPr>
        <p:txBody>
          <a:bodyPr/>
          <a:lstStyle/>
          <a:p>
            <a:pPr algn="ctr"/>
            <a:r>
              <a:rPr lang="en-IN" dirty="0"/>
              <a:t>Thank you</a:t>
            </a:r>
            <a:br>
              <a:rPr lang="en-IN" dirty="0"/>
            </a:br>
            <a:endParaRPr lang="en-IN" dirty="0"/>
          </a:p>
        </p:txBody>
      </p:sp>
      <p:sp>
        <p:nvSpPr>
          <p:cNvPr id="3" name="Subtitle 2">
            <a:extLst>
              <a:ext uri="{FF2B5EF4-FFF2-40B4-BE49-F238E27FC236}">
                <a16:creationId xmlns:a16="http://schemas.microsoft.com/office/drawing/2014/main" id="{D94B3251-0241-65C9-A948-1935BDA55F2A}"/>
              </a:ext>
            </a:extLst>
          </p:cNvPr>
          <p:cNvSpPr>
            <a:spLocks noGrp="1"/>
          </p:cNvSpPr>
          <p:nvPr>
            <p:ph type="subTitle" idx="1"/>
          </p:nvPr>
        </p:nvSpPr>
        <p:spPr/>
        <p:txBody>
          <a:bodyPr/>
          <a:lstStyle/>
          <a:p>
            <a:r>
              <a:rPr lang="en-IN" dirty="0"/>
              <a:t>     </a:t>
            </a:r>
          </a:p>
          <a:p>
            <a:endParaRPr lang="en-IN" dirty="0"/>
          </a:p>
        </p:txBody>
      </p:sp>
    </p:spTree>
    <p:extLst>
      <p:ext uri="{BB962C8B-B14F-4D97-AF65-F5344CB8AC3E}">
        <p14:creationId xmlns:p14="http://schemas.microsoft.com/office/powerpoint/2010/main" val="132377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F94E-8BF0-5C31-F831-70B9D998918F}"/>
              </a:ext>
            </a:extLst>
          </p:cNvPr>
          <p:cNvSpPr>
            <a:spLocks noGrp="1"/>
          </p:cNvSpPr>
          <p:nvPr>
            <p:ph type="title"/>
          </p:nvPr>
        </p:nvSpPr>
        <p:spPr>
          <a:xfrm>
            <a:off x="1335641" y="1952090"/>
            <a:ext cx="3339246" cy="3839110"/>
          </a:xfrm>
        </p:spPr>
        <p:txBody>
          <a:bodyPr>
            <a:normAutofit fontScale="90000"/>
          </a:bodyPr>
          <a:lstStyle/>
          <a:p>
            <a:r>
              <a:rPr lang="en-IN" sz="3600" dirty="0"/>
              <a:t>About Codex</a:t>
            </a:r>
            <a:br>
              <a:rPr lang="en-IN" dirty="0"/>
            </a:br>
            <a:br>
              <a:rPr lang="en-IN" dirty="0"/>
            </a:br>
            <a:br>
              <a:rPr lang="en-IN" dirty="0"/>
            </a:br>
            <a:br>
              <a:rPr lang="en-IN" dirty="0"/>
            </a:br>
            <a:br>
              <a:rPr lang="en-IN" dirty="0"/>
            </a:br>
            <a:br>
              <a:rPr lang="en-IN" dirty="0"/>
            </a:br>
            <a:r>
              <a:rPr lang="en-IN" dirty="0"/>
              <a:t>Problem Statement</a:t>
            </a:r>
            <a:br>
              <a:rPr lang="en-IN" dirty="0"/>
            </a:br>
            <a:br>
              <a:rPr lang="en-IN" dirty="0"/>
            </a:br>
            <a:br>
              <a:rPr lang="en-IN" dirty="0"/>
            </a:br>
            <a:br>
              <a:rPr lang="en-IN" dirty="0"/>
            </a:br>
            <a:br>
              <a:rPr lang="en-IN" dirty="0"/>
            </a:br>
            <a:br>
              <a:rPr lang="en-IN" dirty="0"/>
            </a:br>
            <a:br>
              <a:rPr lang="en-IN" dirty="0"/>
            </a:br>
            <a:r>
              <a:rPr lang="en-IN" dirty="0"/>
              <a:t> </a:t>
            </a:r>
            <a:endParaRPr lang="en-GB" dirty="0"/>
          </a:p>
        </p:txBody>
      </p:sp>
      <p:sp>
        <p:nvSpPr>
          <p:cNvPr id="3" name="Content Placeholder 2">
            <a:extLst>
              <a:ext uri="{FF2B5EF4-FFF2-40B4-BE49-F238E27FC236}">
                <a16:creationId xmlns:a16="http://schemas.microsoft.com/office/drawing/2014/main" id="{0B9750C1-358D-81F0-4CE9-0BF7306A23CB}"/>
              </a:ext>
            </a:extLst>
          </p:cNvPr>
          <p:cNvSpPr>
            <a:spLocks noGrp="1"/>
          </p:cNvSpPr>
          <p:nvPr>
            <p:ph idx="1"/>
          </p:nvPr>
        </p:nvSpPr>
        <p:spPr>
          <a:xfrm>
            <a:off x="5710754" y="1952089"/>
            <a:ext cx="5831944" cy="3839111"/>
          </a:xfrm>
        </p:spPr>
        <p:txBody>
          <a:bodyPr>
            <a:noAutofit/>
          </a:bodyPr>
          <a:lstStyle/>
          <a:p>
            <a:r>
              <a:rPr lang="en-IN" dirty="0"/>
              <a:t>Codex is German beverage company that is aiming to make its mark in the Indian market. A few month ago they have launched their energy drink in 10 cities in India.</a:t>
            </a:r>
          </a:p>
          <a:p>
            <a:pPr marL="0" indent="0">
              <a:buNone/>
            </a:pPr>
            <a:endParaRPr lang="en-IN" dirty="0"/>
          </a:p>
          <a:p>
            <a:r>
              <a:rPr lang="en-IN" dirty="0"/>
              <a:t>As a Marketing data analyst, I need to convert the survey results to actionable insights which can be used by the marketing team to take necessary actions that drive the growth of company.</a:t>
            </a:r>
            <a:endParaRPr lang="en-GB" dirty="0"/>
          </a:p>
        </p:txBody>
      </p:sp>
    </p:spTree>
    <p:extLst>
      <p:ext uri="{BB962C8B-B14F-4D97-AF65-F5344CB8AC3E}">
        <p14:creationId xmlns:p14="http://schemas.microsoft.com/office/powerpoint/2010/main" val="154710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72E8-683D-0DB7-6B5C-CEFA432FBF4F}"/>
              </a:ext>
            </a:extLst>
          </p:cNvPr>
          <p:cNvSpPr>
            <a:spLocks noGrp="1"/>
          </p:cNvSpPr>
          <p:nvPr>
            <p:ph type="title"/>
          </p:nvPr>
        </p:nvSpPr>
        <p:spPr>
          <a:xfrm>
            <a:off x="1141413" y="924674"/>
            <a:ext cx="3389490" cy="4866527"/>
          </a:xfrm>
        </p:spPr>
        <p:txBody>
          <a:bodyPr>
            <a:normAutofit/>
          </a:bodyPr>
          <a:lstStyle/>
          <a:p>
            <a:pPr algn="r"/>
            <a:r>
              <a:rPr lang="en-IN" sz="4800" dirty="0"/>
              <a:t>Sections</a:t>
            </a:r>
            <a:endParaRPr lang="en-GB" sz="4800" dirty="0"/>
          </a:p>
        </p:txBody>
      </p:sp>
      <p:sp>
        <p:nvSpPr>
          <p:cNvPr id="38" name="Content Placeholder 2">
            <a:extLst>
              <a:ext uri="{FF2B5EF4-FFF2-40B4-BE49-F238E27FC236}">
                <a16:creationId xmlns:a16="http://schemas.microsoft.com/office/drawing/2014/main" id="{908ED023-D763-EE2C-7CD6-5D45877A4D71}"/>
              </a:ext>
            </a:extLst>
          </p:cNvPr>
          <p:cNvSpPr>
            <a:spLocks noGrp="1"/>
          </p:cNvSpPr>
          <p:nvPr>
            <p:ph idx="1"/>
          </p:nvPr>
        </p:nvSpPr>
        <p:spPr>
          <a:xfrm>
            <a:off x="1489753" y="1304818"/>
            <a:ext cx="9559248" cy="4486384"/>
          </a:xfrm>
        </p:spPr>
        <p:txBody>
          <a:bodyPr anchor="ctr">
            <a:normAutofit/>
          </a:bodyPr>
          <a:lstStyle/>
          <a:p>
            <a:endParaRPr lang="en-IN" dirty="0"/>
          </a:p>
          <a:p>
            <a:r>
              <a:rPr lang="en-IN" dirty="0"/>
              <a:t>Demographics</a:t>
            </a:r>
          </a:p>
          <a:p>
            <a:r>
              <a:rPr lang="en-IN" dirty="0"/>
              <a:t>Consumer Preferences</a:t>
            </a:r>
          </a:p>
          <a:p>
            <a:r>
              <a:rPr lang="en-IN" dirty="0"/>
              <a:t>Competition Analysis</a:t>
            </a:r>
          </a:p>
          <a:p>
            <a:r>
              <a:rPr lang="en-IN" dirty="0"/>
              <a:t>Marketing Channel and Awareness</a:t>
            </a:r>
          </a:p>
          <a:p>
            <a:r>
              <a:rPr lang="en-IN" dirty="0"/>
              <a:t>Brand Penetration</a:t>
            </a:r>
          </a:p>
          <a:p>
            <a:r>
              <a:rPr lang="en-IN" dirty="0"/>
              <a:t>Purchase Behaviour</a:t>
            </a:r>
          </a:p>
          <a:p>
            <a:r>
              <a:rPr lang="en-IN" dirty="0"/>
              <a:t>Product Development</a:t>
            </a:r>
          </a:p>
          <a:p>
            <a:r>
              <a:rPr lang="en-IN" dirty="0"/>
              <a:t>Recommendations</a:t>
            </a:r>
            <a:endParaRPr lang="en-GB" dirty="0"/>
          </a:p>
        </p:txBody>
      </p:sp>
    </p:spTree>
    <p:extLst>
      <p:ext uri="{BB962C8B-B14F-4D97-AF65-F5344CB8AC3E}">
        <p14:creationId xmlns:p14="http://schemas.microsoft.com/office/powerpoint/2010/main" val="135187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7923-BEA6-A587-F17C-47C759273BF4}"/>
              </a:ext>
            </a:extLst>
          </p:cNvPr>
          <p:cNvSpPr>
            <a:spLocks noGrp="1"/>
          </p:cNvSpPr>
          <p:nvPr>
            <p:ph type="title"/>
          </p:nvPr>
        </p:nvSpPr>
        <p:spPr>
          <a:xfrm>
            <a:off x="3604764" y="399840"/>
            <a:ext cx="9607661" cy="802237"/>
          </a:xfrm>
        </p:spPr>
        <p:txBody>
          <a:bodyPr>
            <a:normAutofit/>
          </a:bodyPr>
          <a:lstStyle/>
          <a:p>
            <a:r>
              <a:rPr lang="en-US" sz="3200" dirty="0"/>
              <a:t>DEMOGRAPHICS INSIGHTS</a:t>
            </a:r>
            <a:endParaRPr lang="en-IN" dirty="0"/>
          </a:p>
        </p:txBody>
      </p:sp>
      <p:sp>
        <p:nvSpPr>
          <p:cNvPr id="3" name="Text Placeholder 2">
            <a:extLst>
              <a:ext uri="{FF2B5EF4-FFF2-40B4-BE49-F238E27FC236}">
                <a16:creationId xmlns:a16="http://schemas.microsoft.com/office/drawing/2014/main" id="{DAFC4EBD-6F64-9481-6A14-0B4F5D1915AA}"/>
              </a:ext>
            </a:extLst>
          </p:cNvPr>
          <p:cNvSpPr>
            <a:spLocks noGrp="1"/>
          </p:cNvSpPr>
          <p:nvPr>
            <p:ph type="body" idx="1"/>
          </p:nvPr>
        </p:nvSpPr>
        <p:spPr>
          <a:xfrm>
            <a:off x="837589" y="1530848"/>
            <a:ext cx="4933063" cy="1489753"/>
          </a:xfrm>
        </p:spPr>
        <p:txBody>
          <a:bodyPr/>
          <a:lstStyle/>
          <a:p>
            <a:r>
              <a:rPr lang="en-US" sz="2000" dirty="0"/>
              <a:t>1. Who PREFERS ENERGY DRINKS MORE?</a:t>
            </a:r>
          </a:p>
          <a:p>
            <a:endParaRPr lang="en-IN" dirty="0"/>
          </a:p>
        </p:txBody>
      </p:sp>
      <p:pic>
        <p:nvPicPr>
          <p:cNvPr id="7" name="Content Placeholder 6">
            <a:extLst>
              <a:ext uri="{FF2B5EF4-FFF2-40B4-BE49-F238E27FC236}">
                <a16:creationId xmlns:a16="http://schemas.microsoft.com/office/drawing/2014/main" id="{3DA0E39D-4C61-0BCB-B714-400EEE9A9C49}"/>
              </a:ext>
            </a:extLst>
          </p:cNvPr>
          <p:cNvPicPr>
            <a:picLocks noGrp="1" noChangeAspect="1"/>
          </p:cNvPicPr>
          <p:nvPr>
            <p:ph sz="half" idx="2"/>
          </p:nvPr>
        </p:nvPicPr>
        <p:blipFill>
          <a:blip r:embed="rId2"/>
          <a:stretch>
            <a:fillRect/>
          </a:stretch>
        </p:blipFill>
        <p:spPr>
          <a:xfrm>
            <a:off x="837589" y="3200246"/>
            <a:ext cx="4933062" cy="3369921"/>
          </a:xfrm>
          <a:prstGeom prst="rect">
            <a:avLst/>
          </a:prstGeom>
        </p:spPr>
      </p:pic>
      <p:sp>
        <p:nvSpPr>
          <p:cNvPr id="5" name="Text Placeholder 4">
            <a:extLst>
              <a:ext uri="{FF2B5EF4-FFF2-40B4-BE49-F238E27FC236}">
                <a16:creationId xmlns:a16="http://schemas.microsoft.com/office/drawing/2014/main" id="{D7B42502-66CB-30B5-A0ED-2467E9B4EB3F}"/>
              </a:ext>
            </a:extLst>
          </p:cNvPr>
          <p:cNvSpPr>
            <a:spLocks noGrp="1"/>
          </p:cNvSpPr>
          <p:nvPr>
            <p:ph type="body" sz="quarter" idx="3"/>
          </p:nvPr>
        </p:nvSpPr>
        <p:spPr>
          <a:xfrm>
            <a:off x="6421348" y="2023003"/>
            <a:ext cx="5770651" cy="1316098"/>
          </a:xfrm>
        </p:spPr>
        <p:txBody>
          <a:bodyPr/>
          <a:lstStyle/>
          <a:p>
            <a:r>
              <a:rPr lang="en-US" sz="2000" dirty="0"/>
              <a:t>2.</a:t>
            </a:r>
            <a:r>
              <a:rPr lang="en-GB" sz="2000" dirty="0"/>
              <a:t> Which age group prefers energy drinks more?</a:t>
            </a:r>
            <a:r>
              <a:rPr lang="en-GB" sz="1100" dirty="0"/>
              <a:t> </a:t>
            </a:r>
            <a:r>
              <a:rPr lang="en-US" sz="2000" dirty="0"/>
              <a:t> </a:t>
            </a:r>
          </a:p>
          <a:p>
            <a:endParaRPr lang="en-IN" dirty="0"/>
          </a:p>
        </p:txBody>
      </p:sp>
      <p:pic>
        <p:nvPicPr>
          <p:cNvPr id="8" name="Content Placeholder 7">
            <a:extLst>
              <a:ext uri="{FF2B5EF4-FFF2-40B4-BE49-F238E27FC236}">
                <a16:creationId xmlns:a16="http://schemas.microsoft.com/office/drawing/2014/main" id="{4835B6CB-D2A5-FCA2-DC59-5B3C4595D9E0}"/>
              </a:ext>
            </a:extLst>
          </p:cNvPr>
          <p:cNvPicPr>
            <a:picLocks noGrp="1" noChangeAspect="1"/>
          </p:cNvPicPr>
          <p:nvPr>
            <p:ph sz="quarter" idx="4"/>
          </p:nvPr>
        </p:nvPicPr>
        <p:blipFill>
          <a:blip r:embed="rId3"/>
          <a:stretch>
            <a:fillRect/>
          </a:stretch>
        </p:blipFill>
        <p:spPr>
          <a:xfrm>
            <a:off x="6421348" y="3200245"/>
            <a:ext cx="5556360" cy="3369922"/>
          </a:xfrm>
          <a:prstGeom prst="rect">
            <a:avLst/>
          </a:prstGeom>
        </p:spPr>
      </p:pic>
    </p:spTree>
    <p:extLst>
      <p:ext uri="{BB962C8B-B14F-4D97-AF65-F5344CB8AC3E}">
        <p14:creationId xmlns:p14="http://schemas.microsoft.com/office/powerpoint/2010/main" val="31893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7275-CEC4-2805-D446-B1BB9E59C29F}"/>
              </a:ext>
            </a:extLst>
          </p:cNvPr>
          <p:cNvSpPr>
            <a:spLocks noGrp="1"/>
          </p:cNvSpPr>
          <p:nvPr>
            <p:ph type="title"/>
          </p:nvPr>
        </p:nvSpPr>
        <p:spPr>
          <a:xfrm>
            <a:off x="1292034" y="184455"/>
            <a:ext cx="9242808" cy="507020"/>
          </a:xfrm>
        </p:spPr>
        <p:txBody>
          <a:bodyPr vert="horz" lIns="91440" tIns="45720" rIns="91440" bIns="45720" rtlCol="0" anchor="ctr">
            <a:noAutofit/>
          </a:bodyPr>
          <a:lstStyle/>
          <a:p>
            <a:pPr algn="ctr"/>
            <a:r>
              <a:rPr lang="en-US" dirty="0"/>
              <a:t>DEMOGRAPHICS INSIGHTS</a:t>
            </a:r>
          </a:p>
        </p:txBody>
      </p:sp>
      <p:sp>
        <p:nvSpPr>
          <p:cNvPr id="65" name="Title 1">
            <a:extLst>
              <a:ext uri="{FF2B5EF4-FFF2-40B4-BE49-F238E27FC236}">
                <a16:creationId xmlns:a16="http://schemas.microsoft.com/office/drawing/2014/main" id="{B6A7F293-1F80-E904-13D8-64B867D3B6AD}"/>
              </a:ext>
            </a:extLst>
          </p:cNvPr>
          <p:cNvSpPr txBox="1">
            <a:spLocks/>
          </p:cNvSpPr>
          <p:nvPr/>
        </p:nvSpPr>
        <p:spPr>
          <a:xfrm>
            <a:off x="1292034" y="1089036"/>
            <a:ext cx="9968442" cy="50702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dirty="0"/>
              <a:t>3</a:t>
            </a:r>
            <a:r>
              <a:rPr lang="en-US" sz="2200" dirty="0"/>
              <a:t>.</a:t>
            </a:r>
            <a:r>
              <a:rPr lang="en-GB" sz="2200" dirty="0"/>
              <a:t> Which type of marketing reaches the most Youth (15-30)? </a:t>
            </a:r>
            <a:r>
              <a:rPr lang="en-US" sz="2200" dirty="0"/>
              <a:t> </a:t>
            </a:r>
          </a:p>
        </p:txBody>
      </p:sp>
      <p:sp>
        <p:nvSpPr>
          <p:cNvPr id="69" name="TextBox 68">
            <a:extLst>
              <a:ext uri="{FF2B5EF4-FFF2-40B4-BE49-F238E27FC236}">
                <a16:creationId xmlns:a16="http://schemas.microsoft.com/office/drawing/2014/main" id="{D1F5C4BC-BBDE-14C4-1404-724E79D5A32D}"/>
              </a:ext>
            </a:extLst>
          </p:cNvPr>
          <p:cNvSpPr txBox="1"/>
          <p:nvPr/>
        </p:nvSpPr>
        <p:spPr>
          <a:xfrm>
            <a:off x="143838" y="2706754"/>
            <a:ext cx="4746661" cy="1692771"/>
          </a:xfrm>
          <a:prstGeom prst="rect">
            <a:avLst/>
          </a:prstGeom>
          <a:noFill/>
        </p:spPr>
        <p:txBody>
          <a:bodyPr wrap="square" rtlCol="0">
            <a:spAutoFit/>
          </a:bodyPr>
          <a:lstStyle/>
          <a:p>
            <a:r>
              <a:rPr lang="en-IN" sz="2400" dirty="0"/>
              <a:t>Online ads seems most powerful marketing strategy with 48.1% .Tv commercials with around 26% cannot be ignored</a:t>
            </a:r>
            <a:r>
              <a:rPr lang="en-IN" sz="2800" dirty="0"/>
              <a:t>.</a:t>
            </a:r>
            <a:endParaRPr lang="en-GB" sz="2800" dirty="0"/>
          </a:p>
        </p:txBody>
      </p:sp>
      <p:pic>
        <p:nvPicPr>
          <p:cNvPr id="9" name="Picture 8">
            <a:extLst>
              <a:ext uri="{FF2B5EF4-FFF2-40B4-BE49-F238E27FC236}">
                <a16:creationId xmlns:a16="http://schemas.microsoft.com/office/drawing/2014/main" id="{F74B1021-1F11-A5B6-7011-C33D8EA1C1AF}"/>
              </a:ext>
            </a:extLst>
          </p:cNvPr>
          <p:cNvPicPr>
            <a:picLocks noChangeAspect="1"/>
          </p:cNvPicPr>
          <p:nvPr/>
        </p:nvPicPr>
        <p:blipFill>
          <a:blip r:embed="rId2"/>
          <a:stretch>
            <a:fillRect/>
          </a:stretch>
        </p:blipFill>
        <p:spPr>
          <a:xfrm>
            <a:off x="5511204" y="2602674"/>
            <a:ext cx="6705600" cy="4129780"/>
          </a:xfrm>
          <a:prstGeom prst="rect">
            <a:avLst/>
          </a:prstGeom>
        </p:spPr>
      </p:pic>
    </p:spTree>
    <p:extLst>
      <p:ext uri="{BB962C8B-B14F-4D97-AF65-F5344CB8AC3E}">
        <p14:creationId xmlns:p14="http://schemas.microsoft.com/office/powerpoint/2010/main" val="103895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5DD788-85B3-780D-6050-96319CD8328C}"/>
              </a:ext>
            </a:extLst>
          </p:cNvPr>
          <p:cNvSpPr>
            <a:spLocks noGrp="1"/>
          </p:cNvSpPr>
          <p:nvPr>
            <p:ph type="title"/>
          </p:nvPr>
        </p:nvSpPr>
        <p:spPr>
          <a:xfrm>
            <a:off x="677334" y="154112"/>
            <a:ext cx="9257776" cy="904126"/>
          </a:xfrm>
        </p:spPr>
        <p:txBody>
          <a:bodyPr/>
          <a:lstStyle/>
          <a:p>
            <a:pPr algn="ctr"/>
            <a:r>
              <a:rPr lang="en-US" dirty="0"/>
              <a:t>Consumers Preferences</a:t>
            </a:r>
            <a:endParaRPr lang="en-IN" dirty="0"/>
          </a:p>
        </p:txBody>
      </p:sp>
      <p:sp>
        <p:nvSpPr>
          <p:cNvPr id="6" name="Text Placeholder 5">
            <a:extLst>
              <a:ext uri="{FF2B5EF4-FFF2-40B4-BE49-F238E27FC236}">
                <a16:creationId xmlns:a16="http://schemas.microsoft.com/office/drawing/2014/main" id="{8A772187-2EF7-816A-8398-295B5AC28133}"/>
              </a:ext>
            </a:extLst>
          </p:cNvPr>
          <p:cNvSpPr>
            <a:spLocks noGrp="1"/>
          </p:cNvSpPr>
          <p:nvPr>
            <p:ph type="body" idx="1"/>
          </p:nvPr>
        </p:nvSpPr>
        <p:spPr>
          <a:xfrm>
            <a:off x="439969" y="2280863"/>
            <a:ext cx="5652374" cy="658105"/>
          </a:xfrm>
        </p:spPr>
        <p:txBody>
          <a:bodyPr>
            <a:normAutofit fontScale="85000" lnSpcReduction="10000"/>
          </a:bodyPr>
          <a:lstStyle/>
          <a:p>
            <a:r>
              <a:rPr lang="en-US" sz="2400" dirty="0"/>
              <a:t>1 .</a:t>
            </a:r>
            <a:r>
              <a:rPr lang="en-GB" sz="2400" dirty="0"/>
              <a:t> What are the preferred ingredients of energy drinks among respondents?</a:t>
            </a:r>
            <a:endParaRPr lang="en-IN" dirty="0"/>
          </a:p>
        </p:txBody>
      </p:sp>
      <p:pic>
        <p:nvPicPr>
          <p:cNvPr id="13" name="Content Placeholder 12">
            <a:extLst>
              <a:ext uri="{FF2B5EF4-FFF2-40B4-BE49-F238E27FC236}">
                <a16:creationId xmlns:a16="http://schemas.microsoft.com/office/drawing/2014/main" id="{F3AE4FDF-ED07-E358-C7AC-6FE81EF515DA}"/>
              </a:ext>
            </a:extLst>
          </p:cNvPr>
          <p:cNvPicPr>
            <a:picLocks noGrp="1" noChangeAspect="1"/>
          </p:cNvPicPr>
          <p:nvPr>
            <p:ph sz="half" idx="2"/>
          </p:nvPr>
        </p:nvPicPr>
        <p:blipFill>
          <a:blip r:embed="rId2"/>
          <a:stretch>
            <a:fillRect/>
          </a:stretch>
        </p:blipFill>
        <p:spPr>
          <a:xfrm>
            <a:off x="256855" y="3082979"/>
            <a:ext cx="5265666" cy="3620909"/>
          </a:xfrm>
          <a:prstGeom prst="rect">
            <a:avLst/>
          </a:prstGeom>
        </p:spPr>
      </p:pic>
      <p:sp>
        <p:nvSpPr>
          <p:cNvPr id="8" name="Text Placeholder 7">
            <a:extLst>
              <a:ext uri="{FF2B5EF4-FFF2-40B4-BE49-F238E27FC236}">
                <a16:creationId xmlns:a16="http://schemas.microsoft.com/office/drawing/2014/main" id="{3A91DA44-6349-4892-1D9C-6FFE1F7F0FD1}"/>
              </a:ext>
            </a:extLst>
          </p:cNvPr>
          <p:cNvSpPr>
            <a:spLocks noGrp="1"/>
          </p:cNvSpPr>
          <p:nvPr>
            <p:ph type="body" sz="quarter" idx="3"/>
          </p:nvPr>
        </p:nvSpPr>
        <p:spPr>
          <a:xfrm>
            <a:off x="6205591" y="2019549"/>
            <a:ext cx="5876817" cy="919419"/>
          </a:xfrm>
        </p:spPr>
        <p:txBody>
          <a:bodyPr>
            <a:normAutofit fontScale="85000" lnSpcReduction="10000"/>
          </a:bodyPr>
          <a:lstStyle/>
          <a:p>
            <a:r>
              <a:rPr lang="en-US" sz="2400" dirty="0"/>
              <a:t>2.</a:t>
            </a:r>
            <a:r>
              <a:rPr lang="en-GB" sz="2400" dirty="0"/>
              <a:t> </a:t>
            </a:r>
            <a:r>
              <a:rPr lang="en-US" sz="2400" dirty="0"/>
              <a:t>What packaging preferences do respondents have for energy drinks?</a:t>
            </a:r>
            <a:endParaRPr lang="en-IN" dirty="0"/>
          </a:p>
        </p:txBody>
      </p:sp>
      <p:pic>
        <p:nvPicPr>
          <p:cNvPr id="14" name="Content Placeholder 13">
            <a:extLst>
              <a:ext uri="{FF2B5EF4-FFF2-40B4-BE49-F238E27FC236}">
                <a16:creationId xmlns:a16="http://schemas.microsoft.com/office/drawing/2014/main" id="{519D57FF-899D-2B2B-06F7-9CFF61EB22CD}"/>
              </a:ext>
            </a:extLst>
          </p:cNvPr>
          <p:cNvPicPr>
            <a:picLocks noGrp="1" noChangeAspect="1"/>
          </p:cNvPicPr>
          <p:nvPr>
            <p:ph sz="quarter" idx="4"/>
          </p:nvPr>
        </p:nvPicPr>
        <p:blipFill>
          <a:blip r:embed="rId3"/>
          <a:stretch>
            <a:fillRect/>
          </a:stretch>
        </p:blipFill>
        <p:spPr>
          <a:xfrm>
            <a:off x="6205591" y="3113070"/>
            <a:ext cx="5876817" cy="3590818"/>
          </a:xfrm>
          <a:prstGeom prst="rect">
            <a:avLst/>
          </a:prstGeom>
        </p:spPr>
      </p:pic>
    </p:spTree>
    <p:extLst>
      <p:ext uri="{BB962C8B-B14F-4D97-AF65-F5344CB8AC3E}">
        <p14:creationId xmlns:p14="http://schemas.microsoft.com/office/powerpoint/2010/main" val="190031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DDB79-0944-E1E1-E966-863AE6F09AED}"/>
              </a:ext>
            </a:extLst>
          </p:cNvPr>
          <p:cNvSpPr>
            <a:spLocks noGrp="1"/>
          </p:cNvSpPr>
          <p:nvPr>
            <p:ph type="title"/>
          </p:nvPr>
        </p:nvSpPr>
        <p:spPr>
          <a:xfrm>
            <a:off x="1447191" y="617311"/>
            <a:ext cx="9607661" cy="1243172"/>
          </a:xfrm>
        </p:spPr>
        <p:txBody>
          <a:bodyPr/>
          <a:lstStyle/>
          <a:p>
            <a:pPr algn="ctr"/>
            <a:r>
              <a:rPr lang="en-IN" dirty="0"/>
              <a:t>Competition Analysis</a:t>
            </a:r>
          </a:p>
        </p:txBody>
      </p:sp>
      <p:sp>
        <p:nvSpPr>
          <p:cNvPr id="5" name="Text Placeholder 4">
            <a:extLst>
              <a:ext uri="{FF2B5EF4-FFF2-40B4-BE49-F238E27FC236}">
                <a16:creationId xmlns:a16="http://schemas.microsoft.com/office/drawing/2014/main" id="{42EDF347-AD11-B49A-E8E4-FE6AEF9E04E0}"/>
              </a:ext>
            </a:extLst>
          </p:cNvPr>
          <p:cNvSpPr>
            <a:spLocks noGrp="1"/>
          </p:cNvSpPr>
          <p:nvPr>
            <p:ph type="body" idx="1"/>
          </p:nvPr>
        </p:nvSpPr>
        <p:spPr>
          <a:xfrm>
            <a:off x="368049" y="1765175"/>
            <a:ext cx="5724294" cy="875283"/>
          </a:xfrm>
        </p:spPr>
        <p:txBody>
          <a:bodyPr>
            <a:normAutofit/>
          </a:bodyPr>
          <a:lstStyle/>
          <a:p>
            <a:r>
              <a:rPr lang="en-US" dirty="0"/>
              <a:t>1.Who are the current market leaders?</a:t>
            </a:r>
            <a:endParaRPr lang="en-IN" dirty="0"/>
          </a:p>
        </p:txBody>
      </p:sp>
      <p:pic>
        <p:nvPicPr>
          <p:cNvPr id="9" name="Content Placeholder 8">
            <a:extLst>
              <a:ext uri="{FF2B5EF4-FFF2-40B4-BE49-F238E27FC236}">
                <a16:creationId xmlns:a16="http://schemas.microsoft.com/office/drawing/2014/main" id="{CB2596B4-64C5-536B-AB23-36A1A2C9F72A}"/>
              </a:ext>
            </a:extLst>
          </p:cNvPr>
          <p:cNvPicPr>
            <a:picLocks noGrp="1" noChangeAspect="1"/>
          </p:cNvPicPr>
          <p:nvPr>
            <p:ph sz="half" idx="2"/>
          </p:nvPr>
        </p:nvPicPr>
        <p:blipFill>
          <a:blip r:embed="rId2"/>
          <a:stretch>
            <a:fillRect/>
          </a:stretch>
        </p:blipFill>
        <p:spPr>
          <a:xfrm>
            <a:off x="92467" y="2997184"/>
            <a:ext cx="5239820" cy="3660470"/>
          </a:xfrm>
          <a:prstGeom prst="rect">
            <a:avLst/>
          </a:prstGeom>
        </p:spPr>
      </p:pic>
      <p:sp>
        <p:nvSpPr>
          <p:cNvPr id="7" name="Text Placeholder 6">
            <a:extLst>
              <a:ext uri="{FF2B5EF4-FFF2-40B4-BE49-F238E27FC236}">
                <a16:creationId xmlns:a16="http://schemas.microsoft.com/office/drawing/2014/main" id="{84C8171A-E485-1240-7857-975F96D67C22}"/>
              </a:ext>
            </a:extLst>
          </p:cNvPr>
          <p:cNvSpPr>
            <a:spLocks noGrp="1"/>
          </p:cNvSpPr>
          <p:nvPr>
            <p:ph type="body" sz="quarter" idx="3"/>
          </p:nvPr>
        </p:nvSpPr>
        <p:spPr>
          <a:xfrm>
            <a:off x="5907640" y="1695236"/>
            <a:ext cx="6284360" cy="1243173"/>
          </a:xfrm>
        </p:spPr>
        <p:txBody>
          <a:bodyPr>
            <a:normAutofit/>
          </a:bodyPr>
          <a:lstStyle/>
          <a:p>
            <a:r>
              <a:rPr lang="en-US" dirty="0"/>
              <a:t>2.What are the primary reasons consumers prefer those brands over ours?</a:t>
            </a:r>
            <a:endParaRPr lang="en-IN" dirty="0"/>
          </a:p>
        </p:txBody>
      </p:sp>
      <p:pic>
        <p:nvPicPr>
          <p:cNvPr id="10" name="Content Placeholder 9">
            <a:extLst>
              <a:ext uri="{FF2B5EF4-FFF2-40B4-BE49-F238E27FC236}">
                <a16:creationId xmlns:a16="http://schemas.microsoft.com/office/drawing/2014/main" id="{03C5400F-675E-598E-5069-34541DB4D057}"/>
              </a:ext>
            </a:extLst>
          </p:cNvPr>
          <p:cNvPicPr>
            <a:picLocks noGrp="1" noChangeAspect="1"/>
          </p:cNvPicPr>
          <p:nvPr>
            <p:ph sz="quarter" idx="4"/>
          </p:nvPr>
        </p:nvPicPr>
        <p:blipFill>
          <a:blip r:embed="rId3"/>
          <a:stretch>
            <a:fillRect/>
          </a:stretch>
        </p:blipFill>
        <p:spPr>
          <a:xfrm>
            <a:off x="5907640" y="3089650"/>
            <a:ext cx="6113124" cy="3568004"/>
          </a:xfrm>
          <a:prstGeom prst="rect">
            <a:avLst/>
          </a:prstGeom>
        </p:spPr>
      </p:pic>
    </p:spTree>
    <p:extLst>
      <p:ext uri="{BB962C8B-B14F-4D97-AF65-F5344CB8AC3E}">
        <p14:creationId xmlns:p14="http://schemas.microsoft.com/office/powerpoint/2010/main" val="353696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7275-CEC4-2805-D446-B1BB9E59C29F}"/>
              </a:ext>
            </a:extLst>
          </p:cNvPr>
          <p:cNvSpPr>
            <a:spLocks noGrp="1"/>
          </p:cNvSpPr>
          <p:nvPr>
            <p:ph type="title"/>
          </p:nvPr>
        </p:nvSpPr>
        <p:spPr>
          <a:xfrm>
            <a:off x="1292034" y="184455"/>
            <a:ext cx="9242808" cy="507020"/>
          </a:xfrm>
        </p:spPr>
        <p:txBody>
          <a:bodyPr vert="horz" lIns="91440" tIns="45720" rIns="91440" bIns="45720" rtlCol="0" anchor="ctr">
            <a:noAutofit/>
          </a:bodyPr>
          <a:lstStyle/>
          <a:p>
            <a:pPr algn="ctr"/>
            <a:r>
              <a:rPr lang="en-IN" dirty="0"/>
              <a:t>Competition Analysis</a:t>
            </a:r>
            <a:endParaRPr lang="en-US" dirty="0"/>
          </a:p>
        </p:txBody>
      </p:sp>
      <p:sp>
        <p:nvSpPr>
          <p:cNvPr id="65" name="Title 1">
            <a:extLst>
              <a:ext uri="{FF2B5EF4-FFF2-40B4-BE49-F238E27FC236}">
                <a16:creationId xmlns:a16="http://schemas.microsoft.com/office/drawing/2014/main" id="{B6A7F293-1F80-E904-13D8-64B867D3B6AD}"/>
              </a:ext>
            </a:extLst>
          </p:cNvPr>
          <p:cNvSpPr txBox="1">
            <a:spLocks/>
          </p:cNvSpPr>
          <p:nvPr/>
        </p:nvSpPr>
        <p:spPr>
          <a:xfrm>
            <a:off x="1292034" y="1099310"/>
            <a:ext cx="9242808" cy="5070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dirty="0"/>
              <a:t>2.</a:t>
            </a:r>
            <a:r>
              <a:rPr lang="en-GB" sz="2000" dirty="0"/>
              <a:t> </a:t>
            </a:r>
            <a:r>
              <a:rPr lang="en-US" sz="2000" dirty="0"/>
              <a:t>What are the primary reasons consumers prefer those brands over ours?</a:t>
            </a:r>
          </a:p>
        </p:txBody>
      </p:sp>
      <p:sp>
        <p:nvSpPr>
          <p:cNvPr id="69" name="TextBox 68">
            <a:extLst>
              <a:ext uri="{FF2B5EF4-FFF2-40B4-BE49-F238E27FC236}">
                <a16:creationId xmlns:a16="http://schemas.microsoft.com/office/drawing/2014/main" id="{D1F5C4BC-BBDE-14C4-1404-724E79D5A32D}"/>
              </a:ext>
            </a:extLst>
          </p:cNvPr>
          <p:cNvSpPr txBox="1"/>
          <p:nvPr/>
        </p:nvSpPr>
        <p:spPr>
          <a:xfrm>
            <a:off x="1012452" y="2140011"/>
            <a:ext cx="10772008" cy="461665"/>
          </a:xfrm>
          <a:prstGeom prst="rect">
            <a:avLst/>
          </a:prstGeom>
          <a:noFill/>
        </p:spPr>
        <p:txBody>
          <a:bodyPr wrap="square" rtlCol="0">
            <a:spAutoFit/>
          </a:bodyPr>
          <a:lstStyle/>
          <a:p>
            <a:r>
              <a:rPr lang="en-GB" sz="2400" dirty="0"/>
              <a:t>Brand reputation&gt;Taste/flavour preference&gt;Availability&gt;Effectiveness</a:t>
            </a:r>
          </a:p>
        </p:txBody>
      </p:sp>
      <p:pic>
        <p:nvPicPr>
          <p:cNvPr id="6" name="Picture 5">
            <a:extLst>
              <a:ext uri="{FF2B5EF4-FFF2-40B4-BE49-F238E27FC236}">
                <a16:creationId xmlns:a16="http://schemas.microsoft.com/office/drawing/2014/main" id="{4E01EA69-5870-7526-900B-E391D02CF66A}"/>
              </a:ext>
            </a:extLst>
          </p:cNvPr>
          <p:cNvPicPr>
            <a:picLocks noChangeAspect="1"/>
          </p:cNvPicPr>
          <p:nvPr/>
        </p:nvPicPr>
        <p:blipFill>
          <a:blip r:embed="rId2"/>
          <a:stretch>
            <a:fillRect/>
          </a:stretch>
        </p:blipFill>
        <p:spPr>
          <a:xfrm>
            <a:off x="4962418" y="3054866"/>
            <a:ext cx="7109717" cy="3750068"/>
          </a:xfrm>
          <a:prstGeom prst="rect">
            <a:avLst/>
          </a:prstGeom>
        </p:spPr>
      </p:pic>
      <p:sp>
        <p:nvSpPr>
          <p:cNvPr id="4" name="TextBox 3">
            <a:extLst>
              <a:ext uri="{FF2B5EF4-FFF2-40B4-BE49-F238E27FC236}">
                <a16:creationId xmlns:a16="http://schemas.microsoft.com/office/drawing/2014/main" id="{D07DF213-BEEA-14DE-838C-4A0F5E249EA3}"/>
              </a:ext>
            </a:extLst>
          </p:cNvPr>
          <p:cNvSpPr txBox="1"/>
          <p:nvPr/>
        </p:nvSpPr>
        <p:spPr>
          <a:xfrm>
            <a:off x="119865" y="2903644"/>
            <a:ext cx="4267200" cy="2585323"/>
          </a:xfrm>
          <a:prstGeom prst="rect">
            <a:avLst/>
          </a:prstGeom>
          <a:noFill/>
        </p:spPr>
        <p:txBody>
          <a:bodyPr wrap="square">
            <a:spAutoFit/>
          </a:bodyPr>
          <a:lstStyle/>
          <a:p>
            <a:r>
              <a:rPr lang="en-US" dirty="0"/>
              <a:t>first place brand reputation is on the first place with 27 % of people, the reasons are 1-Brands save decision making time </a:t>
            </a:r>
          </a:p>
          <a:p>
            <a:r>
              <a:rPr lang="en-US" dirty="0"/>
              <a:t>2-Brands </a:t>
            </a:r>
            <a:r>
              <a:rPr lang="en-US" dirty="0" err="1"/>
              <a:t>provids</a:t>
            </a:r>
            <a:r>
              <a:rPr lang="en-US" dirty="0"/>
              <a:t> safety</a:t>
            </a:r>
          </a:p>
          <a:p>
            <a:r>
              <a:rPr lang="en-US" dirty="0"/>
              <a:t>3-Brand adds value</a:t>
            </a:r>
          </a:p>
          <a:p>
            <a:r>
              <a:rPr lang="en-US" dirty="0"/>
              <a:t>4-Strong Brands give consumers a reason to share their experience and so on .</a:t>
            </a:r>
          </a:p>
          <a:p>
            <a:r>
              <a:rPr lang="en-US" dirty="0"/>
              <a:t>so it becomes very important to establish brand.</a:t>
            </a:r>
            <a:endParaRPr lang="en-IN" dirty="0"/>
          </a:p>
        </p:txBody>
      </p:sp>
    </p:spTree>
    <p:extLst>
      <p:ext uri="{BB962C8B-B14F-4D97-AF65-F5344CB8AC3E}">
        <p14:creationId xmlns:p14="http://schemas.microsoft.com/office/powerpoint/2010/main" val="31595881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747</TotalTime>
  <Words>1092</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Gill Sans MT</vt:lpstr>
      <vt:lpstr>Helvetica Neue</vt:lpstr>
      <vt:lpstr>manrope</vt:lpstr>
      <vt:lpstr>Wingdings</vt:lpstr>
      <vt:lpstr>Gallery</vt:lpstr>
      <vt:lpstr>Code basics resume project challenge             </vt:lpstr>
      <vt:lpstr>Plan of action</vt:lpstr>
      <vt:lpstr>About Codex      Problem Statement        </vt:lpstr>
      <vt:lpstr>Sections</vt:lpstr>
      <vt:lpstr>DEMOGRAPHICS INSIGHTS</vt:lpstr>
      <vt:lpstr>DEMOGRAPHICS INSIGHTS</vt:lpstr>
      <vt:lpstr>Consumers Preferences</vt:lpstr>
      <vt:lpstr>Competition Analysis</vt:lpstr>
      <vt:lpstr>Competition Analysis</vt:lpstr>
      <vt:lpstr>Marketing Channels and Brand Awareness:   1.Which marketing channel can be used to reach more customers? </vt:lpstr>
      <vt:lpstr>Marketing Channels and Brand Awareness  2. How effective are different marketing strategies and channels in reaching our customers? </vt:lpstr>
      <vt:lpstr>                     Brand Penetration   1. What do people think about our brand? (overall rating) </vt:lpstr>
      <vt:lpstr>                Brand Penetration  2. Which cities do we need to focus more on?</vt:lpstr>
      <vt:lpstr>Purchase BEHAVIOUR</vt:lpstr>
      <vt:lpstr>Purchase behaviour  3. What factors influence respondents' purchase decisions, such as price range and limited edition packaging?</vt:lpstr>
      <vt:lpstr>Product Development   1. Which area of business should we focus more on our product development? (Branding/taste/availability)?</vt:lpstr>
      <vt:lpstr>Recommendations</vt:lpstr>
      <vt:lpstr>Recommendations</vt:lpstr>
      <vt:lpstr>Recommendations</vt:lpstr>
      <vt:lpstr>Recommendations</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Ramakant Shakya</dc:creator>
  <cp:lastModifiedBy>umasharma00401@gmail.com</cp:lastModifiedBy>
  <cp:revision>11</cp:revision>
  <dcterms:created xsi:type="dcterms:W3CDTF">2023-07-15T09:14:12Z</dcterms:created>
  <dcterms:modified xsi:type="dcterms:W3CDTF">2023-08-10T13:53:59Z</dcterms:modified>
</cp:coreProperties>
</file>