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56"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D748-372E-DE30-9103-74A9B630FF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D2C86B-8711-8477-7519-7D6838DE287C}"/>
              </a:ext>
            </a:extLst>
          </p:cNvPr>
          <p:cNvSpPr>
            <a:spLocks noGrp="1"/>
          </p:cNvSpPr>
          <p:nvPr>
            <p:ph type="dt" sz="half" idx="10"/>
          </p:nvPr>
        </p:nvSpPr>
        <p:spPr/>
        <p:txBody>
          <a:bodyPr/>
          <a:lstStyle/>
          <a:p>
            <a:fld id="{95108249-7B97-4CCC-9FD0-0AACCE2168A1}" type="datetimeFigureOut">
              <a:rPr lang="en-IN" smtClean="0"/>
              <a:t>25-07-2024</a:t>
            </a:fld>
            <a:endParaRPr lang="en-IN"/>
          </a:p>
        </p:txBody>
      </p:sp>
      <p:sp>
        <p:nvSpPr>
          <p:cNvPr id="4" name="Footer Placeholder 3">
            <a:extLst>
              <a:ext uri="{FF2B5EF4-FFF2-40B4-BE49-F238E27FC236}">
                <a16:creationId xmlns:a16="http://schemas.microsoft.com/office/drawing/2014/main" id="{F1010E3A-0C8E-8DF7-9110-E3715ACADA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E39606-2A9F-026B-0A9E-95107899AD1A}"/>
              </a:ext>
            </a:extLst>
          </p:cNvPr>
          <p:cNvSpPr>
            <a:spLocks noGrp="1"/>
          </p:cNvSpPr>
          <p:nvPr>
            <p:ph type="sldNum" sz="quarter" idx="12"/>
          </p:nvPr>
        </p:nvSpPr>
        <p:spPr/>
        <p:txBody>
          <a:bodyPr/>
          <a:lstStyle/>
          <a:p>
            <a:fld id="{35F226A8-D98C-4245-9CCA-F4775927DB42}" type="slidenum">
              <a:rPr lang="en-IN" smtClean="0"/>
              <a:t>‹#›</a:t>
            </a:fld>
            <a:endParaRPr lang="en-IN"/>
          </a:p>
        </p:txBody>
      </p:sp>
    </p:spTree>
    <p:extLst>
      <p:ext uri="{BB962C8B-B14F-4D97-AF65-F5344CB8AC3E}">
        <p14:creationId xmlns:p14="http://schemas.microsoft.com/office/powerpoint/2010/main" val="19222489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3C3D4-1749-3EC0-6EFC-758171D78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DAE8D-C5DD-B4A7-EBB3-EE5CD7A54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D3790-A514-1991-8C15-EBEF7F0102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08249-7B97-4CCC-9FD0-0AACCE2168A1}" type="datetimeFigureOut">
              <a:rPr lang="en-IN" smtClean="0"/>
              <a:t>25-07-2024</a:t>
            </a:fld>
            <a:endParaRPr lang="en-IN"/>
          </a:p>
        </p:txBody>
      </p:sp>
      <p:sp>
        <p:nvSpPr>
          <p:cNvPr id="5" name="Footer Placeholder 4">
            <a:extLst>
              <a:ext uri="{FF2B5EF4-FFF2-40B4-BE49-F238E27FC236}">
                <a16:creationId xmlns:a16="http://schemas.microsoft.com/office/drawing/2014/main" id="{1E24B427-0FC0-302A-5328-A445CE20F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E43D07-3116-0BD6-52DF-2F84884D0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226A8-D98C-4245-9CCA-F4775927DB42}" type="slidenum">
              <a:rPr lang="en-IN" smtClean="0"/>
              <a:t>‹#›</a:t>
            </a:fld>
            <a:endParaRPr lang="en-IN"/>
          </a:p>
        </p:txBody>
      </p:sp>
    </p:spTree>
    <p:extLst>
      <p:ext uri="{BB962C8B-B14F-4D97-AF65-F5344CB8AC3E}">
        <p14:creationId xmlns:p14="http://schemas.microsoft.com/office/powerpoint/2010/main" val="4001060554"/>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A71BB71-186E-6324-8AC9-2B23E3B0134B}"/>
              </a:ext>
            </a:extLst>
          </p:cNvPr>
          <p:cNvSpPr>
            <a:spLocks noGrp="1"/>
          </p:cNvSpPr>
          <p:nvPr>
            <p:ph type="title"/>
          </p:nvPr>
        </p:nvSpPr>
        <p:spPr/>
        <p:txBody>
          <a:bodyPr/>
          <a:lstStyle/>
          <a:p>
            <a:r>
              <a:rPr lang="en-IN"/>
              <a:t>RETAIL_ANALYSIS PROJECT</a:t>
            </a:r>
            <a:br>
              <a:rPr lang="en-IN"/>
            </a:br>
            <a:endParaRPr lang="en-IN" dirty="0"/>
          </a:p>
        </p:txBody>
      </p:sp>
      <p:pic>
        <p:nvPicPr>
          <p:cNvPr id="3" name="Picture 2">
            <a:extLst>
              <a:ext uri="{FF2B5EF4-FFF2-40B4-BE49-F238E27FC236}">
                <a16:creationId xmlns:a16="http://schemas.microsoft.com/office/drawing/2014/main" id="{CB2E965C-36C1-C50F-BEA5-6D1A73E2CEEB}"/>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7421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1DE3C60-894E-A8A8-C802-12606773B86F}"/>
              </a:ext>
            </a:extLst>
          </p:cNvPr>
          <p:cNvSpPr>
            <a:spLocks noGrp="1"/>
          </p:cNvSpPr>
          <p:nvPr>
            <p:ph type="title"/>
          </p:nvPr>
        </p:nvSpPr>
        <p:spPr/>
        <p:txBody>
          <a:bodyPr/>
          <a:lstStyle/>
          <a:p>
            <a:r>
              <a:rPr lang="en-IN"/>
              <a:t>Profit analysis  by category</a:t>
            </a:r>
            <a:endParaRPr lang="en-IN" dirty="0"/>
          </a:p>
        </p:txBody>
      </p:sp>
      <p:pic>
        <p:nvPicPr>
          <p:cNvPr id="3" name="Picture 2">
            <a:extLst>
              <a:ext uri="{FF2B5EF4-FFF2-40B4-BE49-F238E27FC236}">
                <a16:creationId xmlns:a16="http://schemas.microsoft.com/office/drawing/2014/main" id="{56DB1C42-B859-E5EF-DA5A-158C17A024E6}"/>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4537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A7BBF17-9A1A-D07E-F974-323908D6131A}"/>
              </a:ext>
            </a:extLst>
          </p:cNvPr>
          <p:cNvSpPr>
            <a:spLocks noGrp="1"/>
          </p:cNvSpPr>
          <p:nvPr>
            <p:ph type="title"/>
          </p:nvPr>
        </p:nvSpPr>
        <p:spPr/>
        <p:txBody>
          <a:bodyPr/>
          <a:lstStyle/>
          <a:p>
            <a:r>
              <a:rPr lang="en-US"/>
              <a:t>Profit-margin  by sub-category?</a:t>
            </a:r>
            <a:endParaRPr lang="en-IN" dirty="0"/>
          </a:p>
        </p:txBody>
      </p:sp>
      <p:pic>
        <p:nvPicPr>
          <p:cNvPr id="3" name="Picture 2">
            <a:extLst>
              <a:ext uri="{FF2B5EF4-FFF2-40B4-BE49-F238E27FC236}">
                <a16:creationId xmlns:a16="http://schemas.microsoft.com/office/drawing/2014/main" id="{535A15FD-22F3-9D53-1C02-D639A4A7150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688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941136F-FE09-6698-CFA1-E5128DC7B443}"/>
              </a:ext>
            </a:extLst>
          </p:cNvPr>
          <p:cNvSpPr>
            <a:spLocks noGrp="1"/>
          </p:cNvSpPr>
          <p:nvPr>
            <p:ph type="title"/>
          </p:nvPr>
        </p:nvSpPr>
        <p:spPr/>
        <p:txBody>
          <a:bodyPr/>
          <a:lstStyle/>
          <a:p>
            <a:r>
              <a:rPr lang="en-IN"/>
              <a:t>Customer Analysis:</a:t>
            </a:r>
            <a:endParaRPr lang="en-IN" dirty="0"/>
          </a:p>
        </p:txBody>
      </p:sp>
      <p:pic>
        <p:nvPicPr>
          <p:cNvPr id="3" name="Picture 2">
            <a:extLst>
              <a:ext uri="{FF2B5EF4-FFF2-40B4-BE49-F238E27FC236}">
                <a16:creationId xmlns:a16="http://schemas.microsoft.com/office/drawing/2014/main" id="{8654B041-C0C7-CD32-9939-B5E83100412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332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B579C97B-D4CD-1DFF-12D1-1AC39F1108D6}"/>
              </a:ext>
            </a:extLst>
          </p:cNvPr>
          <p:cNvSpPr>
            <a:spLocks noGrp="1"/>
          </p:cNvSpPr>
          <p:nvPr>
            <p:ph type="title"/>
          </p:nvPr>
        </p:nvSpPr>
        <p:spPr/>
        <p:txBody>
          <a:bodyPr/>
          <a:lstStyle/>
          <a:p>
            <a:r>
              <a:rPr lang="en-IN"/>
              <a:t>Customer spending by state:</a:t>
            </a:r>
            <a:endParaRPr lang="en-IN" dirty="0"/>
          </a:p>
        </p:txBody>
      </p:sp>
      <p:pic>
        <p:nvPicPr>
          <p:cNvPr id="3" name="Picture 2">
            <a:extLst>
              <a:ext uri="{FF2B5EF4-FFF2-40B4-BE49-F238E27FC236}">
                <a16:creationId xmlns:a16="http://schemas.microsoft.com/office/drawing/2014/main" id="{01A4E227-6B39-98E2-D9C4-930243B3A62D}"/>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7954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4216-0544-68D9-C982-422F6564557C}"/>
              </a:ext>
            </a:extLst>
          </p:cNvPr>
          <p:cNvSpPr>
            <a:spLocks noGrp="1"/>
          </p:cNvSpPr>
          <p:nvPr>
            <p:ph type="title"/>
          </p:nvPr>
        </p:nvSpPr>
        <p:spPr/>
        <p:txBody>
          <a:bodyPr>
            <a:normAutofit/>
          </a:bodyPr>
          <a:lstStyle/>
          <a:p>
            <a:r>
              <a:rPr lang="en-IN" u="sng" dirty="0">
                <a:highlight>
                  <a:srgbClr val="FFFF00"/>
                </a:highlight>
              </a:rPr>
              <a:t>why  I  derived these specific  insights</a:t>
            </a:r>
          </a:p>
        </p:txBody>
      </p:sp>
      <p:sp>
        <p:nvSpPr>
          <p:cNvPr id="3" name="TextBox 2">
            <a:extLst>
              <a:ext uri="{FF2B5EF4-FFF2-40B4-BE49-F238E27FC236}">
                <a16:creationId xmlns:a16="http://schemas.microsoft.com/office/drawing/2014/main" id="{C045287A-B37C-E89E-A03A-E742C1410655}"/>
              </a:ext>
            </a:extLst>
          </p:cNvPr>
          <p:cNvSpPr txBox="1"/>
          <p:nvPr/>
        </p:nvSpPr>
        <p:spPr>
          <a:xfrm>
            <a:off x="587829" y="1639662"/>
            <a:ext cx="11016342" cy="1077218"/>
          </a:xfrm>
          <a:prstGeom prst="rect">
            <a:avLst/>
          </a:prstGeom>
          <a:noFill/>
        </p:spPr>
        <p:txBody>
          <a:bodyPr wrap="square" rtlCol="0">
            <a:spAutoFit/>
          </a:bodyPr>
          <a:lstStyle/>
          <a:p>
            <a:r>
              <a:rPr lang="en-IN" sz="3200" dirty="0"/>
              <a:t>Here  is  some theory behind it  which I  mostly  asked to ChatGPT .have a  look in  upcoming  slides.</a:t>
            </a:r>
          </a:p>
        </p:txBody>
      </p:sp>
    </p:spTree>
    <p:extLst>
      <p:ext uri="{BB962C8B-B14F-4D97-AF65-F5344CB8AC3E}">
        <p14:creationId xmlns:p14="http://schemas.microsoft.com/office/powerpoint/2010/main" val="223804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6683EE2-73FC-01BA-2766-B47FB364574E}"/>
              </a:ext>
            </a:extLst>
          </p:cNvPr>
          <p:cNvSpPr>
            <a:spLocks noGrp="1"/>
          </p:cNvSpPr>
          <p:nvPr>
            <p:ph type="title"/>
          </p:nvPr>
        </p:nvSpPr>
        <p:spPr/>
        <p:txBody>
          <a:bodyPr>
            <a:normAutofit fontScale="90000"/>
          </a:bodyPr>
          <a:lstStyle/>
          <a:p>
            <a:r>
              <a:rPr lang="en-US" sz="2800" b="1" i="0">
                <a:solidFill>
                  <a:srgbClr val="0D0D0D"/>
                </a:solidFill>
                <a:effectLst/>
                <a:highlight>
                  <a:srgbClr val="FFFFFF"/>
                </a:highlight>
                <a:latin typeface="Söhne"/>
              </a:rPr>
              <a:t>Identifying Peak Months:</a:t>
            </a:r>
            <a:r>
              <a:rPr lang="en-US" sz="2800" b="0" i="0">
                <a:solidFill>
                  <a:srgbClr val="0D0D0D"/>
                </a:solidFill>
                <a:effectLst/>
                <a:highlight>
                  <a:srgbClr val="FFFFFF"/>
                </a:highlight>
                <a:latin typeface="Söhne"/>
              </a:rPr>
              <a:t> Understanding which months have the highest sales can help businesses focus their marketing and promotional efforts during those times to maximize revenue.</a:t>
            </a:r>
            <a:br>
              <a:rPr lang="en-US" sz="2800" b="0" i="0">
                <a:solidFill>
                  <a:srgbClr val="0D0D0D"/>
                </a:solidFill>
                <a:effectLst/>
                <a:highlight>
                  <a:srgbClr val="FFFFFF"/>
                </a:highlight>
                <a:latin typeface="Söhne"/>
              </a:rPr>
            </a:br>
            <a:r>
              <a:rPr lang="en-US" sz="2800" b="1" i="0">
                <a:solidFill>
                  <a:srgbClr val="0D0D0D"/>
                </a:solidFill>
                <a:effectLst/>
                <a:highlight>
                  <a:srgbClr val="FFFFFF"/>
                </a:highlight>
                <a:latin typeface="Söhne"/>
              </a:rPr>
              <a:t>Seasonal Trends:</a:t>
            </a:r>
            <a:r>
              <a:rPr lang="en-US" sz="2800" b="0" i="0">
                <a:solidFill>
                  <a:srgbClr val="0D0D0D"/>
                </a:solidFill>
                <a:effectLst/>
                <a:highlight>
                  <a:srgbClr val="FFFFFF"/>
                </a:highlight>
                <a:latin typeface="Söhne"/>
              </a:rPr>
              <a:t> By analyzing sales data month by month, businesses can identify seasonal trends and adjust their inventory, marketing, and staffing levels accordingly.</a:t>
            </a:r>
            <a:br>
              <a:rPr lang="en-US" sz="2800" b="0" i="0">
                <a:solidFill>
                  <a:srgbClr val="0D0D0D"/>
                </a:solidFill>
                <a:effectLst/>
                <a:highlight>
                  <a:srgbClr val="FFFFFF"/>
                </a:highlight>
                <a:latin typeface="Söhne"/>
              </a:rPr>
            </a:br>
            <a:r>
              <a:rPr lang="en-US" sz="2800" b="1" i="0">
                <a:solidFill>
                  <a:srgbClr val="0D0D0D"/>
                </a:solidFill>
                <a:effectLst/>
                <a:highlight>
                  <a:srgbClr val="FFFFFF"/>
                </a:highlight>
                <a:latin typeface="Söhne"/>
              </a:rPr>
              <a:t>Budgeting and Planning:</a:t>
            </a:r>
            <a:r>
              <a:rPr lang="en-US" sz="2800" b="0" i="0">
                <a:solidFill>
                  <a:srgbClr val="0D0D0D"/>
                </a:solidFill>
                <a:effectLst/>
                <a:highlight>
                  <a:srgbClr val="FFFFFF"/>
                </a:highlight>
                <a:latin typeface="Söhne"/>
              </a:rPr>
              <a:t> Knowing the sales figures for each month allows businesses to better plan their budgets and allocate resources effectively throughout the year.</a:t>
            </a:r>
            <a:br>
              <a:rPr lang="en-US" sz="2800" b="0" i="0">
                <a:solidFill>
                  <a:srgbClr val="0D0D0D"/>
                </a:solidFill>
                <a:effectLst/>
                <a:highlight>
                  <a:srgbClr val="FFFFFF"/>
                </a:highlight>
                <a:latin typeface="Söhne"/>
              </a:rPr>
            </a:br>
            <a:r>
              <a:rPr lang="en-US" sz="2800" b="1" i="0">
                <a:solidFill>
                  <a:srgbClr val="0D0D0D"/>
                </a:solidFill>
                <a:effectLst/>
                <a:highlight>
                  <a:srgbClr val="FFFFFF"/>
                </a:highlight>
                <a:latin typeface="Söhne"/>
              </a:rPr>
              <a:t>Product Launches and Promotions:</a:t>
            </a:r>
            <a:r>
              <a:rPr lang="en-US" sz="2800" b="0" i="0">
                <a:solidFill>
                  <a:srgbClr val="0D0D0D"/>
                </a:solidFill>
                <a:effectLst/>
                <a:highlight>
                  <a:srgbClr val="FFFFFF"/>
                </a:highlight>
                <a:latin typeface="Söhne"/>
              </a:rPr>
              <a:t> Businesses can use this data to schedule product launches or promotional campaigns during months with historically high sales, increasing the chances of success.</a:t>
            </a:r>
            <a:br>
              <a:rPr lang="en-US" sz="2800" b="0" i="0">
                <a:solidFill>
                  <a:srgbClr val="0D0D0D"/>
                </a:solidFill>
                <a:effectLst/>
                <a:highlight>
                  <a:srgbClr val="FFFFFF"/>
                </a:highlight>
                <a:latin typeface="Söhne"/>
              </a:rPr>
            </a:br>
            <a:r>
              <a:rPr lang="en-US" sz="2800" b="1" i="0">
                <a:solidFill>
                  <a:srgbClr val="0D0D0D"/>
                </a:solidFill>
                <a:effectLst/>
                <a:highlight>
                  <a:srgbClr val="FFFFFF"/>
                </a:highlight>
                <a:latin typeface="Söhne"/>
              </a:rPr>
              <a:t>Customer Insights:</a:t>
            </a:r>
            <a:r>
              <a:rPr lang="en-US" sz="2800" b="0" i="0">
                <a:solidFill>
                  <a:srgbClr val="0D0D0D"/>
                </a:solidFill>
                <a:effectLst/>
                <a:highlight>
                  <a:srgbClr val="FFFFFF"/>
                </a:highlight>
                <a:latin typeface="Söhne"/>
              </a:rPr>
              <a:t> Analyzing sales data by month can provide insights into customer behavior, such as when they are more likely to make purchases, helping businesses tailor their offerings and messaging.</a:t>
            </a:r>
            <a:br>
              <a:rPr lang="en-US" sz="2800" b="0" i="0">
                <a:solidFill>
                  <a:srgbClr val="0D0D0D"/>
                </a:solidFill>
                <a:effectLst/>
                <a:highlight>
                  <a:srgbClr val="FFFFFF"/>
                </a:highlight>
                <a:latin typeface="Söhne"/>
              </a:rPr>
            </a:br>
            <a:r>
              <a:rPr lang="en-US" sz="2800" b="0" i="0">
                <a:solidFill>
                  <a:srgbClr val="0D0D0D"/>
                </a:solidFill>
                <a:effectLst/>
                <a:highlight>
                  <a:srgbClr val="FFFFFF"/>
                </a:highlight>
                <a:latin typeface="Söhne"/>
              </a:rPr>
              <a:t>Overall, this information can help businesses optimize their operations and strategies to drive growth and increase profitability.</a:t>
            </a:r>
            <a:br>
              <a:rPr lang="en-US" sz="2800" b="0" i="0">
                <a:solidFill>
                  <a:srgbClr val="0D0D0D"/>
                </a:solidFill>
                <a:effectLst/>
                <a:highlight>
                  <a:srgbClr val="FFFFFF"/>
                </a:highlight>
                <a:latin typeface="Söhne"/>
              </a:rPr>
            </a:br>
            <a:endParaRPr lang="en-IN" sz="2800" dirty="0"/>
          </a:p>
        </p:txBody>
      </p:sp>
      <p:pic>
        <p:nvPicPr>
          <p:cNvPr id="3" name="Picture 2">
            <a:extLst>
              <a:ext uri="{FF2B5EF4-FFF2-40B4-BE49-F238E27FC236}">
                <a16:creationId xmlns:a16="http://schemas.microsoft.com/office/drawing/2014/main" id="{FEDEAF47-13FE-3650-B434-840C6BEAC40F}"/>
              </a:ext>
            </a:extLst>
          </p:cNvPr>
          <p:cNvPicPr/>
          <p:nvPr/>
        </p:nvPicPr>
        <p:blipFill>
          <a:blip r:embed="rId2"/>
          <a:stretch>
            <a:fillRect/>
          </a:stretch>
        </p:blipFill>
        <p:spPr>
          <a:xfrm>
            <a:off x="0" y="1219199"/>
            <a:ext cx="10798629" cy="5725886"/>
          </a:xfrm>
          <a:prstGeom prst="rect">
            <a:avLst/>
          </a:prstGeom>
        </p:spPr>
      </p:pic>
      <p:sp>
        <p:nvSpPr>
          <p:cNvPr id="4" name="TextBox 3">
            <a:extLst>
              <a:ext uri="{FF2B5EF4-FFF2-40B4-BE49-F238E27FC236}">
                <a16:creationId xmlns:a16="http://schemas.microsoft.com/office/drawing/2014/main" id="{E0D7698D-2030-E02D-BD53-6F3C6943231E}"/>
              </a:ext>
            </a:extLst>
          </p:cNvPr>
          <p:cNvSpPr txBox="1"/>
          <p:nvPr/>
        </p:nvSpPr>
        <p:spPr>
          <a:xfrm>
            <a:off x="751114" y="381000"/>
            <a:ext cx="10537371" cy="523220"/>
          </a:xfrm>
          <a:prstGeom prst="rect">
            <a:avLst/>
          </a:prstGeom>
          <a:noFill/>
        </p:spPr>
        <p:txBody>
          <a:bodyPr wrap="square" rtlCol="0">
            <a:spAutoFit/>
          </a:bodyPr>
          <a:lstStyle/>
          <a:p>
            <a:r>
              <a:rPr lang="en-IN" sz="2800" b="1" dirty="0">
                <a:highlight>
                  <a:srgbClr val="FFFF00"/>
                </a:highlight>
              </a:rPr>
              <a:t>Benefits  of  analysing  sales trends</a:t>
            </a:r>
          </a:p>
        </p:txBody>
      </p:sp>
    </p:spTree>
    <p:extLst>
      <p:ext uri="{BB962C8B-B14F-4D97-AF65-F5344CB8AC3E}">
        <p14:creationId xmlns:p14="http://schemas.microsoft.com/office/powerpoint/2010/main" val="214541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83BF525-3344-CBB2-5991-9372C5FAA62C}"/>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06784A51-CD6F-CFF1-F6CF-F16C510B1E07}"/>
              </a:ext>
            </a:extLst>
          </p:cNvPr>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6200" y="141515"/>
            <a:ext cx="12192000" cy="6858000"/>
          </a:xfrm>
          <a:prstGeom prst="rect">
            <a:avLst/>
          </a:prstGeom>
        </p:spPr>
      </p:pic>
    </p:spTree>
    <p:extLst>
      <p:ext uri="{BB962C8B-B14F-4D97-AF65-F5344CB8AC3E}">
        <p14:creationId xmlns:p14="http://schemas.microsoft.com/office/powerpoint/2010/main" val="87584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A447DD4-803C-5DE6-D4CE-3683D4178861}"/>
              </a:ext>
            </a:extLst>
          </p:cNvPr>
          <p:cNvSpPr>
            <a:spLocks noGrp="1"/>
          </p:cNvSpPr>
          <p:nvPr>
            <p:ph type="title"/>
          </p:nvPr>
        </p:nvSpPr>
        <p:spPr/>
        <p:txBody>
          <a:bodyPr/>
          <a:lstStyle/>
          <a:p>
            <a:pPr>
              <a:spcBef>
                <a:spcPts val="1000"/>
              </a:spcBef>
            </a:pPr>
            <a:r>
              <a:rPr lang="en-IN" sz="4800">
                <a:solidFill>
                  <a:srgbClr val="002060"/>
                </a:solidFill>
                <a:latin typeface="+mn-lt"/>
                <a:ea typeface="+mn-ea"/>
                <a:cs typeface="+mn-cs"/>
              </a:rPr>
              <a:t>SALES ANALYSIS</a:t>
            </a:r>
            <a:endParaRPr lang="en-IN" sz="4800" dirty="0">
              <a:solidFill>
                <a:srgbClr val="002060"/>
              </a:solidFill>
              <a:latin typeface="+mn-lt"/>
              <a:ea typeface="+mn-ea"/>
              <a:cs typeface="+mn-cs"/>
            </a:endParaRPr>
          </a:p>
        </p:txBody>
      </p:sp>
      <p:pic>
        <p:nvPicPr>
          <p:cNvPr id="3" name="Picture 2">
            <a:extLst>
              <a:ext uri="{FF2B5EF4-FFF2-40B4-BE49-F238E27FC236}">
                <a16:creationId xmlns:a16="http://schemas.microsoft.com/office/drawing/2014/main" id="{5BE67A5F-8C10-8232-279A-EDBF2112589E}"/>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5526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E7C7DF5-5CBD-5830-28E2-7729CAC41405}"/>
              </a:ext>
            </a:extLst>
          </p:cNvPr>
          <p:cNvSpPr>
            <a:spLocks noGrp="1"/>
          </p:cNvSpPr>
          <p:nvPr>
            <p:ph type="title"/>
          </p:nvPr>
        </p:nvSpPr>
        <p:spPr/>
        <p:txBody>
          <a:bodyPr>
            <a:normAutofit fontScale="90000"/>
          </a:bodyPr>
          <a:lstStyle/>
          <a:p>
            <a:r>
              <a:rPr lang="en-IN"/>
              <a:t>TOTAL REVENUE-2.3M</a:t>
            </a:r>
            <a:br>
              <a:rPr lang="en-IN"/>
            </a:br>
            <a:r>
              <a:rPr lang="en-IN"/>
              <a:t>YEARY SALES REVENUE </a:t>
            </a:r>
            <a:br>
              <a:rPr lang="en-IN"/>
            </a:br>
            <a:endParaRPr lang="en-IN" dirty="0"/>
          </a:p>
        </p:txBody>
      </p:sp>
      <p:pic>
        <p:nvPicPr>
          <p:cNvPr id="3" name="Picture 2">
            <a:extLst>
              <a:ext uri="{FF2B5EF4-FFF2-40B4-BE49-F238E27FC236}">
                <a16:creationId xmlns:a16="http://schemas.microsoft.com/office/drawing/2014/main" id="{8226A75A-8CA3-24B6-059A-12ADA6EC19E2}"/>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3989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7E351EC2-CC5E-7E94-A64D-DDD6BE01DB88}"/>
              </a:ext>
            </a:extLst>
          </p:cNvPr>
          <p:cNvSpPr>
            <a:spLocks noGrp="1"/>
          </p:cNvSpPr>
          <p:nvPr>
            <p:ph type="title"/>
          </p:nvPr>
        </p:nvSpPr>
        <p:spPr/>
        <p:txBody>
          <a:bodyPr/>
          <a:lstStyle/>
          <a:p>
            <a:r>
              <a:rPr lang="en-IN"/>
              <a:t>Quarterly Sales Revenue:</a:t>
            </a:r>
            <a:br>
              <a:rPr lang="en-IN"/>
            </a:br>
            <a:endParaRPr lang="en-IN" dirty="0"/>
          </a:p>
        </p:txBody>
      </p:sp>
      <p:pic>
        <p:nvPicPr>
          <p:cNvPr id="3" name="Picture 2">
            <a:extLst>
              <a:ext uri="{FF2B5EF4-FFF2-40B4-BE49-F238E27FC236}">
                <a16:creationId xmlns:a16="http://schemas.microsoft.com/office/drawing/2014/main" id="{07BD588D-BC15-E75A-0BF0-87BA713E8E79}"/>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3666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2E27B44-4CA9-D8E5-0405-7112BC645163}"/>
              </a:ext>
            </a:extLst>
          </p:cNvPr>
          <p:cNvSpPr>
            <a:spLocks noGrp="1"/>
          </p:cNvSpPr>
          <p:nvPr>
            <p:ph type="title"/>
          </p:nvPr>
        </p:nvSpPr>
        <p:spPr/>
        <p:txBody>
          <a:bodyPr/>
          <a:lstStyle/>
          <a:p>
            <a:r>
              <a:rPr lang="en-IN"/>
              <a:t>Monthly Sales Revenue</a:t>
            </a:r>
            <a:endParaRPr lang="en-IN" dirty="0"/>
          </a:p>
        </p:txBody>
      </p:sp>
      <p:pic>
        <p:nvPicPr>
          <p:cNvPr id="3" name="Picture 2">
            <a:extLst>
              <a:ext uri="{FF2B5EF4-FFF2-40B4-BE49-F238E27FC236}">
                <a16:creationId xmlns:a16="http://schemas.microsoft.com/office/drawing/2014/main" id="{970B4925-041D-9550-F471-6578075C73B5}"/>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561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500D8AB-CAC9-89EB-3EDE-E4D51004DE04}"/>
              </a:ext>
            </a:extLst>
          </p:cNvPr>
          <p:cNvSpPr>
            <a:spLocks noGrp="1"/>
          </p:cNvSpPr>
          <p:nvPr>
            <p:ph type="title"/>
          </p:nvPr>
        </p:nvSpPr>
        <p:spPr/>
        <p:txBody>
          <a:bodyPr/>
          <a:lstStyle/>
          <a:p>
            <a:r>
              <a:rPr lang="en-IN"/>
              <a:t>Product wise analysis</a:t>
            </a:r>
            <a:br>
              <a:rPr lang="en-IN"/>
            </a:br>
            <a:endParaRPr lang="en-IN" dirty="0"/>
          </a:p>
        </p:txBody>
      </p:sp>
      <p:pic>
        <p:nvPicPr>
          <p:cNvPr id="3" name="Picture 2">
            <a:extLst>
              <a:ext uri="{FF2B5EF4-FFF2-40B4-BE49-F238E27FC236}">
                <a16:creationId xmlns:a16="http://schemas.microsoft.com/office/drawing/2014/main" id="{618614AE-CA33-FFCA-C48B-35488A15CAB9}"/>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9406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1860190-1D1D-EB28-23FF-AE38CB04D2DE}"/>
              </a:ext>
            </a:extLst>
          </p:cNvPr>
          <p:cNvSpPr>
            <a:spLocks noGrp="1"/>
          </p:cNvSpPr>
          <p:nvPr>
            <p:ph type="title"/>
          </p:nvPr>
        </p:nvSpPr>
        <p:spPr/>
        <p:txBody>
          <a:bodyPr/>
          <a:lstStyle/>
          <a:p>
            <a:r>
              <a:rPr lang="en-US" sz="3200"/>
              <a:t>What is the sales revenue by sub-category?</a:t>
            </a:r>
            <a:endParaRPr lang="en-IN" sz="3200" dirty="0"/>
          </a:p>
        </p:txBody>
      </p:sp>
      <p:pic>
        <p:nvPicPr>
          <p:cNvPr id="3" name="Picture 2">
            <a:extLst>
              <a:ext uri="{FF2B5EF4-FFF2-40B4-BE49-F238E27FC236}">
                <a16:creationId xmlns:a16="http://schemas.microsoft.com/office/drawing/2014/main" id="{99F02FE2-BFE3-DA7D-4D7F-DA8A4D17F4CE}"/>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8751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A4F3830-EC38-549E-27B1-D6108EB40EC9}"/>
              </a:ext>
            </a:extLst>
          </p:cNvPr>
          <p:cNvSpPr>
            <a:spLocks noGrp="1"/>
          </p:cNvSpPr>
          <p:nvPr>
            <p:ph type="title"/>
          </p:nvPr>
        </p:nvSpPr>
        <p:spPr/>
        <p:txBody>
          <a:bodyPr/>
          <a:lstStyle/>
          <a:p>
            <a:r>
              <a:rPr lang="en-US"/>
              <a:t>Which products have the highest/lowest sales revenue?</a:t>
            </a:r>
            <a:endParaRPr lang="en-IN" dirty="0"/>
          </a:p>
        </p:txBody>
      </p:sp>
      <p:pic>
        <p:nvPicPr>
          <p:cNvPr id="3" name="Picture 2">
            <a:extLst>
              <a:ext uri="{FF2B5EF4-FFF2-40B4-BE49-F238E27FC236}">
                <a16:creationId xmlns:a16="http://schemas.microsoft.com/office/drawing/2014/main" id="{FA3D5B61-631E-F528-0552-099EC83BFA23}"/>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6851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8EECC3C-CA79-76C1-4BB2-58F5841AE91E}"/>
              </a:ext>
            </a:extLst>
          </p:cNvPr>
          <p:cNvSpPr>
            <a:spLocks noGrp="1"/>
          </p:cNvSpPr>
          <p:nvPr>
            <p:ph type="title"/>
          </p:nvPr>
        </p:nvSpPr>
        <p:spPr/>
        <p:txBody>
          <a:bodyPr/>
          <a:lstStyle/>
          <a:p>
            <a:r>
              <a:rPr lang="en-IN"/>
              <a:t>Profit Analysis</a:t>
            </a:r>
            <a:br>
              <a:rPr lang="en-IN"/>
            </a:br>
            <a:endParaRPr lang="en-IN" dirty="0"/>
          </a:p>
        </p:txBody>
      </p:sp>
      <p:pic>
        <p:nvPicPr>
          <p:cNvPr id="3" name="Picture 2">
            <a:extLst>
              <a:ext uri="{FF2B5EF4-FFF2-40B4-BE49-F238E27FC236}">
                <a16:creationId xmlns:a16="http://schemas.microsoft.com/office/drawing/2014/main" id="{46FB9680-3DB1-2986-D331-3216372E7B18}"/>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9686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264</Words>
  <Application>Microsoft Office PowerPoint</Application>
  <PresentationFormat>Widescreen</PresentationFormat>
  <Paragraphs>17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RETAIL_ANALYSIS PROJECT </vt:lpstr>
      <vt:lpstr>SALES ANALYSIS</vt:lpstr>
      <vt:lpstr>TOTAL REVENUE-2.3M YEARY SALES REVENUE  </vt:lpstr>
      <vt:lpstr>Quarterly Sales Revenue: </vt:lpstr>
      <vt:lpstr>Monthly Sales Revenue</vt:lpstr>
      <vt:lpstr>Product wise analysis </vt:lpstr>
      <vt:lpstr>What is the sales revenue by sub-category?</vt:lpstr>
      <vt:lpstr>Which products have the highest/lowest sales revenue?</vt:lpstr>
      <vt:lpstr>Profit Analysis </vt:lpstr>
      <vt:lpstr>Profit analysis  by category</vt:lpstr>
      <vt:lpstr>Profit-margin  by sub-category?</vt:lpstr>
      <vt:lpstr>Customer Analysis:</vt:lpstr>
      <vt:lpstr>Customer spending by state:</vt:lpstr>
      <vt:lpstr>why  I  derived these specific  insights</vt:lpstr>
      <vt:lpstr>Identifying Peak Months: Understanding which months have the highest sales can help businesses focus their marketing and promotional efforts during those times to maximize revenue. Seasonal Trends: By analyzing sales data month by month, businesses can identify seasonal trends and adjust their inventory, marketing, and staffing levels accordingly. Budgeting and Planning: Knowing the sales figures for each month allows businesses to better plan their budgets and allocate resources effectively throughout the year. Product Launches and Promotions: Businesses can use this data to schedule product launches or promotional campaigns during months with historically high sales, increasing the chances of success. Customer Insights: Analyzing sales data by month can provide insights into customer behavior, such as when they are more likely to make purchases, helping businesses tailor their offerings and messaging. Overall, this information can help businesses optimize their operations and strategies to drive growth and increase profitability.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Peak Months: Understanding which months have the highest sales can help businesses focus their marketing and promotional efforts during those times to maximize revenue. Seasonal Trends: By analyzing sales data month by month, businesses can identify seasonal trends and adjust their inventory, marketing, and staffing levels accordingly. Budgeting and Planning: Knowing the sales figures for each month allows businesses to better plan their budgets and allocate resources effectively throughout the year. Product Launches and Promotions: Businesses can use this data to schedule product launches or promotional campaigns during months with historically high sales, increasing the chances of success. Customer Insights: Analyzing sales data by month can provide insights into customer behavior, such as when they are more likely to make purchases, helping businesses tailor their offerings and messaging. Overall, this information can help businesses optimize their operations and strategies to drive growth and increase profitability.</dc:title>
  <dc:creator>umasharma00401@gmail.com</dc:creator>
  <cp:lastModifiedBy>umasharma00401@gmail.com</cp:lastModifiedBy>
  <cp:revision>2</cp:revision>
  <dcterms:created xsi:type="dcterms:W3CDTF">2024-05-17T23:00:28Z</dcterms:created>
  <dcterms:modified xsi:type="dcterms:W3CDTF">2024-07-25T08:29:27Z</dcterms:modified>
</cp:coreProperties>
</file>