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5"/>
  </p:notesMasterIdLst>
  <p:handoutMasterIdLst>
    <p:handoutMasterId r:id="rId56"/>
  </p:handoutMasterIdLst>
  <p:sldIdLst>
    <p:sldId id="265" r:id="rId3"/>
    <p:sldId id="310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1" r:id="rId23"/>
    <p:sldId id="318" r:id="rId24"/>
    <p:sldId id="362" r:id="rId25"/>
    <p:sldId id="360" r:id="rId26"/>
    <p:sldId id="368" r:id="rId27"/>
    <p:sldId id="385" r:id="rId28"/>
    <p:sldId id="370" r:id="rId29"/>
    <p:sldId id="371" r:id="rId30"/>
    <p:sldId id="372" r:id="rId31"/>
    <p:sldId id="373" r:id="rId32"/>
    <p:sldId id="363" r:id="rId33"/>
    <p:sldId id="364" r:id="rId34"/>
    <p:sldId id="365" r:id="rId35"/>
    <p:sldId id="367" r:id="rId36"/>
    <p:sldId id="366" r:id="rId37"/>
    <p:sldId id="375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21" r:id="rId46"/>
    <p:sldId id="333" r:id="rId47"/>
    <p:sldId id="334" r:id="rId48"/>
    <p:sldId id="335" r:id="rId49"/>
    <p:sldId id="336" r:id="rId50"/>
    <p:sldId id="314" r:id="rId51"/>
    <p:sldId id="317" r:id="rId52"/>
    <p:sldId id="386" r:id="rId53"/>
    <p:sldId id="387" r:id="rId54"/>
  </p:sldIdLst>
  <p:sldSz cx="12188825" cy="6858000"/>
  <p:notesSz cx="6858000" cy="9144000"/>
  <p:custDataLst>
    <p:tags r:id="rId5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434" autoAdjust="0"/>
  </p:normalViewPr>
  <p:slideViewPr>
    <p:cSldViewPr showGuides="1">
      <p:cViewPr varScale="1">
        <p:scale>
          <a:sx n="70" d="100"/>
          <a:sy n="70" d="100"/>
        </p:scale>
        <p:origin x="918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514"/>
    </p:cViewPr>
  </p:sorterViewPr>
  <p:notesViewPr>
    <p:cSldViewPr showGuides="1">
      <p:cViewPr varScale="1">
        <p:scale>
          <a:sx n="80" d="100"/>
          <a:sy n="80" d="100"/>
        </p:scale>
        <p:origin x="20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63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gs" Target="tags/tag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tr-TR" smtClean="0"/>
              <a:t>02.10.2016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tr-TR" smtClean="0"/>
              <a:t>02.10.2016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tr-TR" smtClean="0"/>
              <a:t>02.10.2016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tr-TR" smtClean="0"/>
              <a:t>02.10.2016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tr-TR" smtClean="0"/>
              <a:t>02.10.2016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tr-TR" smtClean="0"/>
              <a:t>02.10.2016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tr-TR" smtClean="0"/>
              <a:t>02.10.2016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tr-TR" smtClean="0"/>
              <a:t>02.10.2016</a:t>
            </a:fld>
            <a:endParaRPr lang="tr-TR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tr-TR" smtClean="0"/>
              <a:t>02.10.2016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tr-TR" smtClean="0"/>
              <a:t>02.10.2016</a:t>
            </a:fld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tr-TR" smtClean="0"/>
              <a:t>02.10.2016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tr-TR" smtClean="0"/>
              <a:pPr/>
              <a:t>02.10.2016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tr-TR" smtClean="0"/>
              <a:pPr/>
              <a:t>02.10.2016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ctrTitle"/>
          </p:nvPr>
        </p:nvSpPr>
        <p:spPr>
          <a:xfrm>
            <a:off x="1045704" y="1916832"/>
            <a:ext cx="8229600" cy="2895600"/>
          </a:xfrm>
        </p:spPr>
        <p:txBody>
          <a:bodyPr/>
          <a:lstStyle/>
          <a:p>
            <a:r>
              <a:rPr lang="tr-TR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NESNE TABANLI PROGRAMLAMA</a:t>
            </a:r>
            <a:endParaRPr lang="tr-TR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>
          <a:xfrm>
            <a:off x="1078868" y="4941168"/>
            <a:ext cx="8229600" cy="1219200"/>
          </a:xfrm>
        </p:spPr>
        <p:txBody>
          <a:bodyPr>
            <a:normAutofit/>
          </a:bodyPr>
          <a:lstStyle/>
          <a:p>
            <a:r>
              <a:rPr lang="tr-TR" sz="60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java</a:t>
            </a:r>
            <a:endParaRPr lang="tr-TR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Yazılım Çalışma Modeli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686547" y="1250716"/>
            <a:ext cx="9972599" cy="5492823"/>
          </a:xfrm>
        </p:spPr>
        <p:txBody>
          <a:bodyPr>
            <a:normAutofit lnSpcReduction="10000"/>
          </a:bodyPr>
          <a:lstStyle/>
          <a:p>
            <a:r>
              <a:rPr lang="tr-TR" sz="3200" dirty="0"/>
              <a:t>İşlenen veriler kullanıcıya aktarılır.</a:t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>				</a:t>
            </a:r>
            <a:br>
              <a:rPr lang="tr-TR" sz="3200" dirty="0"/>
            </a:br>
            <a:r>
              <a:rPr lang="tr-TR" sz="3200" dirty="0"/>
              <a:t>			</a:t>
            </a:r>
          </a:p>
        </p:txBody>
      </p:sp>
      <p:sp>
        <p:nvSpPr>
          <p:cNvPr id="7" name="12 Sağ Ok"/>
          <p:cNvSpPr/>
          <p:nvPr/>
        </p:nvSpPr>
        <p:spPr>
          <a:xfrm>
            <a:off x="5878388" y="4293096"/>
            <a:ext cx="2088232" cy="504056"/>
          </a:xfrm>
          <a:prstGeom prst="rightArrow">
            <a:avLst>
              <a:gd name="adj1" fmla="val 21754"/>
              <a:gd name="adj2" fmla="val 308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6 Küp"/>
          <p:cNvSpPr/>
          <p:nvPr/>
        </p:nvSpPr>
        <p:spPr>
          <a:xfrm>
            <a:off x="4654252" y="3573016"/>
            <a:ext cx="1296144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ÇIKTI</a:t>
            </a:r>
            <a:endParaRPr lang="tr-TR" dirty="0"/>
          </a:p>
        </p:txBody>
      </p:sp>
      <p:sp>
        <p:nvSpPr>
          <p:cNvPr id="9" name="18 Sağ Ok"/>
          <p:cNvSpPr/>
          <p:nvPr/>
        </p:nvSpPr>
        <p:spPr>
          <a:xfrm rot="1300873">
            <a:off x="3325720" y="3258451"/>
            <a:ext cx="1512168" cy="5040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0" name="Picture 2" descr="C:\Users\hm\Desktop\HappyComput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9956" y="2060848"/>
            <a:ext cx="1728192" cy="18739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2604" y="3429000"/>
            <a:ext cx="2232273" cy="22677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42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Diller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455450" y="1124037"/>
            <a:ext cx="9972599" cy="5492823"/>
          </a:xfrm>
        </p:spPr>
        <p:txBody>
          <a:bodyPr>
            <a:normAutofit/>
          </a:bodyPr>
          <a:lstStyle/>
          <a:p>
            <a:r>
              <a:rPr lang="tr-TR" sz="3200" dirty="0"/>
              <a:t>Dünya da konuşulan dillerin amacı nedir?</a:t>
            </a:r>
          </a:p>
          <a:p>
            <a:endParaRPr lang="tr-TR" sz="3200" dirty="0"/>
          </a:p>
          <a:p>
            <a:r>
              <a:rPr lang="tr-TR" sz="3200" dirty="0"/>
              <a:t>Aynı dili konuşmak niçin önemlidir?</a:t>
            </a:r>
          </a:p>
          <a:p>
            <a:pPr>
              <a:buNone/>
            </a:pPr>
            <a:endParaRPr lang="tr-TR" sz="3200" dirty="0"/>
          </a:p>
          <a:p>
            <a:pPr>
              <a:buNone/>
            </a:pPr>
            <a:r>
              <a:rPr lang="tr-TR" sz="3200" dirty="0"/>
              <a:t>			</a:t>
            </a:r>
            <a:br>
              <a:rPr lang="tr-TR" sz="3200" dirty="0"/>
            </a:br>
            <a:r>
              <a:rPr lang="tr-TR" sz="3200" dirty="0"/>
              <a:t>			</a:t>
            </a:r>
            <a:endParaRPr lang="tr-TR" sz="2000" dirty="0"/>
          </a:p>
        </p:txBody>
      </p:sp>
      <p:sp>
        <p:nvSpPr>
          <p:cNvPr id="12" name="10 Sol Sağ Ok"/>
          <p:cNvSpPr/>
          <p:nvPr/>
        </p:nvSpPr>
        <p:spPr>
          <a:xfrm>
            <a:off x="5117418" y="4049688"/>
            <a:ext cx="2520280" cy="720080"/>
          </a:xfrm>
          <a:prstGeom prst="leftRightArrow">
            <a:avLst>
              <a:gd name="adj1" fmla="val 22649"/>
              <a:gd name="adj2" fmla="val 28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0596" y="3645024"/>
            <a:ext cx="2695414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381114" y="3689648"/>
            <a:ext cx="2695414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1888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Programlama Dilleri Niçin Var?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455451" y="1124037"/>
            <a:ext cx="8513300" cy="5492823"/>
          </a:xfrm>
        </p:spPr>
        <p:txBody>
          <a:bodyPr>
            <a:normAutofit/>
          </a:bodyPr>
          <a:lstStyle/>
          <a:p>
            <a:r>
              <a:rPr lang="tr-TR" sz="3200" dirty="0"/>
              <a:t>Amaç, yazılımcı ile bilgisayar arasında haberleşmedir.</a:t>
            </a:r>
          </a:p>
          <a:p>
            <a:r>
              <a:rPr lang="tr-TR" sz="3200" dirty="0"/>
              <a:t>Bilgisayarın hangi komutların ne zaman çalıştırılması gerektiğini belirler.</a:t>
            </a:r>
          </a:p>
          <a:p>
            <a:endParaRPr lang="tr-TR" sz="3200" dirty="0"/>
          </a:p>
          <a:p>
            <a:r>
              <a:rPr lang="tr-TR" sz="3200" dirty="0"/>
              <a:t>Bir </a:t>
            </a:r>
            <a:r>
              <a:rPr lang="tr-TR" sz="3200" dirty="0" err="1"/>
              <a:t>word</a:t>
            </a:r>
            <a:r>
              <a:rPr lang="tr-TR" sz="3200" dirty="0"/>
              <a:t> </a:t>
            </a:r>
            <a:r>
              <a:rPr lang="tr-TR" sz="3200" dirty="0" err="1"/>
              <a:t>dökümanına</a:t>
            </a:r>
            <a:r>
              <a:rPr lang="tr-TR" sz="3200" dirty="0"/>
              <a:t> gelip “A“ harfi yazmak için geçirilen aşamalar nedir?	</a:t>
            </a:r>
            <a:br>
              <a:rPr lang="tr-TR" sz="3200" dirty="0"/>
            </a:br>
            <a:r>
              <a:rPr lang="tr-TR" sz="3200" dirty="0"/>
              <a:t>			</a:t>
            </a:r>
            <a:endParaRPr lang="tr-TR" sz="2000" dirty="0"/>
          </a:p>
        </p:txBody>
      </p:sp>
      <p:pic>
        <p:nvPicPr>
          <p:cNvPr id="10" name="Picture 2" descr="C:\Users\hm\Desktop\HappyComput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8750" y="4445025"/>
            <a:ext cx="2232248" cy="24205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10 Sol Sağ Ok"/>
          <p:cNvSpPr/>
          <p:nvPr/>
        </p:nvSpPr>
        <p:spPr>
          <a:xfrm rot="16200000">
            <a:off x="10415980" y="3432956"/>
            <a:ext cx="1304057" cy="720080"/>
          </a:xfrm>
          <a:prstGeom prst="leftRightArrow">
            <a:avLst>
              <a:gd name="adj1" fmla="val 22649"/>
              <a:gd name="adj2" fmla="val 285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84774" y="246368"/>
            <a:ext cx="180020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771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Programlama Dilleri Niçin Var?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7" name="Picture 2" descr="C:\Users\hm\Desktop\HappyComput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0383" y="2246642"/>
            <a:ext cx="2232248" cy="24205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6279" y="4148769"/>
            <a:ext cx="1800200" cy="275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841991" y="1166522"/>
            <a:ext cx="2126486" cy="2160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7 Sağ Ok"/>
          <p:cNvSpPr/>
          <p:nvPr/>
        </p:nvSpPr>
        <p:spPr>
          <a:xfrm rot="1853504">
            <a:off x="2641071" y="2539232"/>
            <a:ext cx="1840055" cy="504056"/>
          </a:xfrm>
          <a:prstGeom prst="rightArrow">
            <a:avLst>
              <a:gd name="adj1" fmla="val 21754"/>
              <a:gd name="adj2" fmla="val 308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8 Dikdörtgen"/>
          <p:cNvSpPr/>
          <p:nvPr/>
        </p:nvSpPr>
        <p:spPr>
          <a:xfrm>
            <a:off x="3434279" y="1539336"/>
            <a:ext cx="6480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</a:t>
            </a:r>
            <a:endParaRPr lang="tr-T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6" name="9 Bulut Belirtme Çizgisi"/>
          <p:cNvSpPr/>
          <p:nvPr/>
        </p:nvSpPr>
        <p:spPr>
          <a:xfrm>
            <a:off x="1274039" y="4478890"/>
            <a:ext cx="4104456" cy="1944216"/>
          </a:xfrm>
          <a:prstGeom prst="cloudCallout">
            <a:avLst>
              <a:gd name="adj1" fmla="val 28561"/>
              <a:gd name="adj2" fmla="val -9457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“a” da ne?</a:t>
            </a:r>
            <a:br>
              <a:rPr lang="tr-TR" dirty="0" smtClean="0"/>
            </a:br>
            <a:r>
              <a:rPr lang="tr-TR" dirty="0" smtClean="0"/>
              <a:t>Yazılımcı arkadaşın hazırladığı </a:t>
            </a:r>
            <a:r>
              <a:rPr lang="tr-TR" dirty="0" err="1" smtClean="0"/>
              <a:t>dökümana</a:t>
            </a:r>
            <a:r>
              <a:rPr lang="tr-TR" dirty="0" smtClean="0"/>
              <a:t> bakayım!</a:t>
            </a:r>
            <a:endParaRPr lang="tr-TR" dirty="0"/>
          </a:p>
        </p:txBody>
      </p:sp>
      <p:sp>
        <p:nvSpPr>
          <p:cNvPr id="18" name="11 Sağ Ok"/>
          <p:cNvSpPr/>
          <p:nvPr/>
        </p:nvSpPr>
        <p:spPr>
          <a:xfrm rot="1853504">
            <a:off x="6169463" y="4402324"/>
            <a:ext cx="1840055" cy="504056"/>
          </a:xfrm>
          <a:prstGeom prst="rightArrow">
            <a:avLst>
              <a:gd name="adj1" fmla="val 21754"/>
              <a:gd name="adj2" fmla="val 308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230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Programlama Dilleri Niçin Var?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455451" y="1124037"/>
            <a:ext cx="8513300" cy="5492823"/>
          </a:xfrm>
        </p:spPr>
        <p:txBody>
          <a:bodyPr>
            <a:normAutofit/>
          </a:bodyPr>
          <a:lstStyle/>
          <a:p>
            <a:endParaRPr lang="tr-TR" sz="2000" dirty="0"/>
          </a:p>
        </p:txBody>
      </p:sp>
      <p:pic>
        <p:nvPicPr>
          <p:cNvPr id="11" name="Picture 2" descr="C:\Users\hm\Desktop\HappyComput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9414" y="2394375"/>
            <a:ext cx="2232248" cy="24205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3830" y="4107862"/>
            <a:ext cx="1800200" cy="2751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759054" y="1026223"/>
            <a:ext cx="2126486" cy="21602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7 Sağ Ok"/>
          <p:cNvSpPr/>
          <p:nvPr/>
        </p:nvSpPr>
        <p:spPr>
          <a:xfrm rot="13100033" flipV="1">
            <a:off x="2610154" y="2634467"/>
            <a:ext cx="1645970" cy="504056"/>
          </a:xfrm>
          <a:prstGeom prst="rightArrow">
            <a:avLst>
              <a:gd name="adj1" fmla="val 16153"/>
              <a:gd name="adj2" fmla="val 308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8 Dikdörtgen"/>
          <p:cNvSpPr/>
          <p:nvPr/>
        </p:nvSpPr>
        <p:spPr>
          <a:xfrm>
            <a:off x="3351342" y="2034335"/>
            <a:ext cx="6480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</a:t>
            </a:r>
            <a:endParaRPr lang="tr-T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2" name="11 Sağ Ok"/>
          <p:cNvSpPr/>
          <p:nvPr/>
        </p:nvSpPr>
        <p:spPr>
          <a:xfrm rot="12516607" flipV="1">
            <a:off x="6039444" y="4604355"/>
            <a:ext cx="1840055" cy="504056"/>
          </a:xfrm>
          <a:prstGeom prst="rightArrow">
            <a:avLst>
              <a:gd name="adj1" fmla="val 21754"/>
              <a:gd name="adj2" fmla="val 308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12 Bulut Belirtme Çizgisi"/>
          <p:cNvSpPr/>
          <p:nvPr/>
        </p:nvSpPr>
        <p:spPr>
          <a:xfrm flipH="1">
            <a:off x="5655598" y="1170239"/>
            <a:ext cx="4320480" cy="2160240"/>
          </a:xfrm>
          <a:prstGeom prst="cloudCallout">
            <a:avLst>
              <a:gd name="adj1" fmla="val -13080"/>
              <a:gd name="adj2" fmla="val 8490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Bilgisayar kardeşe NOT!</a:t>
            </a:r>
            <a:br>
              <a:rPr lang="tr-TR" dirty="0" smtClean="0"/>
            </a:br>
            <a:r>
              <a:rPr lang="tr-TR" dirty="0" smtClean="0"/>
              <a:t> kullanıcı ne zaman “a” ile ilgili olan tuşa basarsa ekrana “a” sembolünü çıkart!</a:t>
            </a:r>
            <a:endParaRPr lang="tr-TR" dirty="0"/>
          </a:p>
        </p:txBody>
      </p:sp>
      <p:sp>
        <p:nvSpPr>
          <p:cNvPr id="24" name="14 Bulut Belirtme Çizgisi"/>
          <p:cNvSpPr/>
          <p:nvPr/>
        </p:nvSpPr>
        <p:spPr>
          <a:xfrm flipH="1">
            <a:off x="1479134" y="4410599"/>
            <a:ext cx="2952328" cy="2160240"/>
          </a:xfrm>
          <a:prstGeom prst="cloudCallout">
            <a:avLst>
              <a:gd name="adj1" fmla="val -46045"/>
              <a:gd name="adj2" fmla="val -6487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OK!!! Anlaşıldı tamam ! </a:t>
            </a:r>
            <a:r>
              <a:rPr lang="tr-TR" dirty="0" smtClean="0">
                <a:sym typeface="Wingdings" pitchFamily="2" charset="2"/>
              </a:rPr>
              <a:t>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345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Makine Dili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2" name="Picture 2" descr="C:\Users\hm\Desktop\HappyComput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9876" y="1032520"/>
            <a:ext cx="2232248" cy="24205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9 Bulut Belirtme Çizgisi"/>
          <p:cNvSpPr/>
          <p:nvPr/>
        </p:nvSpPr>
        <p:spPr>
          <a:xfrm>
            <a:off x="4294212" y="1104528"/>
            <a:ext cx="3744416" cy="1224136"/>
          </a:xfrm>
          <a:prstGeom prst="cloudCallout">
            <a:avLst>
              <a:gd name="adj1" fmla="val -80602"/>
              <a:gd name="adj2" fmla="val 138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Merhaba gençler! Benim adım PC.</a:t>
            </a:r>
            <a:endParaRPr lang="tr-TR" dirty="0"/>
          </a:p>
        </p:txBody>
      </p:sp>
      <p:sp>
        <p:nvSpPr>
          <p:cNvPr id="16" name="10 Bulut Belirtme Çizgisi"/>
          <p:cNvSpPr/>
          <p:nvPr/>
        </p:nvSpPr>
        <p:spPr>
          <a:xfrm>
            <a:off x="4438228" y="2688704"/>
            <a:ext cx="4464496" cy="1224136"/>
          </a:xfrm>
          <a:prstGeom prst="cloudCallout">
            <a:avLst>
              <a:gd name="adj1" fmla="val -77221"/>
              <a:gd name="adj2" fmla="val -72159"/>
            </a:avLst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Ben DİGİTAL ülkesinden geliyorum!</a:t>
            </a:r>
            <a:endParaRPr lang="tr-TR" dirty="0"/>
          </a:p>
        </p:txBody>
      </p:sp>
      <p:sp>
        <p:nvSpPr>
          <p:cNvPr id="18" name="12 Bulut Belirtme Çizgisi"/>
          <p:cNvSpPr/>
          <p:nvPr/>
        </p:nvSpPr>
        <p:spPr>
          <a:xfrm>
            <a:off x="3537994" y="4366902"/>
            <a:ext cx="4464496" cy="1224136"/>
          </a:xfrm>
          <a:prstGeom prst="cloudCallout">
            <a:avLst>
              <a:gd name="adj1" fmla="val -69028"/>
              <a:gd name="adj2" fmla="val -13996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Ana dilim Makine Dili yani 0 ve 1 </a:t>
            </a:r>
            <a:r>
              <a:rPr lang="tr-TR" dirty="0" err="1" smtClean="0"/>
              <a:t>ler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25" name="14 Bulut Belirtme Çizgisi"/>
          <p:cNvSpPr/>
          <p:nvPr/>
        </p:nvSpPr>
        <p:spPr>
          <a:xfrm>
            <a:off x="549796" y="5613648"/>
            <a:ext cx="4464496" cy="1224136"/>
          </a:xfrm>
          <a:prstGeom prst="cloudCallout">
            <a:avLst>
              <a:gd name="adj1" fmla="val -3172"/>
              <a:gd name="adj2" fmla="val -216957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Sizinle anlaşabilmek için Türkçe öğrenmeliyim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638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Makine Dili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455451" y="1124037"/>
            <a:ext cx="8513300" cy="5492823"/>
          </a:xfrm>
        </p:spPr>
        <p:txBody>
          <a:bodyPr>
            <a:normAutofit/>
          </a:bodyPr>
          <a:lstStyle/>
          <a:p>
            <a:r>
              <a:rPr lang="tr-TR" sz="2000" dirty="0"/>
              <a:t>Makine dili en alt seviye dildir.</a:t>
            </a:r>
          </a:p>
          <a:p>
            <a:r>
              <a:rPr lang="tr-TR" sz="2000" dirty="0"/>
              <a:t>Numerik makine kodları ve </a:t>
            </a:r>
          </a:p>
          <a:p>
            <a:pPr>
              <a:buNone/>
            </a:pPr>
            <a:r>
              <a:rPr lang="tr-TR" sz="2000" dirty="0"/>
              <a:t>işlemci mimarisinde komutlarından oluşur.</a:t>
            </a:r>
          </a:p>
          <a:p>
            <a:r>
              <a:rPr lang="tr-TR" sz="2000" dirty="0"/>
              <a:t>Yazılımların bu dille yazılması zordur.</a:t>
            </a:r>
          </a:p>
          <a:p>
            <a:r>
              <a:rPr lang="tr-TR" sz="2000" dirty="0"/>
              <a:t>Bu yüzden yazılımların daha kolay ve hızlı yazılması için konuşma diline yakın diller kullanılır.</a:t>
            </a:r>
          </a:p>
          <a:p>
            <a:r>
              <a:rPr lang="tr-TR" sz="2000" dirty="0"/>
              <a:t>Bu dillere yüksek seviye programlama dilleri denir.</a:t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>				</a:t>
            </a:r>
            <a:br>
              <a:rPr lang="tr-TR" sz="2000" dirty="0"/>
            </a:br>
            <a:r>
              <a:rPr lang="tr-TR" sz="2000" dirty="0"/>
              <a:t>			</a:t>
            </a:r>
            <a:endParaRPr lang="tr-TR" sz="1600" dirty="0"/>
          </a:p>
          <a:p>
            <a:endParaRPr lang="tr-TR" sz="2000" dirty="0"/>
          </a:p>
        </p:txBody>
      </p:sp>
      <p:pic>
        <p:nvPicPr>
          <p:cNvPr id="9" name="Picture 2" descr="C:\Users\hm\Desktop\HappyComput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10657" y="3884916"/>
            <a:ext cx="2232248" cy="24205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12 Bulut Belirtme Çizgisi"/>
          <p:cNvSpPr/>
          <p:nvPr/>
        </p:nvSpPr>
        <p:spPr>
          <a:xfrm>
            <a:off x="8150803" y="332656"/>
            <a:ext cx="3635896" cy="1224136"/>
          </a:xfrm>
          <a:prstGeom prst="cloudCallout">
            <a:avLst>
              <a:gd name="adj1" fmla="val 13528"/>
              <a:gd name="adj2" fmla="val 22318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Ana dilim Makine Dili yani 0 ve 1 </a:t>
            </a:r>
            <a:r>
              <a:rPr lang="tr-TR" dirty="0" err="1" smtClean="0"/>
              <a:t>ler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424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 fontScale="90000"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Yüksek Seviyeli Programlama Dili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455451" y="1124037"/>
            <a:ext cx="8513300" cy="54928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dirty="0"/>
              <a:t>Yazılmış 2500 den fazla programlama dili var.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tr-TR" dirty="0"/>
              <a:t>Fortran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tr-TR" dirty="0"/>
              <a:t>C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tr-TR" dirty="0"/>
              <a:t>Pascal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tr-TR" dirty="0"/>
              <a:t>Basic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tr-TR" dirty="0"/>
              <a:t>Java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tr-TR" dirty="0"/>
              <a:t>C++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tr-TR" dirty="0" err="1"/>
              <a:t>Cabol</a:t>
            </a:r>
            <a:endParaRPr lang="tr-TR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tr-TR" dirty="0" err="1"/>
              <a:t>Perl</a:t>
            </a:r>
            <a:endParaRPr lang="tr-TR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tr-TR" dirty="0"/>
              <a:t>Visual C#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tr-TR" dirty="0" err="1"/>
              <a:t>Python</a:t>
            </a:r>
            <a:endParaRPr lang="tr-TR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tr-TR" dirty="0"/>
              <a:t>Ada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tr-TR" dirty="0"/>
              <a:t>Fortran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tr-TR" dirty="0"/>
              <a:t>Visual </a:t>
            </a:r>
            <a:r>
              <a:rPr lang="tr-TR" dirty="0" err="1"/>
              <a:t>basic</a:t>
            </a:r>
            <a:r>
              <a:rPr lang="tr-TR" dirty="0"/>
              <a:t> .NET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1811571"/>
            <a:ext cx="6437757" cy="411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1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Programlama Dili Tarihçesi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455451" y="1124037"/>
            <a:ext cx="8513300" cy="5492823"/>
          </a:xfrm>
        </p:spPr>
        <p:txBody>
          <a:bodyPr>
            <a:normAutofit/>
          </a:bodyPr>
          <a:lstStyle/>
          <a:p>
            <a:r>
              <a:rPr lang="tr-TR" sz="3200" dirty="0"/>
              <a:t>1957, IBM, Fortran; </a:t>
            </a:r>
            <a:r>
              <a:rPr lang="tr-TR" sz="2000" dirty="0"/>
              <a:t>Basit mantıksal karşılaştırmalar, Döngüler, Mantıksal ifadeler(</a:t>
            </a:r>
            <a:r>
              <a:rPr lang="tr-TR" sz="2000" dirty="0" err="1"/>
              <a:t>true-false</a:t>
            </a:r>
            <a:r>
              <a:rPr lang="tr-TR" sz="2000" dirty="0"/>
              <a:t>), Sayısal değişkenler(</a:t>
            </a:r>
            <a:r>
              <a:rPr lang="tr-TR" sz="2000" dirty="0" err="1"/>
              <a:t>İnteger-double</a:t>
            </a:r>
            <a:r>
              <a:rPr lang="tr-TR" sz="2000" dirty="0"/>
              <a:t>)</a:t>
            </a:r>
          </a:p>
          <a:p>
            <a:r>
              <a:rPr lang="tr-TR" sz="3200" dirty="0"/>
              <a:t>1959, </a:t>
            </a:r>
            <a:r>
              <a:rPr lang="tr-TR" sz="3200" dirty="0" err="1"/>
              <a:t>Cobol</a:t>
            </a:r>
            <a:endParaRPr lang="tr-TR" sz="3200" dirty="0"/>
          </a:p>
          <a:p>
            <a:r>
              <a:rPr lang="tr-TR" sz="3200" dirty="0"/>
              <a:t>1968, </a:t>
            </a:r>
            <a:r>
              <a:rPr lang="tr-TR" sz="3200" dirty="0" err="1"/>
              <a:t>Cabol+Fortran</a:t>
            </a:r>
            <a:r>
              <a:rPr lang="tr-TR" sz="3200" dirty="0"/>
              <a:t>=Pascal; </a:t>
            </a:r>
            <a:r>
              <a:rPr lang="tr-TR" sz="2000" dirty="0"/>
              <a:t>hafızadaki yerleri belirleyen işaretçiler(</a:t>
            </a:r>
            <a:r>
              <a:rPr lang="tr-TR" sz="2000" dirty="0" err="1"/>
              <a:t>pointer</a:t>
            </a:r>
            <a:r>
              <a:rPr lang="tr-TR" sz="2000" dirty="0"/>
              <a:t>) ortaya çıktı.</a:t>
            </a:r>
          </a:p>
          <a:p>
            <a:r>
              <a:rPr lang="tr-TR" sz="3200" dirty="0"/>
              <a:t>1972, C; </a:t>
            </a:r>
            <a:r>
              <a:rPr lang="tr-TR" sz="2000" dirty="0" err="1"/>
              <a:t>Pascaldaki</a:t>
            </a:r>
            <a:r>
              <a:rPr lang="tr-TR" sz="2000" dirty="0"/>
              <a:t> hataları giderdi. </a:t>
            </a:r>
            <a:br>
              <a:rPr lang="tr-TR" sz="2000" dirty="0"/>
            </a:br>
            <a:r>
              <a:rPr lang="tr-TR" sz="2000" dirty="0"/>
              <a:t>Unix işletim sistemi yazımında kullanıldı.</a:t>
            </a:r>
          </a:p>
          <a:p>
            <a:r>
              <a:rPr lang="tr-TR" sz="3200" dirty="0"/>
              <a:t>C++; </a:t>
            </a:r>
            <a:r>
              <a:rPr lang="tr-TR" sz="2000" dirty="0"/>
              <a:t>nesne yönelimli programlama </a:t>
            </a:r>
            <a:br>
              <a:rPr lang="tr-TR" sz="2000" dirty="0"/>
            </a:br>
            <a:r>
              <a:rPr lang="tr-TR" sz="2000" dirty="0"/>
              <a:t>OOP(Object Operating Programming)</a:t>
            </a:r>
          </a:p>
          <a:p>
            <a:endParaRPr lang="tr-TR" sz="3200" dirty="0"/>
          </a:p>
        </p:txBody>
      </p:sp>
      <p:pic>
        <p:nvPicPr>
          <p:cNvPr id="4" name="Picture 3" descr="C:\Users\hm\Desktop\fortran.jpg"/>
          <p:cNvPicPr>
            <a:picLocks noChangeAspect="1" noChangeArrowheads="1"/>
          </p:cNvPicPr>
          <p:nvPr/>
        </p:nvPicPr>
        <p:blipFill>
          <a:blip r:embed="rId2" cstate="print">
            <a:lum bright="46000"/>
          </a:blip>
          <a:srcRect l="10800" r="8201" b="5501"/>
          <a:stretch>
            <a:fillRect/>
          </a:stretch>
        </p:blipFill>
        <p:spPr bwMode="auto">
          <a:xfrm>
            <a:off x="9622804" y="488370"/>
            <a:ext cx="2376264" cy="2772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C:\Users\hm\Desktop\c++.jpg"/>
          <p:cNvPicPr>
            <a:picLocks noChangeAspect="1" noChangeArrowheads="1"/>
          </p:cNvPicPr>
          <p:nvPr/>
        </p:nvPicPr>
        <p:blipFill>
          <a:blip r:embed="rId3" cstate="print">
            <a:lum bright="36000"/>
          </a:blip>
          <a:srcRect/>
          <a:stretch>
            <a:fillRect/>
          </a:stretch>
        </p:blipFill>
        <p:spPr bwMode="auto">
          <a:xfrm>
            <a:off x="9478788" y="4421168"/>
            <a:ext cx="2490802" cy="2211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368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Programlama Dili Tarihçesi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455451" y="1124037"/>
            <a:ext cx="8513300" cy="5492823"/>
          </a:xfrm>
        </p:spPr>
        <p:txBody>
          <a:bodyPr>
            <a:normAutofit/>
          </a:bodyPr>
          <a:lstStyle/>
          <a:p>
            <a:r>
              <a:rPr lang="tr-TR" sz="3200" dirty="0"/>
              <a:t>Java; C++ ve GC (</a:t>
            </a:r>
            <a:r>
              <a:rPr lang="tr-TR" sz="3200" dirty="0" err="1"/>
              <a:t>Garbage</a:t>
            </a:r>
            <a:r>
              <a:rPr lang="tr-TR" sz="3200" dirty="0"/>
              <a:t> Collection) gibi performans artırıcı özellikler birleştirildi</a:t>
            </a:r>
          </a:p>
          <a:p>
            <a:r>
              <a:rPr lang="tr-TR" sz="3200" dirty="0"/>
              <a:t>1975, Bill Gates, Microsoft</a:t>
            </a:r>
            <a:r>
              <a:rPr lang="tr-TR" sz="3200" dirty="0" smtClean="0"/>
              <a:t>; donanım </a:t>
            </a:r>
            <a:r>
              <a:rPr lang="tr-TR" sz="3200" dirty="0"/>
              <a:t>ve yazılım gelişti.</a:t>
            </a:r>
          </a:p>
          <a:p>
            <a:r>
              <a:rPr lang="tr-TR" sz="3200" dirty="0"/>
              <a:t>Bilgisayar sayısı, gereksinim, talep arttı.</a:t>
            </a:r>
          </a:p>
          <a:p>
            <a:r>
              <a:rPr lang="tr-TR" sz="3200" dirty="0"/>
              <a:t>Eğlence, iletişim, finansal, ticaret…</a:t>
            </a:r>
          </a:p>
          <a:p>
            <a:r>
              <a:rPr lang="tr-TR" sz="3200" dirty="0"/>
              <a:t>Günümüzde yazılım adına </a:t>
            </a:r>
            <a:br>
              <a:rPr lang="tr-TR" sz="3200" dirty="0"/>
            </a:br>
            <a:r>
              <a:rPr lang="tr-TR" sz="3200" dirty="0"/>
              <a:t>nelere ihtiyaç duyuyoruz?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tr-TR" sz="2000" dirty="0"/>
              <a:t/>
            </a:r>
            <a:br>
              <a:rPr lang="tr-TR" sz="2000" dirty="0"/>
            </a:br>
            <a:endParaRPr lang="tr-TR" sz="3200" dirty="0"/>
          </a:p>
          <a:p>
            <a:endParaRPr lang="tr-TR" sz="3200" dirty="0"/>
          </a:p>
        </p:txBody>
      </p:sp>
      <p:pic>
        <p:nvPicPr>
          <p:cNvPr id="4" name="Picture 3" descr="C:\Users\hm\Desktop\fortran.jpg"/>
          <p:cNvPicPr>
            <a:picLocks noChangeAspect="1" noChangeArrowheads="1"/>
          </p:cNvPicPr>
          <p:nvPr/>
        </p:nvPicPr>
        <p:blipFill>
          <a:blip r:embed="rId2" cstate="print">
            <a:lum bright="46000"/>
          </a:blip>
          <a:srcRect l="10800" r="8201" b="5501"/>
          <a:stretch>
            <a:fillRect/>
          </a:stretch>
        </p:blipFill>
        <p:spPr bwMode="auto">
          <a:xfrm>
            <a:off x="9622804" y="488370"/>
            <a:ext cx="2376264" cy="27723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2" descr="C:\Users\hm\Desktop\c++.jpg"/>
          <p:cNvPicPr>
            <a:picLocks noChangeAspect="1" noChangeArrowheads="1"/>
          </p:cNvPicPr>
          <p:nvPr/>
        </p:nvPicPr>
        <p:blipFill>
          <a:blip r:embed="rId3" cstate="print">
            <a:lum bright="36000"/>
          </a:blip>
          <a:srcRect/>
          <a:stretch>
            <a:fillRect/>
          </a:stretch>
        </p:blipFill>
        <p:spPr bwMode="auto">
          <a:xfrm>
            <a:off x="9478788" y="4421168"/>
            <a:ext cx="2490802" cy="22117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098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Yazılım nedir? 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 descr="C:\Users\hm\Desktop\yazili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884" y="1900037"/>
            <a:ext cx="6552728" cy="3888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Programlama Dili Tarihçesi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455451" y="1124037"/>
            <a:ext cx="8513300" cy="54928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3600" dirty="0"/>
              <a:t>Günümüzde;</a:t>
            </a:r>
          </a:p>
          <a:p>
            <a:r>
              <a:rPr lang="tr-TR" sz="3200" dirty="0"/>
              <a:t>İnternet ve </a:t>
            </a:r>
            <a:r>
              <a:rPr lang="tr-TR" sz="3200" dirty="0" err="1"/>
              <a:t>pc</a:t>
            </a:r>
            <a:r>
              <a:rPr lang="tr-TR" sz="3200" dirty="0"/>
              <a:t> kullanıcı sayısı arttı.</a:t>
            </a:r>
          </a:p>
          <a:p>
            <a:r>
              <a:rPr lang="tr-TR" sz="3200" dirty="0"/>
              <a:t>Güvenlik açıkları ortaya çıktı.</a:t>
            </a:r>
          </a:p>
          <a:p>
            <a:r>
              <a:rPr lang="tr-TR" sz="3200" dirty="0"/>
              <a:t>İletişim entegrasyon alanında engeller çıktı.</a:t>
            </a:r>
          </a:p>
          <a:p>
            <a:r>
              <a:rPr lang="tr-TR" sz="3200" dirty="0"/>
              <a:t>Tüm bunları gidermek içinde kullanımı kolay ve esnek bir program ihtiyacı vardı</a:t>
            </a:r>
            <a:r>
              <a:rPr lang="tr-TR" sz="3200" dirty="0" smtClean="0"/>
              <a:t>.</a:t>
            </a:r>
          </a:p>
          <a:p>
            <a:r>
              <a:rPr lang="tr-TR" sz="3200" dirty="0" smtClean="0"/>
              <a:t>Az kod çok işlev beklentisi </a:t>
            </a:r>
            <a:endParaRPr lang="tr-TR" sz="3200" dirty="0"/>
          </a:p>
          <a:p>
            <a:r>
              <a:rPr lang="tr-TR" sz="3600" dirty="0" smtClean="0"/>
              <a:t>Her platform da çalışamama sorunları çıktı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32301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Nedir? 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Java sadece bir programlama dili değildir</a:t>
            </a:r>
          </a:p>
          <a:p>
            <a:r>
              <a:rPr lang="tr-TR" sz="3200" dirty="0" smtClean="0"/>
              <a:t>Teknoloji topluluğudur</a:t>
            </a:r>
          </a:p>
          <a:p>
            <a:r>
              <a:rPr lang="tr-TR" sz="3200" dirty="0" smtClean="0"/>
              <a:t>Masaüstü uygulamaları, web tarayıcı ile çalışacak </a:t>
            </a:r>
            <a:r>
              <a:rPr lang="tr-TR" sz="3200" dirty="0" err="1" smtClean="0"/>
              <a:t>applet</a:t>
            </a:r>
            <a:r>
              <a:rPr lang="tr-TR" sz="3200" dirty="0" smtClean="0"/>
              <a:t> </a:t>
            </a:r>
            <a:r>
              <a:rPr lang="tr-TR" sz="3200" dirty="0" err="1" smtClean="0"/>
              <a:t>ler</a:t>
            </a:r>
            <a:r>
              <a:rPr lang="tr-TR" sz="3200" dirty="0" smtClean="0"/>
              <a:t>, sunucu tabanlı web uygulamaları, </a:t>
            </a:r>
            <a:r>
              <a:rPr lang="tr-TR" sz="3200" dirty="0" err="1" smtClean="0"/>
              <a:t>enterprise</a:t>
            </a:r>
            <a:r>
              <a:rPr lang="tr-TR" sz="3200" dirty="0" smtClean="0"/>
              <a:t> uygulamalar, mobil cihazlar için uygulamalar yazılabilir.</a:t>
            </a:r>
          </a:p>
          <a:p>
            <a:r>
              <a:rPr lang="tr-TR" sz="3200" dirty="0" smtClean="0"/>
              <a:t>C </a:t>
            </a:r>
            <a:r>
              <a:rPr lang="tr-TR" sz="3200" dirty="0" err="1" smtClean="0"/>
              <a:t>dilininden</a:t>
            </a:r>
            <a:r>
              <a:rPr lang="tr-TR" sz="3200" dirty="0" smtClean="0"/>
              <a:t> türetilmiştir.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45297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NEDİR?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Platform bağımsızdır. </a:t>
            </a:r>
          </a:p>
          <a:p>
            <a:r>
              <a:rPr lang="tr-TR" dirty="0" smtClean="0"/>
              <a:t>Nesne tabanlı bir dildir.</a:t>
            </a:r>
          </a:p>
          <a:p>
            <a:r>
              <a:rPr lang="tr-TR" dirty="0" smtClean="0"/>
              <a:t>Geniş kütüphane ağı vardır.</a:t>
            </a:r>
          </a:p>
          <a:p>
            <a:r>
              <a:rPr lang="tr-TR" dirty="0" smtClean="0"/>
              <a:t>Söz dizimi c++ a benzer. </a:t>
            </a:r>
          </a:p>
          <a:p>
            <a:r>
              <a:rPr lang="tr-TR" dirty="0" smtClean="0"/>
              <a:t> Güvenlidir. </a:t>
            </a:r>
          </a:p>
          <a:p>
            <a:r>
              <a:rPr lang="tr-TR" dirty="0" smtClean="0"/>
              <a:t>Güçlü ve sağlamdır. </a:t>
            </a:r>
          </a:p>
          <a:p>
            <a:r>
              <a:rPr lang="tr-TR" dirty="0" smtClean="0"/>
              <a:t>Taşınabilirlik. </a:t>
            </a:r>
          </a:p>
          <a:p>
            <a:r>
              <a:rPr lang="tr-TR" dirty="0" smtClean="0"/>
              <a:t>Yorumlamalı Dil</a:t>
            </a:r>
          </a:p>
          <a:p>
            <a:r>
              <a:rPr lang="tr-TR" dirty="0" smtClean="0"/>
              <a:t>Yüksek performanslı </a:t>
            </a:r>
          </a:p>
          <a:p>
            <a:r>
              <a:rPr lang="tr-TR" dirty="0" smtClean="0"/>
              <a:t>Multi </a:t>
            </a:r>
            <a:r>
              <a:rPr lang="tr-TR" dirty="0" err="1" smtClean="0"/>
              <a:t>Threded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400" b="1" dirty="0" smtClean="0"/>
              <a:t>TEMEL ÖZELLİKLERİ</a:t>
            </a:r>
            <a:endParaRPr lang="tr-TR" sz="2400" b="1" dirty="0"/>
          </a:p>
        </p:txBody>
      </p:sp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Nedir? –Platform Bağımsız 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3200" dirty="0" err="1"/>
              <a:t>Javanın</a:t>
            </a:r>
            <a:r>
              <a:rPr lang="tr-TR" sz="3200" dirty="0"/>
              <a:t> derleyicisi platformdan bağımsız bir dosya formatı oluşturmaktadır. </a:t>
            </a:r>
          </a:p>
          <a:p>
            <a:r>
              <a:rPr lang="tr-TR" sz="3200" dirty="0"/>
              <a:t>Bu dosya formatı Java çalışma sistemi olan her işlemcide çalıştırılabilmektedir. </a:t>
            </a:r>
          </a:p>
          <a:p>
            <a:r>
              <a:rPr lang="tr-TR" sz="3200" dirty="0"/>
              <a:t>Java programının bir işletim sisteminden başka bir işletim sistemine taşıdığımızda hiçbir şey yapmadan çalışır.</a:t>
            </a:r>
          </a:p>
          <a:p>
            <a:r>
              <a:rPr lang="tr-TR" sz="3200" dirty="0"/>
              <a:t>«WRİTE ONCE RUN EVERYWHERE»</a:t>
            </a:r>
          </a:p>
          <a:p>
            <a:r>
              <a:rPr lang="tr-TR" sz="3200" dirty="0"/>
              <a:t>«BİR KEZ YAZ HER YERDE ÇALIŞTIR»</a:t>
            </a:r>
          </a:p>
        </p:txBody>
      </p:sp>
    </p:spTree>
    <p:extLst>
      <p:ext uri="{BB962C8B-B14F-4D97-AF65-F5344CB8AC3E}">
        <p14:creationId xmlns:p14="http://schemas.microsoft.com/office/powerpoint/2010/main" val="174156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Nasıl Çalışır? 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1" name="Picture 2" descr="C:\Users\hm\Desktop\HappyComput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2911" y="3528243"/>
            <a:ext cx="2232248" cy="24205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11 Sağ Ok"/>
          <p:cNvSpPr/>
          <p:nvPr/>
        </p:nvSpPr>
        <p:spPr>
          <a:xfrm flipV="1">
            <a:off x="1772562" y="4401568"/>
            <a:ext cx="1071774" cy="504056"/>
          </a:xfrm>
          <a:prstGeom prst="rightArrow">
            <a:avLst>
              <a:gd name="adj1" fmla="val 21754"/>
              <a:gd name="adj2" fmla="val 308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11 Sağ Ok"/>
          <p:cNvSpPr/>
          <p:nvPr/>
        </p:nvSpPr>
        <p:spPr>
          <a:xfrm flipV="1">
            <a:off x="4584678" y="4401568"/>
            <a:ext cx="1071774" cy="504056"/>
          </a:xfrm>
          <a:prstGeom prst="rightArrow">
            <a:avLst>
              <a:gd name="adj1" fmla="val 21754"/>
              <a:gd name="adj2" fmla="val 308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İçerik Yer Tutucusu 13"/>
          <p:cNvSpPr>
            <a:spLocks noGrp="1"/>
          </p:cNvSpPr>
          <p:nvPr>
            <p:ph idx="1"/>
          </p:nvPr>
        </p:nvSpPr>
        <p:spPr>
          <a:xfrm>
            <a:off x="213578" y="1772816"/>
            <a:ext cx="11975247" cy="4844044"/>
          </a:xfrm>
        </p:spPr>
        <p:txBody>
          <a:bodyPr>
            <a:normAutofit/>
          </a:bodyPr>
          <a:lstStyle/>
          <a:p>
            <a:endParaRPr lang="tr-TR" sz="2000" dirty="0" smtClean="0"/>
          </a:p>
          <a:p>
            <a:endParaRPr lang="tr-TR" sz="2000" dirty="0"/>
          </a:p>
          <a:p>
            <a:r>
              <a:rPr lang="tr-TR" sz="2000" dirty="0" smtClean="0"/>
              <a:t>*Kaynak kod		*Derleyici	          *Java </a:t>
            </a:r>
            <a:r>
              <a:rPr lang="tr-TR" sz="2000" dirty="0" err="1" smtClean="0"/>
              <a:t>Byte</a:t>
            </a:r>
            <a:r>
              <a:rPr lang="tr-TR" sz="2000" dirty="0" smtClean="0"/>
              <a:t> Kodu	       *Yorumlayıcı   	*Makine Kodu</a:t>
            </a:r>
            <a:endParaRPr lang="tr-TR" sz="2000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5127" y="4129196"/>
            <a:ext cx="1747117" cy="110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Metin kutusu 24"/>
          <p:cNvSpPr txBox="1"/>
          <p:nvPr/>
        </p:nvSpPr>
        <p:spPr>
          <a:xfrm>
            <a:off x="9575173" y="4931759"/>
            <a:ext cx="105160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b="1" dirty="0" smtClean="0"/>
              <a:t>001100</a:t>
            </a:r>
          </a:p>
          <a:p>
            <a:pPr>
              <a:lnSpc>
                <a:spcPct val="90000"/>
              </a:lnSpc>
            </a:pPr>
            <a:r>
              <a:rPr lang="tr-TR" b="1" dirty="0" smtClean="0"/>
              <a:t>011011</a:t>
            </a:r>
          </a:p>
          <a:p>
            <a:pPr>
              <a:lnSpc>
                <a:spcPct val="90000"/>
              </a:lnSpc>
            </a:pPr>
            <a:r>
              <a:rPr lang="tr-TR" b="1" dirty="0" smtClean="0"/>
              <a:t>011001</a:t>
            </a:r>
          </a:p>
          <a:p>
            <a:pPr>
              <a:lnSpc>
                <a:spcPct val="90000"/>
              </a:lnSpc>
            </a:pPr>
            <a:r>
              <a:rPr lang="tr-TR" b="1" dirty="0" smtClean="0"/>
              <a:t>1110000</a:t>
            </a:r>
            <a:endParaRPr lang="tr-TR" b="1" dirty="0"/>
          </a:p>
        </p:txBody>
      </p:sp>
      <p:sp>
        <p:nvSpPr>
          <p:cNvPr id="2" name="Bulut 1"/>
          <p:cNvSpPr/>
          <p:nvPr/>
        </p:nvSpPr>
        <p:spPr>
          <a:xfrm>
            <a:off x="8004046" y="3920439"/>
            <a:ext cx="1634063" cy="1466313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JVM </a:t>
            </a:r>
            <a:endParaRPr lang="tr-T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Akış Çizelgesi: Çok Sayıda Belge 2"/>
          <p:cNvSpPr/>
          <p:nvPr/>
        </p:nvSpPr>
        <p:spPr>
          <a:xfrm>
            <a:off x="5689322" y="3826807"/>
            <a:ext cx="1512168" cy="182338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bytecode</a:t>
            </a:r>
            <a:endParaRPr lang="tr-T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7" name="Akış Çizelgesi: Çok Sayıda Belge 26"/>
          <p:cNvSpPr/>
          <p:nvPr/>
        </p:nvSpPr>
        <p:spPr>
          <a:xfrm>
            <a:off x="213578" y="3973137"/>
            <a:ext cx="1512168" cy="1823383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tr-TR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System.Out.Println</a:t>
            </a:r>
            <a:r>
              <a:rPr lang="tr-T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(«a»);</a:t>
            </a:r>
          </a:p>
        </p:txBody>
      </p:sp>
      <p:sp>
        <p:nvSpPr>
          <p:cNvPr id="28" name="11 Sağ Ok"/>
          <p:cNvSpPr/>
          <p:nvPr/>
        </p:nvSpPr>
        <p:spPr>
          <a:xfrm flipV="1">
            <a:off x="6956181" y="4380772"/>
            <a:ext cx="1071774" cy="504056"/>
          </a:xfrm>
          <a:prstGeom prst="rightArrow">
            <a:avLst>
              <a:gd name="adj1" fmla="val 21754"/>
              <a:gd name="adj2" fmla="val 308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11 Sağ Ok"/>
          <p:cNvSpPr/>
          <p:nvPr/>
        </p:nvSpPr>
        <p:spPr>
          <a:xfrm flipV="1">
            <a:off x="9555007" y="4355168"/>
            <a:ext cx="1071774" cy="504056"/>
          </a:xfrm>
          <a:prstGeom prst="rightArrow">
            <a:avLst>
              <a:gd name="adj1" fmla="val 21754"/>
              <a:gd name="adj2" fmla="val 308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İçerik Yer Tutucusu 13"/>
          <p:cNvSpPr txBox="1">
            <a:spLocks/>
          </p:cNvSpPr>
          <p:nvPr/>
        </p:nvSpPr>
        <p:spPr>
          <a:xfrm>
            <a:off x="1482780" y="1151677"/>
            <a:ext cx="4759108" cy="167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Java kodu iki aşamadan geçerek çalışır 1) Derleme 2)Yorumlama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828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Derleyici (Compiler) nedir? 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1" name="11 Sağ Ok"/>
          <p:cNvSpPr/>
          <p:nvPr/>
        </p:nvSpPr>
        <p:spPr>
          <a:xfrm flipV="1">
            <a:off x="2807250" y="5311376"/>
            <a:ext cx="1071774" cy="504056"/>
          </a:xfrm>
          <a:prstGeom prst="rightArrow">
            <a:avLst>
              <a:gd name="adj1" fmla="val 21754"/>
              <a:gd name="adj2" fmla="val 308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11 Sağ Ok"/>
          <p:cNvSpPr/>
          <p:nvPr/>
        </p:nvSpPr>
        <p:spPr>
          <a:xfrm flipV="1">
            <a:off x="6605753" y="5346075"/>
            <a:ext cx="1071774" cy="504056"/>
          </a:xfrm>
          <a:prstGeom prst="rightArrow">
            <a:avLst>
              <a:gd name="adj1" fmla="val 21754"/>
              <a:gd name="adj2" fmla="val 308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9024" y="4508265"/>
            <a:ext cx="2695414" cy="170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Metin kutusu 1"/>
          <p:cNvSpPr txBox="1"/>
          <p:nvPr/>
        </p:nvSpPr>
        <p:spPr>
          <a:xfrm>
            <a:off x="4403531" y="6241488"/>
            <a:ext cx="190332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b="1" dirty="0" smtClean="0"/>
              <a:t>DERLEYİCİ</a:t>
            </a:r>
          </a:p>
          <a:p>
            <a:pPr>
              <a:lnSpc>
                <a:spcPct val="90000"/>
              </a:lnSpc>
            </a:pPr>
            <a:r>
              <a:rPr lang="tr-TR" b="1" dirty="0" err="1" smtClean="0"/>
              <a:t>javac</a:t>
            </a:r>
            <a:r>
              <a:rPr lang="tr-TR" b="1" dirty="0" smtClean="0"/>
              <a:t> </a:t>
            </a:r>
            <a:endParaRPr lang="tr-TR" b="1" dirty="0"/>
          </a:p>
        </p:txBody>
      </p:sp>
      <p:sp>
        <p:nvSpPr>
          <p:cNvPr id="28" name="İçerik Yer Tutucusu 13"/>
          <p:cNvSpPr txBox="1">
            <a:spLocks/>
          </p:cNvSpPr>
          <p:nvPr/>
        </p:nvSpPr>
        <p:spPr>
          <a:xfrm>
            <a:off x="981844" y="1194047"/>
            <a:ext cx="10297144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Java da yazılan kodlar önce derlenir</a:t>
            </a:r>
          </a:p>
          <a:p>
            <a:r>
              <a:rPr lang="tr-TR" dirty="0" smtClean="0"/>
              <a:t>Derleme sonucunda yazılan kodlardan sanal bir işlemci tarafından anlaşılacak olan «</a:t>
            </a:r>
            <a:r>
              <a:rPr lang="tr-TR" dirty="0" err="1" smtClean="0"/>
              <a:t>bytecode</a:t>
            </a:r>
            <a:r>
              <a:rPr lang="tr-TR" dirty="0" smtClean="0"/>
              <a:t>» üretilir.</a:t>
            </a:r>
          </a:p>
          <a:p>
            <a:r>
              <a:rPr lang="tr-TR" dirty="0" smtClean="0"/>
              <a:t>Java kodunu derlemek için </a:t>
            </a:r>
            <a:r>
              <a:rPr lang="tr-TR" dirty="0" err="1" smtClean="0"/>
              <a:t>java</a:t>
            </a:r>
            <a:r>
              <a:rPr lang="tr-TR" dirty="0" smtClean="0"/>
              <a:t>  derleyicisine ve </a:t>
            </a:r>
            <a:r>
              <a:rPr lang="tr-TR" dirty="0" err="1" smtClean="0"/>
              <a:t>java</a:t>
            </a:r>
            <a:r>
              <a:rPr lang="tr-TR" dirty="0" smtClean="0"/>
              <a:t> kütüphanelerine ihtiyaç vardır. </a:t>
            </a:r>
          </a:p>
          <a:p>
            <a:r>
              <a:rPr lang="tr-TR" dirty="0" smtClean="0"/>
              <a:t>Bu derleyici SUN </a:t>
            </a:r>
            <a:r>
              <a:rPr lang="tr-TR" dirty="0" err="1" smtClean="0"/>
              <a:t>ın</a:t>
            </a:r>
            <a:r>
              <a:rPr lang="tr-TR" dirty="0" smtClean="0"/>
              <a:t> JDK </a:t>
            </a:r>
            <a:r>
              <a:rPr lang="tr-TR" dirty="0" err="1" smtClean="0"/>
              <a:t>sı</a:t>
            </a:r>
            <a:r>
              <a:rPr lang="tr-TR" dirty="0" smtClean="0"/>
              <a:t> ( Java geliştirme aracı) içerisinde bulunan </a:t>
            </a:r>
            <a:r>
              <a:rPr lang="tr-TR" dirty="0" err="1" smtClean="0"/>
              <a:t>javac</a:t>
            </a:r>
            <a:r>
              <a:rPr lang="tr-TR" dirty="0" smtClean="0"/>
              <a:t> tır</a:t>
            </a:r>
          </a:p>
          <a:p>
            <a:r>
              <a:rPr lang="tr-TR" dirty="0" smtClean="0"/>
              <a:t>Bütün makinelerde </a:t>
            </a:r>
            <a:r>
              <a:rPr lang="tr-TR" dirty="0" err="1" smtClean="0"/>
              <a:t>javac</a:t>
            </a:r>
            <a:r>
              <a:rPr lang="tr-TR" dirty="0" smtClean="0"/>
              <a:t> ile derlenen kodlar aynı </a:t>
            </a:r>
            <a:r>
              <a:rPr lang="tr-TR" dirty="0" err="1" smtClean="0"/>
              <a:t>bytecode</a:t>
            </a:r>
            <a:r>
              <a:rPr lang="tr-TR" dirty="0" smtClean="0"/>
              <a:t> u üretmektedir. </a:t>
            </a:r>
            <a:endParaRPr lang="tr-TR" dirty="0"/>
          </a:p>
        </p:txBody>
      </p:sp>
      <p:sp>
        <p:nvSpPr>
          <p:cNvPr id="29" name="Akış Çizelgesi: Çok Sayıda Belge 28"/>
          <p:cNvSpPr/>
          <p:nvPr/>
        </p:nvSpPr>
        <p:spPr>
          <a:xfrm>
            <a:off x="7709332" y="4612947"/>
            <a:ext cx="1512168" cy="182338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bytecode</a:t>
            </a:r>
            <a:endParaRPr lang="tr-T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0" name="Akış Çizelgesi: Çok Sayıda Belge 29"/>
          <p:cNvSpPr/>
          <p:nvPr/>
        </p:nvSpPr>
        <p:spPr>
          <a:xfrm>
            <a:off x="1263277" y="4713570"/>
            <a:ext cx="1512168" cy="1823383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tr-TR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System.Out.Println</a:t>
            </a:r>
            <a:r>
              <a:rPr lang="tr-T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(«a»);</a:t>
            </a:r>
          </a:p>
        </p:txBody>
      </p:sp>
    </p:spTree>
    <p:extLst>
      <p:ext uri="{BB962C8B-B14F-4D97-AF65-F5344CB8AC3E}">
        <p14:creationId xmlns:p14="http://schemas.microsoft.com/office/powerpoint/2010/main" val="428359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Yorumlayıcı (</a:t>
            </a:r>
            <a:r>
              <a:rPr lang="tr-TR" sz="48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interpreter</a:t>
            </a:r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 nedir? 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İçerik Yer Tutucusu 13"/>
          <p:cNvSpPr txBox="1">
            <a:spLocks/>
          </p:cNvSpPr>
          <p:nvPr/>
        </p:nvSpPr>
        <p:spPr>
          <a:xfrm>
            <a:off x="1478465" y="1196752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Derleme aşamasında </a:t>
            </a:r>
            <a:r>
              <a:rPr lang="tr-TR" dirty="0" err="1" smtClean="0"/>
              <a:t>bytecode</a:t>
            </a:r>
            <a:r>
              <a:rPr lang="tr-TR" dirty="0" smtClean="0"/>
              <a:t> çevrilen kodlar,  yorumlayıcı tarafından yorumlanarak makine koduna çevrilir ve çalıştırılır</a:t>
            </a:r>
          </a:p>
          <a:p>
            <a:r>
              <a:rPr lang="tr-TR" dirty="0" smtClean="0"/>
              <a:t>Bu yorumlayıcı JVM </a:t>
            </a:r>
            <a:r>
              <a:rPr lang="tr-TR" dirty="0" err="1" smtClean="0"/>
              <a:t>dir</a:t>
            </a:r>
            <a:r>
              <a:rPr lang="tr-TR" dirty="0" smtClean="0"/>
              <a:t> ( Java Virtual </a:t>
            </a:r>
            <a:r>
              <a:rPr lang="tr-TR" dirty="0" err="1" smtClean="0"/>
              <a:t>Machin</a:t>
            </a:r>
            <a:r>
              <a:rPr lang="tr-TR" dirty="0" smtClean="0"/>
              <a:t> –Java Sanal Makinesi) </a:t>
            </a:r>
          </a:p>
          <a:p>
            <a:r>
              <a:rPr lang="tr-TR" dirty="0" smtClean="0"/>
              <a:t>JVM derleme aşamasında </a:t>
            </a:r>
            <a:r>
              <a:rPr lang="tr-TR" dirty="0" err="1" smtClean="0"/>
              <a:t>bytecode</a:t>
            </a:r>
            <a:r>
              <a:rPr lang="tr-TR" dirty="0" smtClean="0"/>
              <a:t> a çevrilen </a:t>
            </a:r>
            <a:r>
              <a:rPr lang="tr-TR" dirty="0" err="1" smtClean="0"/>
              <a:t>java</a:t>
            </a:r>
            <a:r>
              <a:rPr lang="tr-TR" dirty="0" smtClean="0"/>
              <a:t> kodunun, üzerinde bulunduğu işlemcinin anladığı makine kodlarına çevrilir.</a:t>
            </a:r>
          </a:p>
          <a:p>
            <a:r>
              <a:rPr lang="tr-TR" dirty="0" smtClean="0"/>
              <a:t>Bu yüzden farklı işlemci yapılarına sahip makinelerin JVM </a:t>
            </a:r>
            <a:r>
              <a:rPr lang="tr-TR" dirty="0" err="1" smtClean="0"/>
              <a:t>leri</a:t>
            </a:r>
            <a:r>
              <a:rPr lang="tr-TR" dirty="0" smtClean="0"/>
              <a:t> farklıdır.</a:t>
            </a:r>
            <a:endParaRPr lang="tr-TR" dirty="0"/>
          </a:p>
        </p:txBody>
      </p:sp>
      <p:pic>
        <p:nvPicPr>
          <p:cNvPr id="7" name="Picture 2" descr="C:\Users\hm\Desktop\HappyComput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79301" y="4044916"/>
            <a:ext cx="2232248" cy="24205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Metin kutusu 7"/>
          <p:cNvSpPr txBox="1"/>
          <p:nvPr/>
        </p:nvSpPr>
        <p:spPr>
          <a:xfrm>
            <a:off x="7881563" y="5448432"/>
            <a:ext cx="1051608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b="1" dirty="0" smtClean="0"/>
              <a:t>001100</a:t>
            </a:r>
          </a:p>
          <a:p>
            <a:pPr>
              <a:lnSpc>
                <a:spcPct val="90000"/>
              </a:lnSpc>
            </a:pPr>
            <a:r>
              <a:rPr lang="tr-TR" b="1" dirty="0" smtClean="0"/>
              <a:t>011011</a:t>
            </a:r>
          </a:p>
          <a:p>
            <a:pPr>
              <a:lnSpc>
                <a:spcPct val="90000"/>
              </a:lnSpc>
            </a:pPr>
            <a:r>
              <a:rPr lang="tr-TR" b="1" dirty="0" smtClean="0"/>
              <a:t>011001</a:t>
            </a:r>
          </a:p>
          <a:p>
            <a:pPr>
              <a:lnSpc>
                <a:spcPct val="90000"/>
              </a:lnSpc>
            </a:pPr>
            <a:r>
              <a:rPr lang="tr-TR" b="1" dirty="0" smtClean="0"/>
              <a:t>1110000</a:t>
            </a:r>
            <a:endParaRPr lang="tr-TR" b="1" dirty="0"/>
          </a:p>
        </p:txBody>
      </p:sp>
      <p:sp>
        <p:nvSpPr>
          <p:cNvPr id="9" name="Bulut 8"/>
          <p:cNvSpPr/>
          <p:nvPr/>
        </p:nvSpPr>
        <p:spPr>
          <a:xfrm>
            <a:off x="6310436" y="4437112"/>
            <a:ext cx="1634063" cy="1466313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JVM </a:t>
            </a:r>
            <a:endParaRPr lang="tr-T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Akış Çizelgesi: Çok Sayıda Belge 9"/>
          <p:cNvSpPr/>
          <p:nvPr/>
        </p:nvSpPr>
        <p:spPr>
          <a:xfrm>
            <a:off x="3995712" y="4343480"/>
            <a:ext cx="1512168" cy="182338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bytecode</a:t>
            </a:r>
            <a:endParaRPr lang="tr-T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11 Sağ Ok"/>
          <p:cNvSpPr/>
          <p:nvPr/>
        </p:nvSpPr>
        <p:spPr>
          <a:xfrm flipV="1">
            <a:off x="5262571" y="4897445"/>
            <a:ext cx="1071774" cy="504056"/>
          </a:xfrm>
          <a:prstGeom prst="rightArrow">
            <a:avLst>
              <a:gd name="adj1" fmla="val 21754"/>
              <a:gd name="adj2" fmla="val 308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Sağ Ok"/>
          <p:cNvSpPr/>
          <p:nvPr/>
        </p:nvSpPr>
        <p:spPr>
          <a:xfrm flipV="1">
            <a:off x="7861397" y="4871841"/>
            <a:ext cx="1071774" cy="504056"/>
          </a:xfrm>
          <a:prstGeom prst="rightArrow">
            <a:avLst>
              <a:gd name="adj1" fmla="val 21754"/>
              <a:gd name="adj2" fmla="val 308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065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Yorumlayıcı (</a:t>
            </a:r>
            <a:r>
              <a:rPr lang="tr-TR" sz="48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interpreter</a:t>
            </a:r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 nedir? 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İçerik Yer Tutucusu 13"/>
          <p:cNvSpPr>
            <a:spLocks noGrp="1"/>
          </p:cNvSpPr>
          <p:nvPr>
            <p:ph idx="1"/>
          </p:nvPr>
        </p:nvSpPr>
        <p:spPr>
          <a:xfrm>
            <a:off x="1629916" y="980728"/>
            <a:ext cx="9217024" cy="54928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dirty="0" smtClean="0"/>
              <a:t>Java sanal makineleri </a:t>
            </a:r>
            <a:r>
              <a:rPr lang="tr-TR" dirty="0" err="1" smtClean="0"/>
              <a:t>Ms</a:t>
            </a:r>
            <a:r>
              <a:rPr lang="tr-TR" dirty="0" smtClean="0"/>
              <a:t> Windows Unix Linux ve Mac OS makinelerde ayrı ayrı bulunduğundan herhangi bir bilgisayarda geliştirilen Java programı tüm makinelerde çalıştırılabilir. </a:t>
            </a:r>
          </a:p>
          <a:p>
            <a:pPr>
              <a:lnSpc>
                <a:spcPct val="100000"/>
              </a:lnSpc>
            </a:pPr>
            <a:r>
              <a:rPr lang="tr-TR" dirty="0" smtClean="0"/>
              <a:t>Bu Java dilinin diğer programlama dillerine göre en üstün yanıdır. </a:t>
            </a:r>
          </a:p>
          <a:p>
            <a:pPr marL="0" indent="0">
              <a:lnSpc>
                <a:spcPct val="100000"/>
              </a:lnSpc>
              <a:buNone/>
            </a:pP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80" y="2996952"/>
            <a:ext cx="947337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9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Yorumlayıcı (</a:t>
            </a:r>
            <a:r>
              <a:rPr lang="tr-TR" sz="48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interpreter</a:t>
            </a:r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 nedir? 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İçerik Yer Tutucusu 13"/>
          <p:cNvSpPr>
            <a:spLocks noGrp="1"/>
          </p:cNvSpPr>
          <p:nvPr>
            <p:ph idx="1"/>
          </p:nvPr>
        </p:nvSpPr>
        <p:spPr>
          <a:xfrm>
            <a:off x="5446340" y="1365177"/>
            <a:ext cx="6344509" cy="54928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dirty="0" smtClean="0"/>
              <a:t>Çok az yavaştır ama her işletim sitemi için platform bağımsızlığı sağlar</a:t>
            </a:r>
          </a:p>
          <a:p>
            <a:pPr>
              <a:lnSpc>
                <a:spcPct val="100000"/>
              </a:lnSpc>
            </a:pPr>
            <a:r>
              <a:rPr lang="tr-TR" dirty="0" smtClean="0"/>
              <a:t>Java derleme ve yorumlama yöntemlerini bir arada kullanır.</a:t>
            </a:r>
          </a:p>
          <a:p>
            <a:pPr>
              <a:lnSpc>
                <a:spcPct val="100000"/>
              </a:lnSpc>
            </a:pPr>
            <a:r>
              <a:rPr lang="tr-TR" dirty="0" smtClean="0"/>
              <a:t>Kaynak kod ara dile dönüştürülür(</a:t>
            </a:r>
            <a:r>
              <a:rPr lang="tr-TR" dirty="0" err="1" smtClean="0"/>
              <a:t>bytecode</a:t>
            </a:r>
            <a:r>
              <a:rPr lang="tr-TR" dirty="0" smtClean="0"/>
              <a:t>) sonra bu ara kodlar  çalışma zamanında çalıştırılır yani yorumlanır.</a:t>
            </a:r>
          </a:p>
          <a:p>
            <a:pPr>
              <a:lnSpc>
                <a:spcPct val="100000"/>
              </a:lnSpc>
            </a:pPr>
            <a:r>
              <a:rPr lang="tr-TR" dirty="0" smtClean="0"/>
              <a:t>Bu işlemleri JVM Java Virtual Machine (Java Sanal makineleri) yürütür.  </a:t>
            </a:r>
            <a:endParaRPr lang="tr-TR" dirty="0"/>
          </a:p>
        </p:txBody>
      </p:sp>
      <p:pic>
        <p:nvPicPr>
          <p:cNvPr id="4" name="Picture 3" descr="C:\Users\hm\Desktop\1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796" y="1484784"/>
            <a:ext cx="4562475" cy="38164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393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484784"/>
            <a:ext cx="6650921" cy="5112568"/>
          </a:xfrm>
        </p:spPr>
      </p:pic>
      <p:sp>
        <p:nvSpPr>
          <p:cNvPr id="8" name="İçerik Yer Tutucusu 13"/>
          <p:cNvSpPr txBox="1">
            <a:spLocks/>
          </p:cNvSpPr>
          <p:nvPr/>
        </p:nvSpPr>
        <p:spPr>
          <a:xfrm>
            <a:off x="6843115" y="1577496"/>
            <a:ext cx="5083946" cy="5492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tr-TR" dirty="0" smtClean="0"/>
              <a:t>Java programların taşınabilirliği yüksektir. </a:t>
            </a:r>
          </a:p>
          <a:p>
            <a:pPr>
              <a:lnSpc>
                <a:spcPct val="100000"/>
              </a:lnSpc>
            </a:pPr>
            <a:r>
              <a:rPr lang="tr-TR" dirty="0" smtClean="0"/>
              <a:t>Java da yazılmış bir program istenilen her tülü ortamda ( MS Windows, Linux, Mac OS..) hiçbir değişiklik yapmadan çalıştırılarak kullanılabilir.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096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Yazılım nedir? 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İşlerin daha hızlı ve daha</a:t>
            </a:r>
            <a:br>
              <a:rPr lang="tr-TR" sz="3200" dirty="0"/>
            </a:br>
            <a:r>
              <a:rPr lang="tr-TR" sz="3200" dirty="0"/>
              <a:t>düzenli yürütülmesini </a:t>
            </a:r>
            <a:br>
              <a:rPr lang="tr-TR" sz="3200" dirty="0"/>
            </a:br>
            <a:r>
              <a:rPr lang="tr-TR" sz="3200" dirty="0"/>
              <a:t>sağlayan bilgisayar programlarıdır.</a:t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endParaRPr lang="tr-TR" sz="3200" dirty="0"/>
          </a:p>
          <a:p>
            <a:r>
              <a:rPr lang="tr-TR" sz="3200" dirty="0"/>
              <a:t>Bilgisayarın belli bir işi </a:t>
            </a:r>
            <a:br>
              <a:rPr lang="tr-TR" sz="3200" dirty="0"/>
            </a:br>
            <a:r>
              <a:rPr lang="tr-TR" sz="3200" dirty="0"/>
              <a:t>yapabilmesi için tasarlanan </a:t>
            </a:r>
            <a:br>
              <a:rPr lang="tr-TR" sz="3200" dirty="0"/>
            </a:br>
            <a:r>
              <a:rPr lang="tr-TR" sz="3200" dirty="0"/>
              <a:t>komutlar bütünüdür</a:t>
            </a:r>
            <a:r>
              <a:rPr lang="tr-TR" sz="3200" dirty="0" smtClean="0"/>
              <a:t>.</a:t>
            </a:r>
            <a:endParaRPr lang="tr-TR" sz="3200" dirty="0"/>
          </a:p>
        </p:txBody>
      </p:sp>
      <p:pic>
        <p:nvPicPr>
          <p:cNvPr id="5" name="Picture 2" descr="C:\Users\hm\Desktop\hi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3606" y="1380200"/>
            <a:ext cx="3429000" cy="20547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3" descr="C:\Users\hm\Desktop\guvenli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3606" y="3407699"/>
            <a:ext cx="3429000" cy="313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97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Nedir? –Nesne Tabanlı Dil 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 Nesne yönelimli bir dildir. </a:t>
            </a:r>
          </a:p>
          <a:p>
            <a:r>
              <a:rPr lang="tr-TR" dirty="0"/>
              <a:t>Bu Özelliğe en başından bu yana sahiptir</a:t>
            </a:r>
          </a:p>
          <a:p>
            <a:r>
              <a:rPr lang="tr-TR" dirty="0"/>
              <a:t>Bir </a:t>
            </a:r>
            <a:r>
              <a:rPr lang="tr-TR" dirty="0" err="1"/>
              <a:t>java</a:t>
            </a:r>
            <a:r>
              <a:rPr lang="tr-TR" dirty="0"/>
              <a:t> programında bulunan her şey nesne ve nesnenin bileşenleridir.</a:t>
            </a:r>
          </a:p>
          <a:p>
            <a:r>
              <a:rPr lang="tr-TR" dirty="0"/>
              <a:t>C++ ile karşılaştırırsak;</a:t>
            </a:r>
          </a:p>
          <a:p>
            <a:pPr lvl="1"/>
            <a:r>
              <a:rPr lang="tr-TR" dirty="0"/>
              <a:t>Tek fark çoklu kalıtımdır (</a:t>
            </a:r>
            <a:r>
              <a:rPr lang="tr-TR" dirty="0" err="1"/>
              <a:t>muliple</a:t>
            </a:r>
            <a:r>
              <a:rPr lang="tr-TR" dirty="0"/>
              <a:t> </a:t>
            </a:r>
            <a:r>
              <a:rPr lang="tr-TR" dirty="0" err="1"/>
              <a:t>inheritance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Java da çoklu kalıtım yoktur. </a:t>
            </a:r>
            <a:r>
              <a:rPr lang="tr-TR" dirty="0" err="1"/>
              <a:t>Arayüzler</a:t>
            </a:r>
            <a:r>
              <a:rPr lang="tr-TR" dirty="0"/>
              <a:t> vardır.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331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20880" y="198845"/>
            <a:ext cx="9932969" cy="915888"/>
          </a:xfrm>
        </p:spPr>
        <p:txBody>
          <a:bodyPr>
            <a:normAutofit fontScale="90000"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Nesne Tabanlı Programlama Ne Demek? 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3 Tek Köşesi Yuvarlatılmış Dikdörtgen"/>
          <p:cNvSpPr/>
          <p:nvPr/>
        </p:nvSpPr>
        <p:spPr>
          <a:xfrm>
            <a:off x="549796" y="4365104"/>
            <a:ext cx="3168352" cy="151216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Ayak sayısı:</a:t>
            </a:r>
            <a:br>
              <a:rPr lang="tr-T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tr-T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Ağırlık        :    </a:t>
            </a:r>
            <a:endParaRPr lang="tr-TR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4 Beşgen"/>
          <p:cNvSpPr/>
          <p:nvPr/>
        </p:nvSpPr>
        <p:spPr>
          <a:xfrm>
            <a:off x="621804" y="1543393"/>
            <a:ext cx="3096344" cy="10801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HAYVAN </a:t>
            </a:r>
            <a:r>
              <a:rPr lang="tr-TR" sz="20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CLASS’ı</a:t>
            </a:r>
            <a:endParaRPr lang="tr-TR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5 Tek Köşesi Yuvarlatılmış Dikdörtgen"/>
          <p:cNvSpPr/>
          <p:nvPr/>
        </p:nvSpPr>
        <p:spPr>
          <a:xfrm>
            <a:off x="4111856" y="4132294"/>
            <a:ext cx="3744416" cy="2160240"/>
          </a:xfrm>
          <a:prstGeom prst="round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Ayak sayısı              :</a:t>
            </a:r>
            <a:br>
              <a:rPr lang="tr-T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tr-T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Ağırlık                       : </a:t>
            </a:r>
          </a:p>
          <a:p>
            <a:r>
              <a:rPr lang="tr-T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Rengi                         :</a:t>
            </a:r>
          </a:p>
          <a:p>
            <a:r>
              <a:rPr lang="tr-T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Kuyruk uzunluğu  :</a:t>
            </a:r>
          </a:p>
          <a:p>
            <a:r>
              <a:rPr lang="tr-T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Can Sayısı    </a:t>
            </a:r>
            <a:endParaRPr lang="tr-T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6 Beşgen"/>
          <p:cNvSpPr/>
          <p:nvPr/>
        </p:nvSpPr>
        <p:spPr>
          <a:xfrm>
            <a:off x="4132062" y="1340768"/>
            <a:ext cx="3096344" cy="1800200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HAYVAN </a:t>
            </a:r>
            <a:r>
              <a:rPr lang="tr-TR" sz="20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CLASS’ından</a:t>
            </a:r>
            <a:r>
              <a:rPr lang="tr-TR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türetilmiş bir </a:t>
            </a:r>
            <a:r>
              <a:rPr lang="tr-TR" sz="2000" b="1" u="sng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KEDİ </a:t>
            </a:r>
            <a:r>
              <a:rPr lang="tr-TR" sz="2000" b="1" u="sng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CLASS’ı</a:t>
            </a:r>
            <a:endParaRPr lang="tr-TR" sz="2000" b="1" u="sng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7 Beşgen"/>
          <p:cNvSpPr/>
          <p:nvPr/>
        </p:nvSpPr>
        <p:spPr>
          <a:xfrm>
            <a:off x="8235752" y="1484784"/>
            <a:ext cx="3096344" cy="1512168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KEDİ </a:t>
            </a:r>
            <a:r>
              <a:rPr lang="tr-TR" sz="20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CLASS’ından</a:t>
            </a:r>
            <a:r>
              <a:rPr lang="tr-TR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oluşturulmuş</a:t>
            </a:r>
          </a:p>
          <a:p>
            <a:pPr algn="ctr"/>
            <a:r>
              <a:rPr lang="tr-TR" sz="2000" b="1" u="sng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MIRNAV</a:t>
            </a:r>
            <a:r>
              <a:rPr lang="tr-TR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nesnesi</a:t>
            </a:r>
            <a:endParaRPr lang="tr-TR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9" name="10 Tek Köşesi Yuvarlatılmış Dikdörtgen"/>
          <p:cNvSpPr/>
          <p:nvPr/>
        </p:nvSpPr>
        <p:spPr>
          <a:xfrm>
            <a:off x="8249980" y="3988278"/>
            <a:ext cx="3533064" cy="2304256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Ayak sayısı            :4</a:t>
            </a:r>
          </a:p>
          <a:p>
            <a:r>
              <a:rPr lang="tr-T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Ağırlık                     :5 kg</a:t>
            </a:r>
          </a:p>
          <a:p>
            <a:r>
              <a:rPr lang="tr-T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Rengi                       :SİYAH</a:t>
            </a:r>
          </a:p>
          <a:p>
            <a:r>
              <a:rPr lang="tr-T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Kuyruk uzunluğu:20cm</a:t>
            </a:r>
          </a:p>
          <a:p>
            <a:r>
              <a:rPr lang="tr-T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Can Sayısı               :7    </a:t>
            </a:r>
            <a:endParaRPr lang="tr-T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688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20880" y="198845"/>
            <a:ext cx="9932969" cy="915888"/>
          </a:xfrm>
        </p:spPr>
        <p:txBody>
          <a:bodyPr>
            <a:normAutofit fontScale="90000"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Nesne Tabanlı Programlama Ne Demek? 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4 Beşgen"/>
          <p:cNvSpPr/>
          <p:nvPr/>
        </p:nvSpPr>
        <p:spPr>
          <a:xfrm>
            <a:off x="261764" y="1543393"/>
            <a:ext cx="3096344" cy="10801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HAYVAN </a:t>
            </a:r>
            <a:r>
              <a:rPr lang="tr-TR" sz="20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CLASS’ı</a:t>
            </a:r>
            <a:endParaRPr lang="tr-TR" sz="2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6 Beşgen"/>
          <p:cNvSpPr/>
          <p:nvPr/>
        </p:nvSpPr>
        <p:spPr>
          <a:xfrm>
            <a:off x="3358108" y="1183353"/>
            <a:ext cx="3096344" cy="1800200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HAYVAN </a:t>
            </a:r>
            <a:r>
              <a:rPr lang="tr-TR" sz="20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CLASS’ından</a:t>
            </a:r>
            <a:r>
              <a:rPr lang="tr-TR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türetilmiş bir </a:t>
            </a:r>
            <a:r>
              <a:rPr lang="tr-TR" sz="2000" b="1" u="sng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KEDİ </a:t>
            </a:r>
            <a:r>
              <a:rPr lang="tr-TR" sz="2000" b="1" u="sng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CLASS’ı</a:t>
            </a:r>
            <a:endParaRPr lang="tr-TR" sz="2000" b="1" u="sng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7 Beşgen"/>
          <p:cNvSpPr/>
          <p:nvPr/>
        </p:nvSpPr>
        <p:spPr>
          <a:xfrm>
            <a:off x="6501986" y="1336471"/>
            <a:ext cx="2160240" cy="1512168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«MIRNAV» NESNESİ</a:t>
            </a:r>
          </a:p>
        </p:txBody>
      </p:sp>
      <p:sp>
        <p:nvSpPr>
          <p:cNvPr id="9" name="10 Tek Köşesi Yuvarlatılmış Dikdörtgen"/>
          <p:cNvSpPr/>
          <p:nvPr/>
        </p:nvSpPr>
        <p:spPr>
          <a:xfrm>
            <a:off x="8470676" y="1051184"/>
            <a:ext cx="3533064" cy="2304256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Ayak sayısı            :4</a:t>
            </a:r>
          </a:p>
          <a:p>
            <a:r>
              <a:rPr lang="tr-T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Ağırlık                     :5 kg</a:t>
            </a:r>
          </a:p>
          <a:p>
            <a:r>
              <a:rPr lang="tr-T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Rengi                       :SİYAH</a:t>
            </a:r>
          </a:p>
          <a:p>
            <a:r>
              <a:rPr lang="tr-T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Kuyruk uzunluğu:20cm</a:t>
            </a:r>
          </a:p>
          <a:p>
            <a:r>
              <a:rPr lang="tr-T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Can Sayısı               :7    </a:t>
            </a:r>
            <a:endParaRPr lang="tr-T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0" name="7 Beşgen"/>
          <p:cNvSpPr/>
          <p:nvPr/>
        </p:nvSpPr>
        <p:spPr>
          <a:xfrm>
            <a:off x="6516508" y="3870998"/>
            <a:ext cx="2160240" cy="151216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«BONCUK» NESNESİ</a:t>
            </a:r>
          </a:p>
        </p:txBody>
      </p:sp>
      <p:sp>
        <p:nvSpPr>
          <p:cNvPr id="11" name="10 Tek Köşesi Yuvarlatılmış Dikdörtgen"/>
          <p:cNvSpPr/>
          <p:nvPr/>
        </p:nvSpPr>
        <p:spPr>
          <a:xfrm>
            <a:off x="8485198" y="3585711"/>
            <a:ext cx="3533064" cy="2304256"/>
          </a:xfrm>
          <a:prstGeom prst="round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Ayak sayısı            :3</a:t>
            </a:r>
          </a:p>
          <a:p>
            <a:r>
              <a:rPr lang="tr-TR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Ağırlık                     :4 kg</a:t>
            </a:r>
          </a:p>
          <a:p>
            <a:r>
              <a:rPr lang="tr-T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Rengi                       :Beyaz</a:t>
            </a:r>
          </a:p>
          <a:p>
            <a:r>
              <a:rPr lang="tr-T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Kuyruk uzunluğu:5cm</a:t>
            </a:r>
          </a:p>
          <a:p>
            <a:r>
              <a:rPr lang="tr-TR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Can Sayısı               :1    </a:t>
            </a:r>
            <a:endParaRPr lang="tr-TR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787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837828" y="198845"/>
            <a:ext cx="11164093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Nesne Tabanlı Programlama Faydaları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İçerik Yer Tutucusu 13"/>
          <p:cNvSpPr>
            <a:spLocks noGrp="1"/>
          </p:cNvSpPr>
          <p:nvPr>
            <p:ph idx="1"/>
          </p:nvPr>
        </p:nvSpPr>
        <p:spPr>
          <a:xfrm>
            <a:off x="1557908" y="1114733"/>
            <a:ext cx="8513300" cy="5492823"/>
          </a:xfrm>
        </p:spPr>
        <p:txBody>
          <a:bodyPr>
            <a:normAutofit/>
          </a:bodyPr>
          <a:lstStyle/>
          <a:p>
            <a:r>
              <a:rPr lang="tr-TR" sz="3600" dirty="0" smtClean="0"/>
              <a:t>Oluşturulacak nesneler için aynı kodu tekrar tekrar yazmak zorunda kalmazsınız</a:t>
            </a:r>
          </a:p>
          <a:p>
            <a:pPr marL="0" indent="0">
              <a:buNone/>
            </a:pPr>
            <a:r>
              <a:rPr lang="tr-TR" sz="3600" dirty="0" smtClean="0"/>
              <a:t>	Bir kez yap sürekli kullan.</a:t>
            </a:r>
          </a:p>
          <a:p>
            <a:r>
              <a:rPr lang="tr-TR" sz="3600" dirty="0" smtClean="0"/>
              <a:t>Bir yerde bir hata çıktığında sadece sınıfı düzenler ve güncellersiniz hatalar düzelir.</a:t>
            </a:r>
          </a:p>
        </p:txBody>
      </p:sp>
    </p:spTree>
    <p:extLst>
      <p:ext uri="{BB962C8B-B14F-4D97-AF65-F5344CB8AC3E}">
        <p14:creationId xmlns:p14="http://schemas.microsoft.com/office/powerpoint/2010/main" val="242927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89756" y="198845"/>
            <a:ext cx="11164093" cy="915888"/>
          </a:xfrm>
        </p:spPr>
        <p:txBody>
          <a:bodyPr>
            <a:normAutofit fontScale="90000"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Nesne Tabanlı Programlama Temel Kavramlar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İçerik Yer Tutucusu 13"/>
          <p:cNvSpPr>
            <a:spLocks noGrp="1"/>
          </p:cNvSpPr>
          <p:nvPr>
            <p:ph idx="1"/>
          </p:nvPr>
        </p:nvSpPr>
        <p:spPr>
          <a:xfrm>
            <a:off x="1557908" y="1114733"/>
            <a:ext cx="8513300" cy="5492823"/>
          </a:xfrm>
        </p:spPr>
        <p:txBody>
          <a:bodyPr>
            <a:normAutofit/>
          </a:bodyPr>
          <a:lstStyle/>
          <a:p>
            <a:r>
              <a:rPr lang="tr-TR" sz="4400" b="1" dirty="0" err="1"/>
              <a:t>Kapsülleme</a:t>
            </a:r>
            <a:r>
              <a:rPr lang="tr-TR" sz="4400" b="1" dirty="0"/>
              <a:t> (</a:t>
            </a:r>
            <a:r>
              <a:rPr lang="tr-TR" sz="4400" b="1" dirty="0" err="1"/>
              <a:t>Encapsulation</a:t>
            </a:r>
            <a:r>
              <a:rPr lang="tr-TR" sz="4400" b="1" dirty="0"/>
              <a:t>); </a:t>
            </a:r>
          </a:p>
          <a:p>
            <a:pPr>
              <a:buFont typeface="Wingdings" pitchFamily="2" charset="2"/>
              <a:buChar char="ü"/>
            </a:pPr>
            <a:r>
              <a:rPr lang="tr-TR" sz="3600" dirty="0"/>
              <a:t>İşlemlerin ve verilerin gizlenmesini sağlar.</a:t>
            </a:r>
          </a:p>
          <a:p>
            <a:pPr>
              <a:buFont typeface="Wingdings" pitchFamily="2" charset="2"/>
              <a:buChar char="ü"/>
            </a:pPr>
            <a:r>
              <a:rPr lang="tr-TR" sz="3600" dirty="0"/>
              <a:t>Bir grup içerisinde toplanmasını sağlar.</a:t>
            </a:r>
          </a:p>
          <a:p>
            <a:pPr>
              <a:buFont typeface="Wingdings" pitchFamily="2" charset="2"/>
              <a:buChar char="ü"/>
            </a:pPr>
            <a:r>
              <a:rPr lang="tr-TR" sz="3600" dirty="0"/>
              <a:t>Class içindeki verilerin dışarıdan değiştirilmesini engeller.</a:t>
            </a:r>
          </a:p>
          <a:p>
            <a:pPr>
              <a:buFont typeface="Wingdings" pitchFamily="2" charset="2"/>
              <a:buChar char="ü"/>
            </a:pPr>
            <a:r>
              <a:rPr lang="tr-TR" sz="3600" dirty="0"/>
              <a:t>Böylelikle kontrol programcının elinde olur.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83861" y="4128070"/>
            <a:ext cx="2808312" cy="2448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315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89756" y="198845"/>
            <a:ext cx="11164093" cy="915888"/>
          </a:xfrm>
        </p:spPr>
        <p:txBody>
          <a:bodyPr>
            <a:normAutofit fontScale="90000"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Nesne Tabanlı Programlama Temel Kavramlar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İçerik Yer Tutucusu 13"/>
          <p:cNvSpPr>
            <a:spLocks noGrp="1"/>
          </p:cNvSpPr>
          <p:nvPr>
            <p:ph idx="1"/>
          </p:nvPr>
        </p:nvSpPr>
        <p:spPr>
          <a:xfrm>
            <a:off x="1557908" y="1114733"/>
            <a:ext cx="8513300" cy="5492823"/>
          </a:xfrm>
        </p:spPr>
        <p:txBody>
          <a:bodyPr>
            <a:normAutofit/>
          </a:bodyPr>
          <a:lstStyle/>
          <a:p>
            <a:r>
              <a:rPr lang="tr-TR" sz="4400" b="1" dirty="0"/>
              <a:t>Çok Biçimlilik (</a:t>
            </a:r>
            <a:r>
              <a:rPr lang="tr-TR" sz="4400" b="1" dirty="0" err="1"/>
              <a:t>Polymorphism</a:t>
            </a:r>
            <a:r>
              <a:rPr lang="tr-TR" sz="4400" b="1" dirty="0"/>
              <a:t>);</a:t>
            </a:r>
            <a:r>
              <a:rPr lang="tr-TR" sz="4400" dirty="0"/>
              <a:t>Bir </a:t>
            </a:r>
            <a:r>
              <a:rPr lang="tr-TR" sz="4400" dirty="0" err="1"/>
              <a:t>metotun</a:t>
            </a:r>
            <a:r>
              <a:rPr lang="tr-TR" sz="4400" dirty="0"/>
              <a:t> farklı nesnelerle veya farklı ortamlarda farklı sonuçlar üretmesidir.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34032" t="44906" r="21693" b="28898"/>
          <a:stretch>
            <a:fillRect/>
          </a:stretch>
        </p:blipFill>
        <p:spPr bwMode="auto">
          <a:xfrm>
            <a:off x="1818114" y="3717032"/>
            <a:ext cx="7992888" cy="301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333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4962" y="332656"/>
            <a:ext cx="9144001" cy="1371600"/>
          </a:xfrm>
        </p:spPr>
        <p:txBody>
          <a:bodyPr>
            <a:normAutofit fontScale="90000"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Nedir? –Geniş kütüphane ağı 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kütüphane, </a:t>
            </a:r>
            <a:r>
              <a:rPr lang="tr-TR" sz="3200" dirty="0"/>
              <a:t>uygulamalarınızı geliştirirken size lazım olabilecek birçok servisi ve nesneyi içinde barındıran bir sistemdir. </a:t>
            </a:r>
          </a:p>
        </p:txBody>
      </p:sp>
    </p:spTree>
    <p:extLst>
      <p:ext uri="{BB962C8B-B14F-4D97-AF65-F5344CB8AC3E}">
        <p14:creationId xmlns:p14="http://schemas.microsoft.com/office/powerpoint/2010/main" val="9365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Nedir? –Söz dizimi C++ benzer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Java sentaksı C++ sentaksının daha temiz halidir</a:t>
            </a:r>
          </a:p>
          <a:p>
            <a:r>
              <a:rPr lang="tr-TR" sz="3200" dirty="0"/>
              <a:t>C++ da bulunan karmaşık yapı sadeleştirilmiştir. </a:t>
            </a:r>
          </a:p>
          <a:p>
            <a:r>
              <a:rPr lang="tr-TR" sz="3200" dirty="0"/>
              <a:t>C ve C++ gibi dillerde karmaşık bir şekilde yapılan işler </a:t>
            </a:r>
            <a:r>
              <a:rPr lang="tr-TR" sz="3200" dirty="0" err="1"/>
              <a:t>javada</a:t>
            </a:r>
            <a:r>
              <a:rPr lang="tr-TR" sz="3200" dirty="0"/>
              <a:t> daha basit şekilde yapılabilmektedir</a:t>
            </a:r>
            <a:r>
              <a:rPr lang="tr-TR" sz="3200" dirty="0" smtClean="0"/>
              <a:t>.</a:t>
            </a:r>
          </a:p>
          <a:p>
            <a:r>
              <a:rPr lang="tr-TR" sz="3200" dirty="0" smtClean="0"/>
              <a:t>Basitlik sağlar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63582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Nedir? –Güvenli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Javanın</a:t>
            </a:r>
            <a:r>
              <a:rPr lang="tr-TR" dirty="0"/>
              <a:t> dağıtık sistemlerde ve ağda çalışması öngörüldüğünden, güvenliğe çok önem verilmiştir.</a:t>
            </a:r>
          </a:p>
          <a:p>
            <a:r>
              <a:rPr lang="tr-TR" dirty="0"/>
              <a:t>En başından beri yapılabilecek belli saldırıları imkansız kılacak şekilde dizayn edilmiştir. </a:t>
            </a:r>
          </a:p>
          <a:p>
            <a:pPr lvl="1"/>
            <a:r>
              <a:rPr lang="tr-TR" dirty="0"/>
              <a:t>Virüs saldırılarına</a:t>
            </a:r>
          </a:p>
          <a:p>
            <a:pPr lvl="1"/>
            <a:r>
              <a:rPr lang="tr-TR" dirty="0"/>
              <a:t>Gerekil olan izinler olmadan dosya yazma ya da okuma </a:t>
            </a:r>
          </a:p>
        </p:txBody>
      </p:sp>
    </p:spTree>
    <p:extLst>
      <p:ext uri="{BB962C8B-B14F-4D97-AF65-F5344CB8AC3E}">
        <p14:creationId xmlns:p14="http://schemas.microsoft.com/office/powerpoint/2010/main" val="373552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Nedir? –Güçlü Sağlam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Meydana gelecek hatalar daha önceden bildirilir. </a:t>
            </a:r>
          </a:p>
          <a:p>
            <a:pPr lvl="1"/>
            <a:r>
              <a:rPr lang="tr-TR" dirty="0"/>
              <a:t>Dereme zamanında </a:t>
            </a:r>
          </a:p>
          <a:p>
            <a:pPr lvl="1"/>
            <a:r>
              <a:rPr lang="tr-TR" dirty="0"/>
              <a:t>Çalıma zamanında ( nerede, neden hata var sebepleri ile birlikte)</a:t>
            </a:r>
          </a:p>
          <a:p>
            <a:r>
              <a:rPr lang="tr-TR" dirty="0"/>
              <a:t>C, C++ gibi dillerde işaretçilerden doğabilecek hafıza hataları </a:t>
            </a:r>
            <a:r>
              <a:rPr lang="tr-TR" dirty="0" err="1"/>
              <a:t>javada</a:t>
            </a:r>
            <a:r>
              <a:rPr lang="tr-TR" dirty="0"/>
              <a:t> elimine edilmiştir. </a:t>
            </a:r>
          </a:p>
          <a:p>
            <a:r>
              <a:rPr lang="tr-TR" dirty="0"/>
              <a:t>Java hafıza hatalarına olanak tanımayan bir işaretçi modeline sahiptir.</a:t>
            </a:r>
          </a:p>
        </p:txBody>
      </p:sp>
    </p:spTree>
    <p:extLst>
      <p:ext uri="{BB962C8B-B14F-4D97-AF65-F5344CB8AC3E}">
        <p14:creationId xmlns:p14="http://schemas.microsoft.com/office/powerpoint/2010/main" val="212784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Yazılım çeşitleri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Sistem yazılımları </a:t>
            </a:r>
            <a:endParaRPr lang="tr-TR" sz="3200" dirty="0" smtClean="0"/>
          </a:p>
          <a:p>
            <a:r>
              <a:rPr lang="tr-TR" sz="3200" dirty="0"/>
              <a:t>Uygulamalar</a:t>
            </a:r>
          </a:p>
          <a:p>
            <a:pPr lvl="1">
              <a:buNone/>
            </a:pPr>
            <a:r>
              <a:rPr lang="tr-TR" sz="2800" dirty="0"/>
              <a:t>-Windows uygulamaları</a:t>
            </a:r>
          </a:p>
          <a:p>
            <a:pPr lvl="1">
              <a:buNone/>
            </a:pPr>
            <a:r>
              <a:rPr lang="tr-TR" sz="2800" dirty="0"/>
              <a:t>-Web uygulamaları</a:t>
            </a:r>
          </a:p>
          <a:p>
            <a:pPr lvl="1">
              <a:buNone/>
            </a:pPr>
            <a:r>
              <a:rPr lang="tr-TR" sz="2800" dirty="0"/>
              <a:t>-Kurumsal </a:t>
            </a:r>
            <a:r>
              <a:rPr lang="tr-TR" sz="2800" dirty="0" smtClean="0"/>
              <a:t>uygulamalar</a:t>
            </a:r>
            <a:endParaRPr lang="tr-TR" sz="3200" dirty="0"/>
          </a:p>
          <a:p>
            <a:r>
              <a:rPr lang="tr-TR" sz="3200" dirty="0"/>
              <a:t>Uygulama geliştirme yazılımları</a:t>
            </a:r>
          </a:p>
          <a:p>
            <a:endParaRPr lang="tr-TR" sz="3200" dirty="0"/>
          </a:p>
          <a:p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1663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Nedir? –Taşınabilirlik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C, C++ ta bir </a:t>
            </a:r>
            <a:r>
              <a:rPr lang="tr-TR" dirty="0" err="1"/>
              <a:t>int</a:t>
            </a:r>
            <a:r>
              <a:rPr lang="tr-TR" dirty="0"/>
              <a:t> değeri 16 bit ya da 32 bit olabilir</a:t>
            </a:r>
          </a:p>
          <a:p>
            <a:r>
              <a:rPr lang="tr-TR" dirty="0"/>
              <a:t>Java da bir </a:t>
            </a:r>
            <a:r>
              <a:rPr lang="tr-TR" dirty="0" err="1"/>
              <a:t>int</a:t>
            </a:r>
            <a:r>
              <a:rPr lang="tr-TR" dirty="0"/>
              <a:t> her zaman 32 bittir. </a:t>
            </a:r>
          </a:p>
          <a:p>
            <a:r>
              <a:rPr lang="tr-TR" dirty="0"/>
              <a:t>Programın çalışacağı platformdan bağımsız kod geliştirilir.</a:t>
            </a:r>
          </a:p>
          <a:p>
            <a:r>
              <a:rPr lang="tr-TR" dirty="0"/>
              <a:t>Yazılan </a:t>
            </a:r>
            <a:r>
              <a:rPr lang="tr-TR" dirty="0" err="1"/>
              <a:t>java</a:t>
            </a:r>
            <a:r>
              <a:rPr lang="tr-TR" dirty="0"/>
              <a:t> programı bir makineden diğerine sorunsuzca aktarılabilir ve bu program aynı şekilde çalışır. </a:t>
            </a:r>
          </a:p>
        </p:txBody>
      </p:sp>
    </p:spTree>
    <p:extLst>
      <p:ext uri="{BB962C8B-B14F-4D97-AF65-F5344CB8AC3E}">
        <p14:creationId xmlns:p14="http://schemas.microsoft.com/office/powerpoint/2010/main" val="323998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Nedir? –Yorumlamalı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Java da programlar direkt işlemci tarafından yorumlanmaz. Özel bir program tarafından yorumlanır. </a:t>
            </a:r>
          </a:p>
          <a:p>
            <a:r>
              <a:rPr lang="tr-TR" dirty="0"/>
              <a:t>Java da yazılan kod önce derleyici tarafından </a:t>
            </a:r>
            <a:r>
              <a:rPr lang="tr-TR" dirty="0" err="1"/>
              <a:t>bytcode</a:t>
            </a:r>
            <a:r>
              <a:rPr lang="tr-TR" dirty="0"/>
              <a:t> a çevrilmektedir. </a:t>
            </a:r>
          </a:p>
          <a:p>
            <a:r>
              <a:rPr lang="tr-TR" dirty="0"/>
              <a:t>Daha sonra bu </a:t>
            </a:r>
            <a:r>
              <a:rPr lang="tr-TR" dirty="0" err="1"/>
              <a:t>bytecode</a:t>
            </a:r>
            <a:r>
              <a:rPr lang="tr-TR" dirty="0"/>
              <a:t> yorumlayıcı tarafından makine diline çevrilmektedir.</a:t>
            </a:r>
          </a:p>
        </p:txBody>
      </p:sp>
    </p:spTree>
    <p:extLst>
      <p:ext uri="{BB962C8B-B14F-4D97-AF65-F5344CB8AC3E}">
        <p14:creationId xmlns:p14="http://schemas.microsoft.com/office/powerpoint/2010/main" val="409669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Nedir? –Yüksek Performanslı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Son sürümü ile birlikte gelen </a:t>
            </a:r>
            <a:r>
              <a:rPr lang="tr-TR" dirty="0" err="1"/>
              <a:t>just</a:t>
            </a:r>
            <a:r>
              <a:rPr lang="tr-TR" dirty="0"/>
              <a:t> in time ( tam zamanında ) derleyici ile birlikte performansta belirgin bir artış görülmüştür. </a:t>
            </a:r>
          </a:p>
          <a:p>
            <a:r>
              <a:rPr lang="tr-TR" dirty="0"/>
              <a:t>Bu derleyiciler en çok çalıştırılan kod parçasını bularak, bu kod parçasında optimizasyon artışı sağlamaktadırlar. </a:t>
            </a:r>
          </a:p>
        </p:txBody>
      </p:sp>
    </p:spTree>
    <p:extLst>
      <p:ext uri="{BB962C8B-B14F-4D97-AF65-F5344CB8AC3E}">
        <p14:creationId xmlns:p14="http://schemas.microsoft.com/office/powerpoint/2010/main" val="291846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 Nedir? –Multi </a:t>
            </a:r>
            <a:r>
              <a:rPr lang="tr-TR" sz="48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Threaded</a:t>
            </a:r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(Çok Kanallı)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Çok kanallık aynı anda birden fazla işin yapılabilmesidir. </a:t>
            </a:r>
          </a:p>
          <a:p>
            <a:r>
              <a:rPr lang="tr-TR" dirty="0"/>
              <a:t>Java en başından beri sağladığı bu  özellik ile çok kanallı programlar yazılmasını kolaylaştırmıştır. </a:t>
            </a:r>
          </a:p>
        </p:txBody>
      </p:sp>
    </p:spTree>
    <p:extLst>
      <p:ext uri="{BB962C8B-B14F-4D97-AF65-F5344CB8AC3E}">
        <p14:creationId xmlns:p14="http://schemas.microsoft.com/office/powerpoint/2010/main" val="31942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3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Javanın</a:t>
            </a:r>
            <a:r>
              <a:rPr lang="tr-TR" dirty="0" smtClean="0"/>
              <a:t> </a:t>
            </a:r>
            <a:r>
              <a:rPr lang="tr-TR" sz="4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Tarihsel</a:t>
            </a:r>
            <a:r>
              <a:rPr lang="tr-TR" dirty="0" smtClean="0"/>
              <a:t> </a:t>
            </a:r>
            <a:r>
              <a:rPr lang="tr-TR" sz="4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Gelişimi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1991 yılında Sun mühendisleri tarafından </a:t>
            </a:r>
            <a:r>
              <a:rPr lang="tr-TR" dirty="0" err="1" smtClean="0"/>
              <a:t>küçüçk</a:t>
            </a:r>
            <a:r>
              <a:rPr lang="tr-TR" dirty="0" smtClean="0"/>
              <a:t> cihazlarda kullanmak için dizayn edilmiştir.</a:t>
            </a:r>
          </a:p>
          <a:p>
            <a:r>
              <a:rPr lang="tr-TR" dirty="0" smtClean="0"/>
              <a:t>Bu cihazların CPU </a:t>
            </a:r>
            <a:r>
              <a:rPr lang="tr-TR" dirty="0" err="1" smtClean="0"/>
              <a:t>ları</a:t>
            </a:r>
            <a:r>
              <a:rPr lang="tr-TR" dirty="0" smtClean="0"/>
              <a:t> ( işlemcileri ) farklı olacağı için bu dilin herhangi bir mimari yapıya bağlı olmaması gerekiyordu. JVM ( </a:t>
            </a:r>
            <a:r>
              <a:rPr lang="tr-TR" dirty="0" err="1" smtClean="0"/>
              <a:t>java</a:t>
            </a:r>
            <a:r>
              <a:rPr lang="tr-TR" dirty="0" smtClean="0"/>
              <a:t> sanal </a:t>
            </a:r>
            <a:r>
              <a:rPr lang="tr-TR" dirty="0" err="1" smtClean="0"/>
              <a:t>akinesi</a:t>
            </a:r>
            <a:r>
              <a:rPr lang="tr-TR" dirty="0" smtClean="0"/>
              <a:t> ) bu fikirden ortaya çıktı. </a:t>
            </a:r>
          </a:p>
          <a:p>
            <a:r>
              <a:rPr lang="tr-TR" dirty="0" smtClean="0"/>
              <a:t>Bu mühendisler, Unix ortamından geldikleri için bu dili C++ a dayandırmışlarıdır. </a:t>
            </a:r>
          </a:p>
          <a:p>
            <a:r>
              <a:rPr lang="tr-TR" dirty="0" smtClean="0"/>
              <a:t>İlk olarak dile «</a:t>
            </a:r>
            <a:r>
              <a:rPr lang="tr-TR" dirty="0" err="1" smtClean="0"/>
              <a:t>oak</a:t>
            </a:r>
            <a:r>
              <a:rPr lang="tr-TR" dirty="0" smtClean="0"/>
              <a:t>» (meşe) adını vermişlerdir. Ama böyle bir dil olduğunu öğrenince yeni bir isim buldular.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851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3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Javanın</a:t>
            </a:r>
            <a:r>
              <a:rPr lang="tr-TR" dirty="0" smtClean="0"/>
              <a:t> </a:t>
            </a:r>
            <a:r>
              <a:rPr lang="tr-TR" sz="4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Tarihsel</a:t>
            </a:r>
            <a:r>
              <a:rPr lang="tr-TR" dirty="0" smtClean="0"/>
              <a:t> </a:t>
            </a:r>
            <a:r>
              <a:rPr lang="tr-TR" sz="4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Gelişimi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Proje ekibi bir kafede kahve içtikleri sırada dillerine «</a:t>
            </a:r>
            <a:r>
              <a:rPr lang="tr-TR" dirty="0" err="1" smtClean="0"/>
              <a:t>java</a:t>
            </a:r>
            <a:r>
              <a:rPr lang="tr-TR" dirty="0" smtClean="0"/>
              <a:t>» adını vermeye karar verdiler</a:t>
            </a:r>
          </a:p>
          <a:p>
            <a:r>
              <a:rPr lang="tr-TR" dirty="0" smtClean="0"/>
              <a:t>1992 de bu dili kullandıkları bir uzaktan kumanda ürettiler.  Sun firması bu alete ilgi göstermedi</a:t>
            </a:r>
          </a:p>
          <a:p>
            <a:r>
              <a:rPr lang="tr-TR" dirty="0" smtClean="0"/>
              <a:t>1993 ten 1994 yılının ortalarına kadar ürünlerin satacak kimse bulamadılar</a:t>
            </a:r>
          </a:p>
          <a:p>
            <a:r>
              <a:rPr lang="tr-TR" dirty="0" smtClean="0"/>
              <a:t>Bu sıralarda internet geliştikçe gelişmektedir</a:t>
            </a:r>
          </a:p>
          <a:p>
            <a:r>
              <a:rPr lang="tr-TR" dirty="0" smtClean="0"/>
              <a:t>1994 un sonunda proje ekibi </a:t>
            </a:r>
            <a:r>
              <a:rPr lang="tr-TR" dirty="0" err="1" smtClean="0"/>
              <a:t>java</a:t>
            </a:r>
            <a:r>
              <a:rPr lang="tr-TR" dirty="0" smtClean="0"/>
              <a:t> ile tarayıcı geliştirirler.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638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3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Javanın</a:t>
            </a:r>
            <a:r>
              <a:rPr lang="tr-TR" dirty="0" smtClean="0"/>
              <a:t> </a:t>
            </a:r>
            <a:r>
              <a:rPr lang="tr-TR" sz="4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Tarihsel</a:t>
            </a:r>
            <a:r>
              <a:rPr lang="tr-TR" dirty="0" smtClean="0"/>
              <a:t> </a:t>
            </a:r>
            <a:r>
              <a:rPr lang="tr-TR" sz="4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Gelişimi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Böylece tarayıcının ne kadar güçlü olduğunu gösterdiler</a:t>
            </a:r>
          </a:p>
          <a:p>
            <a:r>
              <a:rPr lang="tr-TR" dirty="0" smtClean="0"/>
              <a:t>Tarayıcı, web sayfaları içinde kod çalıştıracak şekilde dizayn ettiler(</a:t>
            </a:r>
            <a:r>
              <a:rPr lang="tr-TR" dirty="0" err="1" smtClean="0"/>
              <a:t>applet</a:t>
            </a:r>
            <a:r>
              <a:rPr lang="tr-TR" dirty="0" smtClean="0"/>
              <a:t> teknolojisi)</a:t>
            </a:r>
          </a:p>
          <a:p>
            <a:r>
              <a:rPr lang="tr-TR" dirty="0" smtClean="0"/>
              <a:t>Proje ekibi bu ürünlerini 1995 teki </a:t>
            </a:r>
            <a:r>
              <a:rPr lang="tr-TR" dirty="0" err="1" smtClean="0"/>
              <a:t>SunWorld</a:t>
            </a:r>
            <a:r>
              <a:rPr lang="tr-TR" dirty="0" smtClean="0"/>
              <a:t> te sundular. </a:t>
            </a:r>
          </a:p>
          <a:p>
            <a:r>
              <a:rPr lang="tr-TR" dirty="0" smtClean="0"/>
              <a:t>Ve o zamandan bu zamana kadar devam eden </a:t>
            </a:r>
            <a:r>
              <a:rPr lang="tr-TR" dirty="0" err="1" smtClean="0"/>
              <a:t>java</a:t>
            </a:r>
            <a:r>
              <a:rPr lang="tr-TR" dirty="0" smtClean="0"/>
              <a:t> çılgınlığı yayılmaya başlamıştır. </a:t>
            </a:r>
          </a:p>
          <a:p>
            <a:r>
              <a:rPr lang="tr-TR" dirty="0" smtClean="0"/>
              <a:t>Sun </a:t>
            </a:r>
            <a:r>
              <a:rPr lang="tr-TR" dirty="0" err="1" smtClean="0"/>
              <a:t>javanın</a:t>
            </a:r>
            <a:r>
              <a:rPr lang="tr-TR" dirty="0" smtClean="0"/>
              <a:t> ilk versiyonu 1996 da çıkardı</a:t>
            </a:r>
          </a:p>
          <a:p>
            <a:r>
              <a:rPr lang="tr-TR" dirty="0" smtClean="0"/>
              <a:t>Bu versiyon ciddi anlamda uygulama geliştirmekte yetersizdi. </a:t>
            </a:r>
          </a:p>
        </p:txBody>
      </p:sp>
    </p:spTree>
    <p:extLst>
      <p:ext uri="{BB962C8B-B14F-4D97-AF65-F5344CB8AC3E}">
        <p14:creationId xmlns:p14="http://schemas.microsoft.com/office/powerpoint/2010/main" val="233882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3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Javanın</a:t>
            </a:r>
            <a:r>
              <a:rPr lang="tr-TR" dirty="0" smtClean="0"/>
              <a:t> </a:t>
            </a:r>
            <a:r>
              <a:rPr lang="tr-TR" sz="4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Tarihsel</a:t>
            </a:r>
            <a:r>
              <a:rPr lang="tr-TR" dirty="0" smtClean="0"/>
              <a:t> </a:t>
            </a:r>
            <a:r>
              <a:rPr lang="tr-TR" sz="4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Gelişimi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İlk versiyon ardından, ilk versiyonun eksiklerini büyük ölçüde tamamlayan 1.1 çıkarıldı</a:t>
            </a:r>
          </a:p>
          <a:p>
            <a:r>
              <a:rPr lang="tr-TR" dirty="0" smtClean="0"/>
              <a:t>Ama asıl gelişme 1998 de duyurulan 1.2 versiyonuyla yaşandı. Java 2 Standart Edition Software Development Kit </a:t>
            </a:r>
            <a:r>
              <a:rPr lang="tr-TR" dirty="0" err="1" smtClean="0"/>
              <a:t>version</a:t>
            </a:r>
            <a:r>
              <a:rPr lang="tr-TR" dirty="0" smtClean="0"/>
              <a:t> 1.2 </a:t>
            </a:r>
          </a:p>
          <a:p>
            <a:r>
              <a:rPr lang="tr-TR" dirty="0" smtClean="0"/>
              <a:t>Standart versiyonun yanında cep </a:t>
            </a:r>
            <a:r>
              <a:rPr lang="tr-TR" dirty="0" err="1" smtClean="0"/>
              <a:t>teledonu</a:t>
            </a:r>
            <a:r>
              <a:rPr lang="tr-TR" dirty="0" smtClean="0"/>
              <a:t> gömülü cihazlar için Micro Edition, sunucu taraflı işlemler için Enterprise Edition duyuruldu</a:t>
            </a:r>
          </a:p>
          <a:p>
            <a:r>
              <a:rPr lang="tr-TR" dirty="0" smtClean="0"/>
              <a:t>1.2 den sonra 1.43 ve 1.4 versiyonları duyuruldu</a:t>
            </a:r>
          </a:p>
          <a:p>
            <a:r>
              <a:rPr lang="tr-TR" dirty="0" smtClean="0"/>
              <a:t>Versiyon 1.1 den sonra duyurulan ve dile ciddi anlamda yeni şeyler katan 1.5 oldu ( java5)</a:t>
            </a:r>
          </a:p>
        </p:txBody>
      </p:sp>
    </p:spTree>
    <p:extLst>
      <p:ext uri="{BB962C8B-B14F-4D97-AF65-F5344CB8AC3E}">
        <p14:creationId xmlns:p14="http://schemas.microsoft.com/office/powerpoint/2010/main" val="54127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3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Javanın</a:t>
            </a:r>
            <a:r>
              <a:rPr lang="tr-TR" dirty="0" smtClean="0"/>
              <a:t> </a:t>
            </a:r>
            <a:r>
              <a:rPr lang="tr-TR" sz="4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Tarihsel</a:t>
            </a:r>
            <a:r>
              <a:rPr lang="tr-TR" dirty="0" smtClean="0"/>
              <a:t> </a:t>
            </a:r>
            <a:r>
              <a:rPr lang="tr-TR" sz="43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Gelişimi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2006 </a:t>
            </a:r>
            <a:r>
              <a:rPr lang="tr-TR" dirty="0" err="1" smtClean="0"/>
              <a:t>nın</a:t>
            </a:r>
            <a:r>
              <a:rPr lang="tr-TR" dirty="0" smtClean="0"/>
              <a:t> sonunda </a:t>
            </a:r>
            <a:r>
              <a:rPr lang="tr-TR" dirty="0" err="1" smtClean="0"/>
              <a:t>java</a:t>
            </a:r>
            <a:r>
              <a:rPr lang="tr-TR" dirty="0" smtClean="0"/>
              <a:t> 6 duyurulmuştur. Dilde </a:t>
            </a:r>
            <a:r>
              <a:rPr lang="tr-TR" dirty="0" err="1" smtClean="0"/>
              <a:t>herhanggi</a:t>
            </a:r>
            <a:r>
              <a:rPr lang="tr-TR" dirty="0" smtClean="0"/>
              <a:t> bir değişiklik olmamıştır. Sadece performans anlamında gelişmeler olmuştur.</a:t>
            </a:r>
          </a:p>
          <a:p>
            <a:r>
              <a:rPr lang="tr-TR" dirty="0" smtClean="0"/>
              <a:t>Sun </a:t>
            </a:r>
            <a:r>
              <a:rPr lang="tr-TR" dirty="0" err="1" smtClean="0"/>
              <a:t>ın</a:t>
            </a:r>
            <a:r>
              <a:rPr lang="tr-TR" dirty="0" smtClean="0"/>
              <a:t> web sitesinde yazdığına göre Java7 de yakın zamanda duyurulacak. </a:t>
            </a:r>
          </a:p>
        </p:txBody>
      </p:sp>
    </p:spTree>
    <p:extLst>
      <p:ext uri="{BB962C8B-B14F-4D97-AF65-F5344CB8AC3E}">
        <p14:creationId xmlns:p14="http://schemas.microsoft.com/office/powerpoint/2010/main" val="2708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Yazılım çeşitleri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522413" y="1104528"/>
            <a:ext cx="9972599" cy="5492823"/>
          </a:xfrm>
        </p:spPr>
        <p:txBody>
          <a:bodyPr>
            <a:normAutofit fontScale="92500" lnSpcReduction="10000"/>
          </a:bodyPr>
          <a:lstStyle/>
          <a:p>
            <a:r>
              <a:rPr lang="tr-TR" sz="3200" dirty="0"/>
              <a:t>Sistem Yazılımları;</a:t>
            </a:r>
          </a:p>
          <a:p>
            <a:pPr lvl="1">
              <a:buNone/>
            </a:pPr>
            <a:r>
              <a:rPr lang="tr-TR" sz="2800" dirty="0"/>
              <a:t>-Bilgisayar donanımlarını </a:t>
            </a:r>
            <a:r>
              <a:rPr lang="tr-TR" sz="2800" dirty="0" err="1"/>
              <a:t>yönetir,kontrol</a:t>
            </a:r>
            <a:r>
              <a:rPr lang="tr-TR" sz="2800" dirty="0"/>
              <a:t> eder.</a:t>
            </a:r>
          </a:p>
          <a:p>
            <a:pPr lvl="1">
              <a:buNone/>
            </a:pPr>
            <a:r>
              <a:rPr lang="tr-TR" sz="2800" dirty="0"/>
              <a:t>-Uygulamaların çalıştırılması için gerekli alt yapıyı sağlar. </a:t>
            </a: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2800" dirty="0" err="1" smtClean="0"/>
              <a:t>Örn</a:t>
            </a:r>
            <a:r>
              <a:rPr lang="tr-TR" sz="2800" dirty="0"/>
              <a:t>; işletim sistemleri </a:t>
            </a:r>
          </a:p>
          <a:p>
            <a:r>
              <a:rPr lang="tr-TR" sz="3200" dirty="0"/>
              <a:t>Uygulama Geliştirme Yazılımları;</a:t>
            </a:r>
          </a:p>
          <a:p>
            <a:pPr>
              <a:buNone/>
            </a:pPr>
            <a:r>
              <a:rPr lang="tr-TR" sz="3200" dirty="0" smtClean="0"/>
              <a:t>-Yazılım geliştiricileri için tasarlanmış yazılımlar.  </a:t>
            </a:r>
            <a:br>
              <a:rPr lang="tr-TR" sz="3200" dirty="0" smtClean="0"/>
            </a:br>
            <a:r>
              <a:rPr lang="tr-TR" sz="3200" dirty="0" err="1" smtClean="0"/>
              <a:t>Örn</a:t>
            </a:r>
            <a:r>
              <a:rPr lang="tr-TR" sz="3200" dirty="0" smtClean="0"/>
              <a:t>; Microsoft Visual </a:t>
            </a:r>
            <a:r>
              <a:rPr lang="tr-TR" sz="3200" dirty="0" err="1" smtClean="0"/>
              <a:t>Studio</a:t>
            </a:r>
            <a:r>
              <a:rPr lang="tr-TR" sz="3200" dirty="0" smtClean="0"/>
              <a:t>, .NET, J Developer, </a:t>
            </a:r>
            <a:r>
              <a:rPr lang="tr-TR" sz="3200" dirty="0" err="1" smtClean="0"/>
              <a:t>Eclipse</a:t>
            </a:r>
            <a:endParaRPr lang="tr-TR" sz="3200" dirty="0"/>
          </a:p>
          <a:p>
            <a:r>
              <a:rPr lang="tr-TR" sz="3200" dirty="0"/>
              <a:t>Uygulamalar;</a:t>
            </a:r>
          </a:p>
          <a:p>
            <a:pPr>
              <a:buNone/>
            </a:pPr>
            <a:r>
              <a:rPr lang="tr-TR" sz="3200" dirty="0"/>
              <a:t>-Son kullanıcılar için tasarlanmış yazılımlar.</a:t>
            </a:r>
            <a:br>
              <a:rPr lang="tr-TR" sz="3200" dirty="0"/>
            </a:br>
            <a:r>
              <a:rPr lang="tr-TR" sz="3200" dirty="0" err="1"/>
              <a:t>Örn;Endüstriyel</a:t>
            </a:r>
            <a:r>
              <a:rPr lang="tr-TR" sz="3200" dirty="0"/>
              <a:t> otomasyon, Müşteri ilişkileri yönetimi, Kurumsal kaynak planlama</a:t>
            </a:r>
          </a:p>
          <a:p>
            <a:pPr>
              <a:buNone/>
            </a:pPr>
            <a:endParaRPr lang="tr-TR" sz="3200" dirty="0"/>
          </a:p>
          <a:p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7986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2"/>
          <p:cNvSpPr txBox="1">
            <a:spLocks/>
          </p:cNvSpPr>
          <p:nvPr/>
        </p:nvSpPr>
        <p:spPr>
          <a:xfrm>
            <a:off x="1522413" y="381000"/>
            <a:ext cx="9144001" cy="887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3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JDK( Java Development Kit)</a:t>
            </a:r>
            <a:endParaRPr lang="tr-TR" dirty="0"/>
          </a:p>
        </p:txBody>
      </p:sp>
      <p:sp>
        <p:nvSpPr>
          <p:cNvPr id="3" name="İçerik Yer Tutucusu 13"/>
          <p:cNvSpPr txBox="1">
            <a:spLocks/>
          </p:cNvSpPr>
          <p:nvPr/>
        </p:nvSpPr>
        <p:spPr>
          <a:xfrm>
            <a:off x="1532906" y="1268760"/>
            <a:ext cx="9134391" cy="4114801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Java ile geliştirdiğimiz uygulamaların derleyip çalıştırmamızı sağlayan kütüphanelerdir.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2"/>
          <p:cNvSpPr txBox="1">
            <a:spLocks/>
          </p:cNvSpPr>
          <p:nvPr/>
        </p:nvSpPr>
        <p:spPr>
          <a:xfrm>
            <a:off x="1522413" y="381000"/>
            <a:ext cx="9144001" cy="887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3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JRE (Java Runtime </a:t>
            </a:r>
            <a:r>
              <a:rPr lang="tr-TR" sz="43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Enviroment</a:t>
            </a:r>
            <a:r>
              <a:rPr lang="tr-TR" sz="43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tr-TR" dirty="0"/>
          </a:p>
        </p:txBody>
      </p:sp>
      <p:sp>
        <p:nvSpPr>
          <p:cNvPr id="3" name="İçerik Yer Tutucusu 13"/>
          <p:cNvSpPr txBox="1">
            <a:spLocks/>
          </p:cNvSpPr>
          <p:nvPr/>
        </p:nvSpPr>
        <p:spPr>
          <a:xfrm>
            <a:off x="1532906" y="1268760"/>
            <a:ext cx="9134391" cy="4114801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Java ile daha önceden yazılmış ve derlenmiş uygulamaları çalıştırmak için kullanılır.  </a:t>
            </a:r>
          </a:p>
          <a:p>
            <a:r>
              <a:rPr lang="tr-TR" dirty="0" smtClean="0"/>
              <a:t>JDK kurulumu yapıldığında otomatik bilgisayara kurulmaktadır.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70681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2"/>
          <p:cNvSpPr txBox="1">
            <a:spLocks/>
          </p:cNvSpPr>
          <p:nvPr/>
        </p:nvSpPr>
        <p:spPr>
          <a:xfrm>
            <a:off x="1522413" y="381000"/>
            <a:ext cx="9144001" cy="887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3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JVM ( Java Virtual Machine)</a:t>
            </a:r>
            <a:endParaRPr lang="tr-TR" dirty="0"/>
          </a:p>
        </p:txBody>
      </p:sp>
      <p:sp>
        <p:nvSpPr>
          <p:cNvPr id="3" name="İçerik Yer Tutucusu 13"/>
          <p:cNvSpPr txBox="1">
            <a:spLocks/>
          </p:cNvSpPr>
          <p:nvPr/>
        </p:nvSpPr>
        <p:spPr>
          <a:xfrm>
            <a:off x="1532906" y="1268760"/>
            <a:ext cx="9134391" cy="4114801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smtClean="0"/>
              <a:t>Geliştirdiğimiz uygulamaları bilgisayar üzerinde çalıştıran ve işletim sistemi bağımsızlığı sağlayan sanal araç. </a:t>
            </a:r>
          </a:p>
          <a:p>
            <a:r>
              <a:rPr lang="tr-TR" dirty="0" smtClean="0"/>
              <a:t>Bu paket derlenmiş kodları makine diline çevirip yani derlenmiş </a:t>
            </a:r>
            <a:r>
              <a:rPr lang="tr-TR" dirty="0" err="1" smtClean="0"/>
              <a:t>bytecode</a:t>
            </a:r>
            <a:r>
              <a:rPr lang="tr-TR" dirty="0" smtClean="0"/>
              <a:t> </a:t>
            </a:r>
            <a:r>
              <a:rPr lang="tr-TR" dirty="0" err="1" smtClean="0"/>
              <a:t>ları</a:t>
            </a:r>
            <a:r>
              <a:rPr lang="tr-TR" dirty="0" smtClean="0"/>
              <a:t> yorumlayıp her </a:t>
            </a:r>
            <a:r>
              <a:rPr lang="tr-TR" smtClean="0"/>
              <a:t>işletim sistemine </a:t>
            </a:r>
            <a:r>
              <a:rPr lang="tr-TR" dirty="0" smtClean="0"/>
              <a:t>uygun komut kümelerine dönüştürerek platform bağımsızlığı sağlar. </a:t>
            </a:r>
          </a:p>
          <a:p>
            <a:r>
              <a:rPr lang="tr-TR" dirty="0" smtClean="0"/>
              <a:t>JVM ile yorumlama işleminde gerekli kütüphaneler için JRE ye başvurur. 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235292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Yazılım çeşitleri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522413" y="1104528"/>
            <a:ext cx="9972599" cy="5492823"/>
          </a:xfrm>
        </p:spPr>
        <p:txBody>
          <a:bodyPr>
            <a:normAutofit fontScale="92500" lnSpcReduction="10000"/>
          </a:bodyPr>
          <a:lstStyle/>
          <a:p>
            <a:r>
              <a:rPr lang="tr-TR" sz="3200" dirty="0"/>
              <a:t>Uygulamalar</a:t>
            </a:r>
          </a:p>
          <a:p>
            <a:pPr>
              <a:buNone/>
            </a:pPr>
            <a:r>
              <a:rPr lang="tr-TR" sz="3200" dirty="0"/>
              <a:t>-Windows uygulamaları; işletim sistemi üzerine kurulan </a:t>
            </a:r>
            <a:r>
              <a:rPr lang="tr-TR" sz="3200" dirty="0" err="1"/>
              <a:t>arayüz</a:t>
            </a:r>
            <a:r>
              <a:rPr lang="tr-TR" sz="3200" dirty="0"/>
              <a:t> ve içerik bakımından daha zengin uygulamalardır. Kullanımı ve tek tek kurulumlar gerektirir. </a:t>
            </a:r>
            <a:r>
              <a:rPr lang="tr-TR" sz="3200" dirty="0" err="1"/>
              <a:t>Örn</a:t>
            </a:r>
            <a:r>
              <a:rPr lang="tr-TR" sz="3200" dirty="0"/>
              <a:t>; Microsoft Word, </a:t>
            </a:r>
            <a:r>
              <a:rPr lang="tr-TR" sz="3200" dirty="0" err="1"/>
              <a:t>Exel</a:t>
            </a:r>
            <a:r>
              <a:rPr lang="tr-TR" sz="3200" dirty="0"/>
              <a:t>, MSN ve logo</a:t>
            </a:r>
          </a:p>
          <a:p>
            <a:pPr>
              <a:buNone/>
            </a:pPr>
            <a:r>
              <a:rPr lang="tr-TR" sz="3200" dirty="0"/>
              <a:t>-Web uygulamaları; istemcinin tarayıcı uygulamasını çalıştırır ve uygulamaya ulaşır. Kurulum ve </a:t>
            </a:r>
            <a:r>
              <a:rPr lang="tr-TR" sz="3200" dirty="0" err="1"/>
              <a:t>versiyonlama</a:t>
            </a:r>
            <a:r>
              <a:rPr lang="tr-TR" sz="3200" dirty="0"/>
              <a:t> güçlükleri yaşanmaz. </a:t>
            </a:r>
            <a:r>
              <a:rPr lang="tr-TR" sz="3200" dirty="0" err="1"/>
              <a:t>Örn</a:t>
            </a:r>
            <a:r>
              <a:rPr lang="tr-TR" sz="3200" dirty="0"/>
              <a:t>; Banka Web Siteleri, Arama Motorları, E-Ticaret Siteleri</a:t>
            </a:r>
          </a:p>
          <a:p>
            <a:pPr>
              <a:buNone/>
            </a:pPr>
            <a:r>
              <a:rPr lang="tr-TR" sz="3200" dirty="0"/>
              <a:t>-Kurumsal </a:t>
            </a:r>
            <a:r>
              <a:rPr lang="tr-TR" sz="3200" dirty="0" err="1"/>
              <a:t>uygulamalar;birden</a:t>
            </a:r>
            <a:r>
              <a:rPr lang="tr-TR" sz="3200" dirty="0"/>
              <a:t> fazla sunucu üzerinde çalışan, farklı teknolojilerle bütünleşmiş kurumsal uygulamalardır. </a:t>
            </a:r>
            <a:r>
              <a:rPr lang="tr-TR" sz="2800" dirty="0" err="1"/>
              <a:t>Örn</a:t>
            </a:r>
            <a:r>
              <a:rPr lang="tr-TR" sz="2800" dirty="0"/>
              <a:t>; araç takip programı</a:t>
            </a:r>
          </a:p>
          <a:p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30564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Yazılım Çalışma Modeli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1522413" y="1104528"/>
            <a:ext cx="9972599" cy="5492823"/>
          </a:xfrm>
        </p:spPr>
        <p:txBody>
          <a:bodyPr>
            <a:normAutofit fontScale="92500" lnSpcReduction="10000"/>
          </a:bodyPr>
          <a:lstStyle/>
          <a:p>
            <a:r>
              <a:rPr lang="tr-TR" sz="3200" dirty="0"/>
              <a:t>Yazılımların kullanılmasındaki amaç; girilen bilginin işlenip sonuçların üretilmesidir.</a:t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>				</a:t>
            </a:r>
            <a:br>
              <a:rPr lang="tr-TR" sz="3200" dirty="0"/>
            </a:br>
            <a:r>
              <a:rPr lang="tr-TR" sz="3200" dirty="0"/>
              <a:t>			</a:t>
            </a:r>
            <a:r>
              <a:rPr lang="tr-TR" sz="3200" dirty="0" smtClean="0"/>
              <a:t>         </a:t>
            </a:r>
            <a:r>
              <a:rPr lang="tr-TR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İŞLEM</a:t>
            </a:r>
            <a:endParaRPr lang="tr-TR" sz="3200" dirty="0"/>
          </a:p>
        </p:txBody>
      </p:sp>
      <p:pic>
        <p:nvPicPr>
          <p:cNvPr id="4" name="Picture 2" descr="C:\Users\hm\Desktop\HappyComput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6220" y="2733965"/>
            <a:ext cx="2304256" cy="24985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5 Teneke"/>
          <p:cNvSpPr/>
          <p:nvPr/>
        </p:nvSpPr>
        <p:spPr>
          <a:xfrm>
            <a:off x="1557908" y="3310029"/>
            <a:ext cx="1008112" cy="12961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GİRDİ</a:t>
            </a:r>
            <a:endParaRPr lang="tr-T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6 Küp"/>
          <p:cNvSpPr/>
          <p:nvPr/>
        </p:nvSpPr>
        <p:spPr>
          <a:xfrm>
            <a:off x="8470676" y="3382037"/>
            <a:ext cx="1296144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ÇIKTI</a:t>
            </a:r>
            <a:endParaRPr lang="tr-T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10 Sağ Ok"/>
          <p:cNvSpPr/>
          <p:nvPr/>
        </p:nvSpPr>
        <p:spPr>
          <a:xfrm>
            <a:off x="2782044" y="3670069"/>
            <a:ext cx="1512168" cy="5040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13 Sağ Ok"/>
          <p:cNvSpPr/>
          <p:nvPr/>
        </p:nvSpPr>
        <p:spPr>
          <a:xfrm>
            <a:off x="6814492" y="3670069"/>
            <a:ext cx="1512168" cy="50405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14 Çember Ok"/>
          <p:cNvSpPr/>
          <p:nvPr/>
        </p:nvSpPr>
        <p:spPr>
          <a:xfrm rot="350681">
            <a:off x="3862164" y="2013885"/>
            <a:ext cx="3456384" cy="2664296"/>
          </a:xfrm>
          <a:prstGeom prst="circularArrow">
            <a:avLst>
              <a:gd name="adj1" fmla="val 5186"/>
              <a:gd name="adj2" fmla="val 1142319"/>
              <a:gd name="adj3" fmla="val 20565581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0" name="15 Çember Ok"/>
          <p:cNvSpPr/>
          <p:nvPr/>
        </p:nvSpPr>
        <p:spPr>
          <a:xfrm rot="11229591">
            <a:off x="3862164" y="3082992"/>
            <a:ext cx="3456384" cy="2664296"/>
          </a:xfrm>
          <a:prstGeom prst="circularArrow">
            <a:avLst>
              <a:gd name="adj1" fmla="val 5186"/>
              <a:gd name="adj2" fmla="val 1142319"/>
              <a:gd name="adj3" fmla="val 20565581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8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Yazılım Çalışma Modeli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686547" y="1250716"/>
            <a:ext cx="9972599" cy="5492823"/>
          </a:xfrm>
        </p:spPr>
        <p:txBody>
          <a:bodyPr>
            <a:normAutofit fontScale="92500" lnSpcReduction="10000"/>
          </a:bodyPr>
          <a:lstStyle/>
          <a:p>
            <a:r>
              <a:rPr lang="tr-TR" sz="3200" dirty="0"/>
              <a:t>Yazılım verilerin </a:t>
            </a:r>
            <a:r>
              <a:rPr lang="tr-TR" sz="3200" dirty="0" smtClean="0"/>
              <a:t/>
            </a:r>
            <a:br>
              <a:rPr lang="tr-TR" sz="3200" dirty="0" smtClean="0"/>
            </a:br>
            <a:r>
              <a:rPr lang="tr-TR" sz="3200" dirty="0" smtClean="0"/>
              <a:t>bilgisayara </a:t>
            </a:r>
            <a:r>
              <a:rPr lang="tr-TR" sz="3200" dirty="0"/>
              <a:t>girişi ile başlar.</a:t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>				</a:t>
            </a:r>
            <a:br>
              <a:rPr lang="tr-TR" sz="3200" dirty="0"/>
            </a:br>
            <a:r>
              <a:rPr lang="tr-TR" sz="3200" dirty="0"/>
              <a:t>			</a:t>
            </a:r>
          </a:p>
        </p:txBody>
      </p:sp>
      <p:sp>
        <p:nvSpPr>
          <p:cNvPr id="11" name="5 Teneke"/>
          <p:cNvSpPr/>
          <p:nvPr/>
        </p:nvSpPr>
        <p:spPr>
          <a:xfrm>
            <a:off x="10342883" y="2348880"/>
            <a:ext cx="1191761" cy="12961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GİRDİ</a:t>
            </a:r>
            <a:endParaRPr lang="tr-TR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12 Sağ Ok"/>
          <p:cNvSpPr/>
          <p:nvPr/>
        </p:nvSpPr>
        <p:spPr>
          <a:xfrm rot="20296743">
            <a:off x="7646416" y="4036973"/>
            <a:ext cx="3533479" cy="504056"/>
          </a:xfrm>
          <a:prstGeom prst="rightArrow">
            <a:avLst>
              <a:gd name="adj1" fmla="val 21754"/>
              <a:gd name="adj2" fmla="val 308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16 Sağ Ok"/>
          <p:cNvSpPr/>
          <p:nvPr/>
        </p:nvSpPr>
        <p:spPr>
          <a:xfrm>
            <a:off x="7390556" y="2780928"/>
            <a:ext cx="3234780" cy="504056"/>
          </a:xfrm>
          <a:prstGeom prst="rightArrow">
            <a:avLst>
              <a:gd name="adj1" fmla="val 21754"/>
              <a:gd name="adj2" fmla="val 308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7 Sağ Ok"/>
          <p:cNvSpPr/>
          <p:nvPr/>
        </p:nvSpPr>
        <p:spPr>
          <a:xfrm rot="748459">
            <a:off x="7553740" y="1785094"/>
            <a:ext cx="3298702" cy="504056"/>
          </a:xfrm>
          <a:prstGeom prst="rightArrow">
            <a:avLst>
              <a:gd name="adj1" fmla="val 21754"/>
              <a:gd name="adj2" fmla="val 3081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7" name="Picture 3" descr="C:\Users\hm\Desktop\Click-Mouse-Mu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4660" y="2060848"/>
            <a:ext cx="3234780" cy="253792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4" descr="C:\Users\hm\Desktop\log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4252" y="4149080"/>
            <a:ext cx="3915786" cy="25679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0356" y="764704"/>
            <a:ext cx="2128174" cy="18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2780" y="188640"/>
            <a:ext cx="9144001" cy="915888"/>
          </a:xfrm>
        </p:spPr>
        <p:txBody>
          <a:bodyPr>
            <a:normAutofit/>
          </a:bodyPr>
          <a:lstStyle/>
          <a:p>
            <a:r>
              <a:rPr lang="tr-TR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Yazılım Çalışma Modeli</a:t>
            </a:r>
            <a:endParaRPr lang="tr-TR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>
          <a:xfrm>
            <a:off x="686547" y="1250716"/>
            <a:ext cx="9972599" cy="5492823"/>
          </a:xfrm>
        </p:spPr>
        <p:txBody>
          <a:bodyPr>
            <a:normAutofit fontScale="92500" lnSpcReduction="10000"/>
          </a:bodyPr>
          <a:lstStyle/>
          <a:p>
            <a:r>
              <a:rPr lang="tr-TR" sz="3200" dirty="0"/>
              <a:t>Veriler, geliştirilen yazılımın kullanım amacına göre işlemlerden geçirilir.</a:t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/>
            </a:r>
            <a:br>
              <a:rPr lang="tr-TR" sz="3200" dirty="0"/>
            </a:br>
            <a:r>
              <a:rPr lang="tr-TR" sz="3200" dirty="0"/>
              <a:t>				</a:t>
            </a:r>
            <a:br>
              <a:rPr lang="tr-TR" sz="3200" dirty="0"/>
            </a:br>
            <a:r>
              <a:rPr lang="tr-TR" sz="3200" dirty="0"/>
              <a:t>			         </a:t>
            </a:r>
            <a:r>
              <a:rPr lang="tr-TR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İŞLEM</a:t>
            </a:r>
            <a:endParaRPr lang="tr-TR" sz="3200" dirty="0"/>
          </a:p>
        </p:txBody>
      </p:sp>
      <p:pic>
        <p:nvPicPr>
          <p:cNvPr id="20" name="Picture 2" descr="C:\Users\hm\Desktop\HappyCompute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2304256" cy="24985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14 Çember Ok"/>
          <p:cNvSpPr/>
          <p:nvPr/>
        </p:nvSpPr>
        <p:spPr>
          <a:xfrm rot="350681">
            <a:off x="2707480" y="1622201"/>
            <a:ext cx="3456384" cy="2815304"/>
          </a:xfrm>
          <a:prstGeom prst="circularArrow">
            <a:avLst>
              <a:gd name="adj1" fmla="val 7111"/>
              <a:gd name="adj2" fmla="val 1142319"/>
              <a:gd name="adj3" fmla="val 20382011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2" name="15 Çember Ok"/>
          <p:cNvSpPr/>
          <p:nvPr/>
        </p:nvSpPr>
        <p:spPr>
          <a:xfrm rot="11229591">
            <a:off x="2693628" y="2841537"/>
            <a:ext cx="3456384" cy="2763207"/>
          </a:xfrm>
          <a:prstGeom prst="circularArrow">
            <a:avLst>
              <a:gd name="adj1" fmla="val 7657"/>
              <a:gd name="adj2" fmla="val 1371697"/>
              <a:gd name="adj3" fmla="val 19619212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94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485CA39F62AA47AD51DD582C5DB1E5" ma:contentTypeVersion="3" ma:contentTypeDescription="Create a new document." ma:contentTypeScope="" ma:versionID="b7102331ec6bc3d7b10ffc9aea373c9f">
  <xsd:schema xmlns:xsd="http://www.w3.org/2001/XMLSchema" xmlns:xs="http://www.w3.org/2001/XMLSchema" xmlns:p="http://schemas.microsoft.com/office/2006/metadata/properties" xmlns:ns2="cf8c0f50-f2f9-43d5-8bf4-3979bc85629d" targetNamespace="http://schemas.microsoft.com/office/2006/metadata/properties" ma:root="true" ma:fieldsID="e4b17e316fdf90c03b5ce0e2198a70c3" ns2:_="">
    <xsd:import namespace="cf8c0f50-f2f9-43d5-8bf4-3979bc85629d"/>
    <xsd:element name="properties">
      <xsd:complexType>
        <xsd:sequence>
          <xsd:element name="documentManagement">
            <xsd:complexType>
              <xsd:all>
                <xsd:element ref="ns2:CourseGroupID" minOccurs="0"/>
                <xsd:element ref="ns2:TermID" minOccurs="0"/>
                <xsd:element ref="ns2:InstructorsADUser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c0f50-f2f9-43d5-8bf4-3979bc85629d" elementFormDefault="qualified">
    <xsd:import namespace="http://schemas.microsoft.com/office/2006/documentManagement/types"/>
    <xsd:import namespace="http://schemas.microsoft.com/office/infopath/2007/PartnerControls"/>
    <xsd:element name="CourseGroupID" ma:index="8" nillable="true" ma:displayName="CourseGroupID" ma:internalName="CourseGroupID">
      <xsd:simpleType>
        <xsd:restriction base="dms:Text"/>
      </xsd:simpleType>
    </xsd:element>
    <xsd:element name="TermID" ma:index="9" nillable="true" ma:displayName="TermID" ma:internalName="TermID">
      <xsd:simpleType>
        <xsd:restriction base="dms:Text"/>
      </xsd:simpleType>
    </xsd:element>
    <xsd:element name="InstructorsADUsername" ma:index="10" nillable="true" ma:displayName="InstructorsADUsername" ma:internalName="InstructorsADUsernam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structorsADUsername xmlns="cf8c0f50-f2f9-43d5-8bf4-3979bc85629d" xsi:nil="true"/>
    <CourseGroupID xmlns="cf8c0f50-f2f9-43d5-8bf4-3979bc85629d" xsi:nil="true"/>
    <TermID xmlns="cf8c0f50-f2f9-43d5-8bf4-3979bc85629d" xsi:nil="true"/>
  </documentManagement>
</p:properties>
</file>

<file path=customXml/itemProps1.xml><?xml version="1.0" encoding="utf-8"?>
<ds:datastoreItem xmlns:ds="http://schemas.openxmlformats.org/officeDocument/2006/customXml" ds:itemID="{44195A6E-74D5-41A3-A88F-B4EE8F8D436D}"/>
</file>

<file path=customXml/itemProps2.xml><?xml version="1.0" encoding="utf-8"?>
<ds:datastoreItem xmlns:ds="http://schemas.openxmlformats.org/officeDocument/2006/customXml" ds:itemID="{191C2FBE-233A-4F7C-ADAF-9DF56C959EAB}"/>
</file>

<file path=customXml/itemProps3.xml><?xml version="1.0" encoding="utf-8"?>
<ds:datastoreItem xmlns:ds="http://schemas.openxmlformats.org/officeDocument/2006/customXml" ds:itemID="{1ABFCBF0-8D3E-4144-8024-3569FBB390D0}"/>
</file>

<file path=docProps/app.xml><?xml version="1.0" encoding="utf-8"?>
<Properties xmlns="http://schemas.openxmlformats.org/officeDocument/2006/extended-properties" xmlns:vt="http://schemas.openxmlformats.org/officeDocument/2006/docPropsVTypes">
  <Template>Dijital mavi tünel sunusu (geniş ekran)</Template>
  <TotalTime>0</TotalTime>
  <Words>1892</Words>
  <Application>Microsoft Office PowerPoint</Application>
  <PresentationFormat>Özel</PresentationFormat>
  <Paragraphs>293</Paragraphs>
  <Slides>52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52</vt:i4>
      </vt:variant>
    </vt:vector>
  </HeadingPairs>
  <TitlesOfParts>
    <vt:vector size="56" baseType="lpstr">
      <vt:lpstr>Arial</vt:lpstr>
      <vt:lpstr>Corbel</vt:lpstr>
      <vt:lpstr>Wingdings</vt:lpstr>
      <vt:lpstr>Digital Blue Tunnel 16x9</vt:lpstr>
      <vt:lpstr>NESNE TABANLI PROGRAMLAMA</vt:lpstr>
      <vt:lpstr>Yazılım nedir? </vt:lpstr>
      <vt:lpstr>Yazılım nedir? </vt:lpstr>
      <vt:lpstr>Yazılım çeşitleri</vt:lpstr>
      <vt:lpstr>Yazılım çeşitleri</vt:lpstr>
      <vt:lpstr>Yazılım çeşitleri</vt:lpstr>
      <vt:lpstr>Yazılım Çalışma Modeli</vt:lpstr>
      <vt:lpstr>Yazılım Çalışma Modeli</vt:lpstr>
      <vt:lpstr>Yazılım Çalışma Modeli</vt:lpstr>
      <vt:lpstr>Yazılım Çalışma Modeli</vt:lpstr>
      <vt:lpstr>Diller</vt:lpstr>
      <vt:lpstr>Programlama Dilleri Niçin Var?</vt:lpstr>
      <vt:lpstr>Programlama Dilleri Niçin Var?</vt:lpstr>
      <vt:lpstr>Programlama Dilleri Niçin Var?</vt:lpstr>
      <vt:lpstr>Makine Dili</vt:lpstr>
      <vt:lpstr>Makine Dili</vt:lpstr>
      <vt:lpstr>Yüksek Seviyeli Programlama Dili</vt:lpstr>
      <vt:lpstr>Programlama Dili Tarihçesi</vt:lpstr>
      <vt:lpstr>Programlama Dili Tarihçesi</vt:lpstr>
      <vt:lpstr>Programlama Dili Tarihçesi</vt:lpstr>
      <vt:lpstr>Java Nedir? </vt:lpstr>
      <vt:lpstr>JAVA NEDİR? </vt:lpstr>
      <vt:lpstr>Java Nedir? –Platform Bağımsız </vt:lpstr>
      <vt:lpstr>JAVA Nasıl Çalışır? </vt:lpstr>
      <vt:lpstr>Derleyici (Compiler) nedir? </vt:lpstr>
      <vt:lpstr>Yorumlayıcı (interpreter) nedir? </vt:lpstr>
      <vt:lpstr>Yorumlayıcı (interpreter) nedir? </vt:lpstr>
      <vt:lpstr>Yorumlayıcı (interpreter) nedir? </vt:lpstr>
      <vt:lpstr>JAVA</vt:lpstr>
      <vt:lpstr>Java Nedir? –Nesne Tabanlı Dil </vt:lpstr>
      <vt:lpstr>Nesne Tabanlı Programlama Ne Demek? </vt:lpstr>
      <vt:lpstr>Nesne Tabanlı Programlama Ne Demek? </vt:lpstr>
      <vt:lpstr>Nesne Tabanlı Programlama Faydaları</vt:lpstr>
      <vt:lpstr>Nesne Tabanlı Programlama Temel Kavramlar</vt:lpstr>
      <vt:lpstr>Nesne Tabanlı Programlama Temel Kavramlar</vt:lpstr>
      <vt:lpstr>Java Nedir? –Geniş kütüphane ağı </vt:lpstr>
      <vt:lpstr>Java Nedir? –Söz dizimi C++ benzer</vt:lpstr>
      <vt:lpstr>Java Nedir? –Güvenli</vt:lpstr>
      <vt:lpstr>Java Nedir? –Güçlü Sağlam</vt:lpstr>
      <vt:lpstr>Java Nedir? –Taşınabilirlik</vt:lpstr>
      <vt:lpstr>Java Nedir? –Yorumlamalı</vt:lpstr>
      <vt:lpstr>Java Nedir? –Yüksek Performanslı</vt:lpstr>
      <vt:lpstr>Java Nedir? –Multi Threaded (Çok Kanallı)</vt:lpstr>
      <vt:lpstr>Javanın Tarihsel Gelişimi </vt:lpstr>
      <vt:lpstr>Javanın Tarihsel Gelişimi </vt:lpstr>
      <vt:lpstr>Javanın Tarihsel Gelişimi </vt:lpstr>
      <vt:lpstr>Javanın Tarihsel Gelişimi </vt:lpstr>
      <vt:lpstr>Javanın Tarihsel Gelişimi </vt:lpstr>
      <vt:lpstr>PowerPoint Sunusu</vt:lpstr>
      <vt:lpstr>PowerPoint Sunusu</vt:lpstr>
      <vt:lpstr>PowerPoint Sunusu</vt:lpstr>
      <vt:lpstr>PowerPoint Sunusu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2016-09-28T20:41:42Z</dcterms:created>
  <dcterms:modified xsi:type="dcterms:W3CDTF">2016-10-02T14:22:36Z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  <property fmtid="{D5CDD505-2E9C-101B-9397-08002B2CF9AE}" pid="3" name="ContentTypeId">
    <vt:lpwstr>0x0101003C485CA39F62AA47AD51DD582C5DB1E5</vt:lpwstr>
  </property>
</Properties>
</file>