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  <p:sldMasterId id="2147483663" r:id="rId16"/>
    <p:sldMasterId id="2147483664" r:id="rId17"/>
    <p:sldMasterId id="2147483665" r:id="rId18"/>
    <p:sldMasterId id="2147483666" r:id="rId19"/>
  </p:sldMasterIdLst>
  <p:sldIdLst>
    <p:sldId id="256" r:id="rId20"/>
    <p:sldId id="257" r:id="rId21"/>
    <p:sldId id="258" r:id="rId22"/>
    <p:sldId id="267" r:id="rId23"/>
    <p:sldId id="268" r:id="rId24"/>
    <p:sldId id="269" r:id="rId25"/>
    <p:sldId id="270" r:id="rId26"/>
    <p:sldId id="259" r:id="rId27"/>
    <p:sldId id="260" r:id="rId28"/>
    <p:sldId id="261" r:id="rId29"/>
    <p:sldId id="263" r:id="rId30"/>
    <p:sldId id="262" r:id="rId31"/>
    <p:sldId id="264" r:id="rId32"/>
    <p:sldId id="265" r:id="rId33"/>
    <p:sldId id="266" r:id="rId34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408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.xml"/><Relationship Id="rId21" Type="http://schemas.openxmlformats.org/officeDocument/2006/relationships/slide" Target="slides/slide2.xml"/><Relationship Id="rId22" Type="http://schemas.openxmlformats.org/officeDocument/2006/relationships/slide" Target="slides/slide3.xml"/><Relationship Id="rId23" Type="http://schemas.openxmlformats.org/officeDocument/2006/relationships/slide" Target="slides/slide4.xml"/><Relationship Id="rId24" Type="http://schemas.openxmlformats.org/officeDocument/2006/relationships/slide" Target="slides/slide5.xml"/><Relationship Id="rId25" Type="http://schemas.openxmlformats.org/officeDocument/2006/relationships/slide" Target="slides/slide6.xml"/><Relationship Id="rId26" Type="http://schemas.openxmlformats.org/officeDocument/2006/relationships/slide" Target="slides/slide7.xml"/><Relationship Id="rId27" Type="http://schemas.openxmlformats.org/officeDocument/2006/relationships/slide" Target="slides/slide8.xml"/><Relationship Id="rId28" Type="http://schemas.openxmlformats.org/officeDocument/2006/relationships/slide" Target="slides/slide9.xml"/><Relationship Id="rId29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1.xml"/><Relationship Id="rId31" Type="http://schemas.openxmlformats.org/officeDocument/2006/relationships/slide" Target="slides/slide12.xml"/><Relationship Id="rId32" Type="http://schemas.openxmlformats.org/officeDocument/2006/relationships/slide" Target="slides/slide13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14.xml"/><Relationship Id="rId34" Type="http://schemas.openxmlformats.org/officeDocument/2006/relationships/slide" Target="slides/slide15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56965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30848"/>
      </p:ext>
    </p:extLst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93623"/>
      </p:ext>
    </p:extLst>
  </p:cSld>
  <p:clrMapOvr>
    <a:masterClrMapping/>
  </p:clrMapOvr>
  <p:transition xmlns:p14="http://schemas.microsoft.com/office/powerpoint/2010/main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32883"/>
      </p:ext>
    </p:extLst>
  </p:cSld>
  <p:clrMapOvr>
    <a:masterClrMapping/>
  </p:clrMapOvr>
  <p:transition xmlns:p14="http://schemas.microsoft.com/office/powerpoint/2010/main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1949764"/>
      </p:ext>
    </p:extLst>
  </p:cSld>
  <p:clrMapOvr>
    <a:masterClrMapping/>
  </p:clrMapOvr>
  <p:transition xmlns:p14="http://schemas.microsoft.com/office/powerpoint/2010/main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20783"/>
      </p:ext>
    </p:extLst>
  </p:cSld>
  <p:clrMapOvr>
    <a:masterClrMapping/>
  </p:clrMapOvr>
  <p:transition xmlns:p14="http://schemas.microsoft.com/office/powerpoint/2010/main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04002"/>
      </p:ext>
    </p:extLst>
  </p:cSld>
  <p:clrMapOvr>
    <a:masterClrMapping/>
  </p:clrMapOvr>
  <p:transition xmlns:p14="http://schemas.microsoft.com/office/powerpoint/2010/main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05544"/>
      </p:ext>
    </p:extLst>
  </p:cSld>
  <p:clrMapOvr>
    <a:masterClrMapping/>
  </p:clrMapOvr>
  <p:transition xmlns:p14="http://schemas.microsoft.com/office/powerpoint/2010/main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337051"/>
      </p:ext>
    </p:extLst>
  </p:cSld>
  <p:clrMapOvr>
    <a:masterClrMapping/>
  </p:clrMapOvr>
  <p:transition xmlns:p14="http://schemas.microsoft.com/office/powerpoint/2010/main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1326121"/>
      </p:ext>
    </p:extLst>
  </p:cSld>
  <p:clrMapOvr>
    <a:masterClrMapping/>
  </p:clrMapOvr>
  <p:transition xmlns:p14="http://schemas.microsoft.com/office/powerpoint/2010/main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950500"/>
      </p:ext>
    </p:extLst>
  </p:cSld>
  <p:clrMapOvr>
    <a:masterClrMapping/>
  </p:clrMapOvr>
  <p:transition xmlns:p14="http://schemas.microsoft.com/office/powerpoint/2010/main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89224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1320800"/>
            <a:ext cx="2965450" cy="6870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320800"/>
            <a:ext cx="8743950" cy="6870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77864"/>
      </p:ext>
    </p:extLst>
  </p:cSld>
  <p:clrMapOvr>
    <a:masterClrMapping/>
  </p:clrMapOvr>
  <p:transition xmlns:p14="http://schemas.microsoft.com/office/powerpoint/2010/main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81979"/>
      </p:ext>
    </p:extLst>
  </p:cSld>
  <p:clrMapOvr>
    <a:masterClrMapping/>
  </p:clrMapOvr>
  <p:transition xmlns:p14="http://schemas.microsoft.com/office/powerpoint/2010/main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11738"/>
      </p:ext>
    </p:extLst>
  </p:cSld>
  <p:clrMapOvr>
    <a:masterClrMapping/>
  </p:clrMapOvr>
  <p:transition xmlns:p14="http://schemas.microsoft.com/office/powerpoint/2010/main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14380"/>
      </p:ext>
    </p:extLst>
  </p:cSld>
  <p:clrMapOvr>
    <a:masterClrMapping/>
  </p:clrMapOvr>
  <p:transition xmlns:p14="http://schemas.microsoft.com/office/powerpoint/2010/main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9741141"/>
      </p:ext>
    </p:extLst>
  </p:cSld>
  <p:clrMapOvr>
    <a:masterClrMapping/>
  </p:clrMapOvr>
  <p:transition xmlns:p14="http://schemas.microsoft.com/office/powerpoint/2010/main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13973"/>
      </p:ext>
    </p:extLst>
  </p:cSld>
  <p:clrMapOvr>
    <a:masterClrMapping/>
  </p:clrMapOvr>
  <p:transition xmlns:p14="http://schemas.microsoft.com/office/powerpoint/2010/main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71016"/>
      </p:ext>
    </p:extLst>
  </p:cSld>
  <p:clrMapOvr>
    <a:masterClrMapping/>
  </p:clrMapOvr>
  <p:transition xmlns:p14="http://schemas.microsoft.com/office/powerpoint/2010/main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50962"/>
      </p:ext>
    </p:extLst>
  </p:cSld>
  <p:clrMapOvr>
    <a:masterClrMapping/>
  </p:clrMapOvr>
  <p:transition xmlns:p14="http://schemas.microsoft.com/office/powerpoint/2010/main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384698"/>
      </p:ext>
    </p:extLst>
  </p:cSld>
  <p:clrMapOvr>
    <a:masterClrMapping/>
  </p:clrMapOvr>
  <p:transition xmlns:p14="http://schemas.microsoft.com/office/powerpoint/2010/main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0045195"/>
      </p:ext>
    </p:extLst>
  </p:cSld>
  <p:clrMapOvr>
    <a:masterClrMapping/>
  </p:clrMapOvr>
  <p:transition xmlns:p14="http://schemas.microsoft.com/office/powerpoint/2010/main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780800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68871"/>
      </p:ext>
    </p:extLst>
  </p:cSld>
  <p:clrMapOvr>
    <a:masterClrMapping/>
  </p:clrMapOvr>
  <p:transition xmlns:p14="http://schemas.microsoft.com/office/powerpoint/2010/main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07621"/>
      </p:ext>
    </p:extLst>
  </p:cSld>
  <p:clrMapOvr>
    <a:masterClrMapping/>
  </p:clrMapOvr>
  <p:transition xmlns:p14="http://schemas.microsoft.com/office/powerpoint/2010/main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22451"/>
      </p:ext>
    </p:extLst>
  </p:cSld>
  <p:clrMapOvr>
    <a:masterClrMapping/>
  </p:clrMapOvr>
  <p:transition xmlns:p14="http://schemas.microsoft.com/office/powerpoint/2010/main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19595"/>
      </p:ext>
    </p:extLst>
  </p:cSld>
  <p:clrMapOvr>
    <a:masterClrMapping/>
  </p:clrMapOvr>
  <p:transition xmlns:p14="http://schemas.microsoft.com/office/powerpoint/2010/main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74289"/>
      </p:ext>
    </p:extLst>
  </p:cSld>
  <p:clrMapOvr>
    <a:masterClrMapping/>
  </p:clrMapOvr>
  <p:transition xmlns:p14="http://schemas.microsoft.com/office/powerpoint/2010/main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1009224"/>
      </p:ext>
    </p:extLst>
  </p:cSld>
  <p:clrMapOvr>
    <a:masterClrMapping/>
  </p:clrMapOvr>
  <p:transition xmlns:p14="http://schemas.microsoft.com/office/powerpoint/2010/main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9300" y="2324100"/>
            <a:ext cx="1955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77500" y="2324100"/>
            <a:ext cx="1955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8881"/>
      </p:ext>
    </p:extLst>
  </p:cSld>
  <p:clrMapOvr>
    <a:masterClrMapping/>
  </p:clrMapOvr>
  <p:transition xmlns:p14="http://schemas.microsoft.com/office/powerpoint/2010/main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5462"/>
      </p:ext>
    </p:extLst>
  </p:cSld>
  <p:clrMapOvr>
    <a:masterClrMapping/>
  </p:clrMapOvr>
  <p:transition xmlns:p14="http://schemas.microsoft.com/office/powerpoint/2010/main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38583"/>
      </p:ext>
    </p:extLst>
  </p:cSld>
  <p:clrMapOvr>
    <a:masterClrMapping/>
  </p:clrMapOvr>
  <p:transition xmlns:p14="http://schemas.microsoft.com/office/powerpoint/2010/main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352856"/>
      </p:ext>
    </p:extLst>
  </p:cSld>
  <p:clrMapOvr>
    <a:masterClrMapping/>
  </p:clrMapOvr>
  <p:transition xmlns:p14="http://schemas.microsoft.com/office/powerpoint/2010/main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581767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49050"/>
      </p:ext>
    </p:extLst>
  </p:cSld>
  <p:clrMapOvr>
    <a:masterClrMapping/>
  </p:clrMapOvr>
  <p:transition xmlns:p14="http://schemas.microsoft.com/office/powerpoint/2010/main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293166"/>
      </p:ext>
    </p:extLst>
  </p:cSld>
  <p:clrMapOvr>
    <a:masterClrMapping/>
  </p:clrMapOvr>
  <p:transition xmlns:p14="http://schemas.microsoft.com/office/powerpoint/2010/main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73827"/>
      </p:ext>
    </p:extLst>
  </p:cSld>
  <p:clrMapOvr>
    <a:masterClrMapping/>
  </p:clrMapOvr>
  <p:transition xmlns:p14="http://schemas.microsoft.com/office/powerpoint/2010/main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79124"/>
      </p:ext>
    </p:extLst>
  </p:cSld>
  <p:clrMapOvr>
    <a:masterClrMapping/>
  </p:clrMapOvr>
  <p:transition xmlns:p14="http://schemas.microsoft.com/office/powerpoint/2010/main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74058"/>
      </p:ext>
    </p:extLst>
  </p:cSld>
  <p:clrMapOvr>
    <a:masterClrMapping/>
  </p:clrMapOvr>
  <p:transition xmlns:p14="http://schemas.microsoft.com/office/powerpoint/2010/main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41529"/>
      </p:ext>
    </p:extLst>
  </p:cSld>
  <p:clrMapOvr>
    <a:masterClrMapping/>
  </p:clrMapOvr>
  <p:transition xmlns:p14="http://schemas.microsoft.com/office/powerpoint/2010/main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0692407"/>
      </p:ext>
    </p:extLst>
  </p:cSld>
  <p:clrMapOvr>
    <a:masterClrMapping/>
  </p:clrMapOvr>
  <p:transition xmlns:p14="http://schemas.microsoft.com/office/powerpoint/2010/main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863600"/>
            <a:ext cx="5854700" cy="802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863600"/>
            <a:ext cx="5854700" cy="802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52797"/>
      </p:ext>
    </p:extLst>
  </p:cSld>
  <p:clrMapOvr>
    <a:masterClrMapping/>
  </p:clrMapOvr>
  <p:transition xmlns:p14="http://schemas.microsoft.com/office/powerpoint/2010/main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80490"/>
      </p:ext>
    </p:extLst>
  </p:cSld>
  <p:clrMapOvr>
    <a:masterClrMapping/>
  </p:clrMapOvr>
  <p:transition xmlns:p14="http://schemas.microsoft.com/office/powerpoint/2010/main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9444"/>
      </p:ext>
    </p:extLst>
  </p:cSld>
  <p:clrMapOvr>
    <a:masterClrMapping/>
  </p:clrMapOvr>
  <p:transition xmlns:p14="http://schemas.microsoft.com/office/powerpoint/2010/main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369578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8955485"/>
      </p:ext>
    </p:extLst>
  </p:cSld>
  <p:clrMapOvr>
    <a:masterClrMapping/>
  </p:clrMapOvr>
  <p:transition xmlns:p14="http://schemas.microsoft.com/office/powerpoint/2010/main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0180866"/>
      </p:ext>
    </p:extLst>
  </p:cSld>
  <p:clrMapOvr>
    <a:masterClrMapping/>
  </p:clrMapOvr>
  <p:transition xmlns:p14="http://schemas.microsoft.com/office/powerpoint/2010/main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1460569"/>
      </p:ext>
    </p:extLst>
  </p:cSld>
  <p:clrMapOvr>
    <a:masterClrMapping/>
  </p:clrMapOvr>
  <p:transition xmlns:p14="http://schemas.microsoft.com/office/powerpoint/2010/main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6805"/>
      </p:ext>
    </p:extLst>
  </p:cSld>
  <p:clrMapOvr>
    <a:masterClrMapping/>
  </p:clrMapOvr>
  <p:transition xmlns:p14="http://schemas.microsoft.com/office/powerpoint/2010/main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90525"/>
            <a:ext cx="2965450" cy="84994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90525"/>
            <a:ext cx="8743950" cy="8499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68823"/>
      </p:ext>
    </p:extLst>
  </p:cSld>
  <p:clrMapOvr>
    <a:masterClrMapping/>
  </p:clrMapOvr>
  <p:transition xmlns:p14="http://schemas.microsoft.com/office/powerpoint/2010/main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08608"/>
      </p:ext>
    </p:extLst>
  </p:cSld>
  <p:clrMapOvr>
    <a:masterClrMapping/>
  </p:clrMapOvr>
  <p:transition xmlns:p14="http://schemas.microsoft.com/office/powerpoint/2010/main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84405"/>
      </p:ext>
    </p:extLst>
  </p:cSld>
  <p:clrMapOvr>
    <a:masterClrMapping/>
  </p:clrMapOvr>
  <p:transition xmlns:p14="http://schemas.microsoft.com/office/powerpoint/2010/main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7418175"/>
      </p:ext>
    </p:extLst>
  </p:cSld>
  <p:clrMapOvr>
    <a:masterClrMapping/>
  </p:clrMapOvr>
  <p:transition xmlns:p14="http://schemas.microsoft.com/office/powerpoint/2010/main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98355"/>
      </p:ext>
    </p:extLst>
  </p:cSld>
  <p:clrMapOvr>
    <a:masterClrMapping/>
  </p:clrMapOvr>
  <p:transition xmlns:p14="http://schemas.microsoft.com/office/powerpoint/2010/main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1872"/>
      </p:ext>
    </p:extLst>
  </p:cSld>
  <p:clrMapOvr>
    <a:masterClrMapping/>
  </p:clrMapOvr>
  <p:transition xmlns:p14="http://schemas.microsoft.com/office/powerpoint/2010/main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3724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24282"/>
      </p:ext>
    </p:extLst>
  </p:cSld>
  <p:clrMapOvr>
    <a:masterClrMapping/>
  </p:clrMapOvr>
  <p:transition xmlns:p14="http://schemas.microsoft.com/office/powerpoint/2010/main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216131"/>
      </p:ext>
    </p:extLst>
  </p:cSld>
  <p:clrMapOvr>
    <a:masterClrMapping/>
  </p:clrMapOvr>
  <p:transition xmlns:p14="http://schemas.microsoft.com/office/powerpoint/2010/main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724700"/>
      </p:ext>
    </p:extLst>
  </p:cSld>
  <p:clrMapOvr>
    <a:masterClrMapping/>
  </p:clrMapOvr>
  <p:transition xmlns:p14="http://schemas.microsoft.com/office/powerpoint/2010/main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806500"/>
      </p:ext>
    </p:extLst>
  </p:cSld>
  <p:clrMapOvr>
    <a:masterClrMapping/>
  </p:clrMapOvr>
  <p:transition xmlns:p14="http://schemas.microsoft.com/office/powerpoint/2010/main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20479"/>
      </p:ext>
    </p:extLst>
  </p:cSld>
  <p:clrMapOvr>
    <a:masterClrMapping/>
  </p:clrMapOvr>
  <p:transition xmlns:p14="http://schemas.microsoft.com/office/powerpoint/2010/main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38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38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33454"/>
      </p:ext>
    </p:extLst>
  </p:cSld>
  <p:clrMapOvr>
    <a:masterClrMapping/>
  </p:clrMapOvr>
  <p:transition xmlns:p14="http://schemas.microsoft.com/office/powerpoint/2010/main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15925"/>
      </p:ext>
    </p:extLst>
  </p:cSld>
  <p:clrMapOvr>
    <a:masterClrMapping/>
  </p:clrMapOvr>
  <p:transition xmlns:p14="http://schemas.microsoft.com/office/powerpoint/2010/main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55998"/>
      </p:ext>
    </p:extLst>
  </p:cSld>
  <p:clrMapOvr>
    <a:masterClrMapping/>
  </p:clrMapOvr>
  <p:transition xmlns:p14="http://schemas.microsoft.com/office/powerpoint/2010/main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620559"/>
      </p:ext>
    </p:extLst>
  </p:cSld>
  <p:clrMapOvr>
    <a:masterClrMapping/>
  </p:clrMapOvr>
  <p:transition xmlns:p14="http://schemas.microsoft.com/office/powerpoint/2010/main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62282"/>
      </p:ext>
    </p:extLst>
  </p:cSld>
  <p:clrMapOvr>
    <a:masterClrMapping/>
  </p:clrMapOvr>
  <p:transition xmlns:p14="http://schemas.microsoft.com/office/powerpoint/2010/main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56524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91010"/>
      </p:ext>
    </p:extLst>
  </p:cSld>
  <p:clrMapOvr>
    <a:masterClrMapping/>
  </p:clrMapOvr>
  <p:transition xmlns:p14="http://schemas.microsoft.com/office/powerpoint/2010/main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02947"/>
      </p:ext>
    </p:extLst>
  </p:cSld>
  <p:clrMapOvr>
    <a:masterClrMapping/>
  </p:clrMapOvr>
  <p:transition xmlns:p14="http://schemas.microsoft.com/office/powerpoint/2010/main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115074"/>
      </p:ext>
    </p:extLst>
  </p:cSld>
  <p:clrMapOvr>
    <a:masterClrMapping/>
  </p:clrMapOvr>
  <p:transition xmlns:p14="http://schemas.microsoft.com/office/powerpoint/2010/main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3698974"/>
      </p:ext>
    </p:extLst>
  </p:cSld>
  <p:clrMapOvr>
    <a:masterClrMapping/>
  </p:clrMapOvr>
  <p:transition xmlns:p14="http://schemas.microsoft.com/office/powerpoint/2010/main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7764303"/>
      </p:ext>
    </p:extLst>
  </p:cSld>
  <p:clrMapOvr>
    <a:masterClrMapping/>
  </p:clrMapOvr>
  <p:transition xmlns:p14="http://schemas.microsoft.com/office/powerpoint/2010/main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36539"/>
      </p:ext>
    </p:extLst>
  </p:cSld>
  <p:clrMapOvr>
    <a:masterClrMapping/>
  </p:clrMapOvr>
  <p:transition xmlns:p14="http://schemas.microsoft.com/office/powerpoint/2010/main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9610"/>
      </p:ext>
    </p:extLst>
  </p:cSld>
  <p:clrMapOvr>
    <a:masterClrMapping/>
  </p:clrMapOvr>
  <p:transition xmlns:p14="http://schemas.microsoft.com/office/powerpoint/2010/main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21633"/>
      </p:ext>
    </p:extLst>
  </p:cSld>
  <p:clrMapOvr>
    <a:masterClrMapping/>
  </p:clrMapOvr>
  <p:transition xmlns:p14="http://schemas.microsoft.com/office/powerpoint/2010/main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89392"/>
      </p:ext>
    </p:extLst>
  </p:cSld>
  <p:clrMapOvr>
    <a:masterClrMapping/>
  </p:clrMapOvr>
  <p:transition xmlns:p14="http://schemas.microsoft.com/office/powerpoint/2010/main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1582876"/>
      </p:ext>
    </p:extLst>
  </p:cSld>
  <p:clrMapOvr>
    <a:masterClrMapping/>
  </p:clrMapOvr>
  <p:transition xmlns:p14="http://schemas.microsoft.com/office/powerpoint/2010/main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9041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96493"/>
      </p:ext>
    </p:extLst>
  </p:cSld>
  <p:clrMapOvr>
    <a:masterClrMapping/>
  </p:clrMapOvr>
  <p:transition xmlns:p14="http://schemas.microsoft.com/office/powerpoint/2010/main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38310"/>
      </p:ext>
    </p:extLst>
  </p:cSld>
  <p:clrMapOvr>
    <a:masterClrMapping/>
  </p:clrMapOvr>
  <p:transition xmlns:p14="http://schemas.microsoft.com/office/powerpoint/2010/main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92395"/>
      </p:ext>
    </p:extLst>
  </p:cSld>
  <p:clrMapOvr>
    <a:masterClrMapping/>
  </p:clrMapOvr>
  <p:transition xmlns:p14="http://schemas.microsoft.com/office/powerpoint/2010/main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076523"/>
      </p:ext>
    </p:extLst>
  </p:cSld>
  <p:clrMapOvr>
    <a:masterClrMapping/>
  </p:clrMapOvr>
  <p:transition xmlns:p14="http://schemas.microsoft.com/office/powerpoint/2010/main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7764169"/>
      </p:ext>
    </p:extLst>
  </p:cSld>
  <p:clrMapOvr>
    <a:masterClrMapping/>
  </p:clrMapOvr>
  <p:transition xmlns:p14="http://schemas.microsoft.com/office/powerpoint/2010/main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742346"/>
      </p:ext>
    </p:extLst>
  </p:cSld>
  <p:clrMapOvr>
    <a:masterClrMapping/>
  </p:clrMapOvr>
  <p:transition xmlns:p14="http://schemas.microsoft.com/office/powerpoint/2010/main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9076"/>
      </p:ext>
    </p:extLst>
  </p:cSld>
  <p:clrMapOvr>
    <a:masterClrMapping/>
  </p:clrMapOvr>
  <p:transition xmlns:p14="http://schemas.microsoft.com/office/powerpoint/2010/main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46221"/>
      </p:ext>
    </p:extLst>
  </p:cSld>
  <p:clrMapOvr>
    <a:masterClrMapping/>
  </p:clrMapOvr>
  <p:transition xmlns:p14="http://schemas.microsoft.com/office/powerpoint/2010/main"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31463"/>
      </p:ext>
    </p:extLst>
  </p:cSld>
  <p:clrMapOvr>
    <a:masterClrMapping/>
  </p:clrMapOvr>
  <p:transition xmlns:p14="http://schemas.microsoft.com/office/powerpoint/2010/main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31808"/>
      </p:ext>
    </p:extLst>
  </p:cSld>
  <p:clrMapOvr>
    <a:masterClrMapping/>
  </p:clrMapOvr>
  <p:transition xmlns:p14="http://schemas.microsoft.com/office/powerpoint/2010/main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5775216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116137"/>
      </p:ext>
    </p:extLst>
  </p:cSld>
  <p:clrMapOvr>
    <a:masterClrMapping/>
  </p:clrMapOvr>
  <p:transition xmlns:p14="http://schemas.microsoft.com/office/powerpoint/2010/main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5016500"/>
            <a:ext cx="24638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5016500"/>
            <a:ext cx="24638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36331"/>
      </p:ext>
    </p:extLst>
  </p:cSld>
  <p:clrMapOvr>
    <a:masterClrMapping/>
  </p:clrMapOvr>
  <p:transition xmlns:p14="http://schemas.microsoft.com/office/powerpoint/2010/main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50151"/>
      </p:ext>
    </p:extLst>
  </p:cSld>
  <p:clrMapOvr>
    <a:masterClrMapping/>
  </p:clrMapOvr>
  <p:transition xmlns:p14="http://schemas.microsoft.com/office/powerpoint/2010/main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49160"/>
      </p:ext>
    </p:extLst>
  </p:cSld>
  <p:clrMapOvr>
    <a:masterClrMapping/>
  </p:clrMapOvr>
  <p:transition xmlns:p14="http://schemas.microsoft.com/office/powerpoint/2010/main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471211"/>
      </p:ext>
    </p:extLst>
  </p:cSld>
  <p:clrMapOvr>
    <a:masterClrMapping/>
  </p:clrMapOvr>
  <p:transition xmlns:p14="http://schemas.microsoft.com/office/powerpoint/2010/main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1034386"/>
      </p:ext>
    </p:extLst>
  </p:cSld>
  <p:clrMapOvr>
    <a:masterClrMapping/>
  </p:clrMapOvr>
  <p:transition xmlns:p14="http://schemas.microsoft.com/office/powerpoint/2010/main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8433269"/>
      </p:ext>
    </p:extLst>
  </p:cSld>
  <p:clrMapOvr>
    <a:masterClrMapping/>
  </p:clrMapOvr>
  <p:transition xmlns:p14="http://schemas.microsoft.com/office/powerpoint/2010/main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24647"/>
      </p:ext>
    </p:extLst>
  </p:cSld>
  <p:clrMapOvr>
    <a:masterClrMapping/>
  </p:clrMapOvr>
  <p:transition xmlns:p14="http://schemas.microsoft.com/office/powerpoint/2010/main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1500" y="1320800"/>
            <a:ext cx="1270000" cy="6870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320800"/>
            <a:ext cx="3657600" cy="6870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71130"/>
      </p:ext>
    </p:extLst>
  </p:cSld>
  <p:clrMapOvr>
    <a:masterClrMapping/>
  </p:clrMapOvr>
  <p:transition xmlns:p14="http://schemas.microsoft.com/office/powerpoint/2010/main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90867"/>
      </p:ext>
    </p:extLst>
  </p:cSld>
  <p:clrMapOvr>
    <a:masterClrMapping/>
  </p:clrMapOvr>
  <p:transition xmlns:p14="http://schemas.microsoft.com/office/powerpoint/2010/main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82348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6054978"/>
      </p:ext>
    </p:extLst>
  </p:cSld>
  <p:clrMapOvr>
    <a:masterClrMapping/>
  </p:clrMapOvr>
  <p:transition xmlns:p14="http://schemas.microsoft.com/office/powerpoint/2010/main"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9013719"/>
      </p:ext>
    </p:extLst>
  </p:cSld>
  <p:clrMapOvr>
    <a:masterClrMapping/>
  </p:clrMapOvr>
  <p:transition xmlns:p14="http://schemas.microsoft.com/office/powerpoint/2010/main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48600" y="8470900"/>
            <a:ext cx="24003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8470900"/>
            <a:ext cx="24003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27280"/>
      </p:ext>
    </p:extLst>
  </p:cSld>
  <p:clrMapOvr>
    <a:masterClrMapping/>
  </p:clrMapOvr>
  <p:transition xmlns:p14="http://schemas.microsoft.com/office/powerpoint/2010/main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03074"/>
      </p:ext>
    </p:extLst>
  </p:cSld>
  <p:clrMapOvr>
    <a:masterClrMapping/>
  </p:clrMapOvr>
  <p:transition xmlns:p14="http://schemas.microsoft.com/office/powerpoint/2010/main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76572"/>
      </p:ext>
    </p:extLst>
  </p:cSld>
  <p:clrMapOvr>
    <a:masterClrMapping/>
  </p:clrMapOvr>
  <p:transition xmlns:p14="http://schemas.microsoft.com/office/powerpoint/2010/main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7596475"/>
      </p:ext>
    </p:extLst>
  </p:cSld>
  <p:clrMapOvr>
    <a:masterClrMapping/>
  </p:clrMapOvr>
  <p:transition xmlns:p14="http://schemas.microsoft.com/office/powerpoint/2010/main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7690108"/>
      </p:ext>
    </p:extLst>
  </p:cSld>
  <p:clrMapOvr>
    <a:masterClrMapping/>
  </p:clrMapOvr>
  <p:transition xmlns:p14="http://schemas.microsoft.com/office/powerpoint/2010/main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8995006"/>
      </p:ext>
    </p:extLst>
  </p:cSld>
  <p:clrMapOvr>
    <a:masterClrMapping/>
  </p:clrMapOvr>
  <p:transition xmlns:p14="http://schemas.microsoft.com/office/powerpoint/2010/main"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89843"/>
      </p:ext>
    </p:extLst>
  </p:cSld>
  <p:clrMapOvr>
    <a:masterClrMapping/>
  </p:clrMapOvr>
  <p:transition xmlns:p14="http://schemas.microsoft.com/office/powerpoint/2010/main"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53625" y="7785100"/>
            <a:ext cx="2847975" cy="1701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9700" y="7785100"/>
            <a:ext cx="8391525" cy="1701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35931"/>
      </p:ext>
    </p:extLst>
  </p:cSld>
  <p:clrMapOvr>
    <a:masterClrMapping/>
  </p:clrMapOvr>
  <p:transition xmlns:p14="http://schemas.microsoft.com/office/powerpoint/2010/main"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2288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45391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3616232"/>
      </p:ext>
    </p:extLst>
  </p:cSld>
  <p:clrMapOvr>
    <a:masterClrMapping/>
  </p:clrMapOvr>
  <p:transition xmlns:p14="http://schemas.microsoft.com/office/powerpoint/2010/main"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08142"/>
      </p:ext>
    </p:extLst>
  </p:cSld>
  <p:clrMapOvr>
    <a:masterClrMapping/>
  </p:clrMapOvr>
  <p:transition xmlns:p14="http://schemas.microsoft.com/office/powerpoint/2010/main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902657"/>
      </p:ext>
    </p:extLst>
  </p:cSld>
  <p:clrMapOvr>
    <a:masterClrMapping/>
  </p:clrMapOvr>
  <p:transition xmlns:p14="http://schemas.microsoft.com/office/powerpoint/2010/main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89473"/>
      </p:ext>
    </p:extLst>
  </p:cSld>
  <p:clrMapOvr>
    <a:masterClrMapping/>
  </p:clrMapOvr>
  <p:transition xmlns:p14="http://schemas.microsoft.com/office/powerpoint/2010/main"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9818"/>
      </p:ext>
    </p:extLst>
  </p:cSld>
  <p:clrMapOvr>
    <a:masterClrMapping/>
  </p:clrMapOvr>
  <p:transition xmlns:p14="http://schemas.microsoft.com/office/powerpoint/2010/main"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89412"/>
      </p:ext>
    </p:extLst>
  </p:cSld>
  <p:clrMapOvr>
    <a:masterClrMapping/>
  </p:clrMapOvr>
  <p:transition xmlns:p14="http://schemas.microsoft.com/office/powerpoint/2010/main"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19891"/>
      </p:ext>
    </p:extLst>
  </p:cSld>
  <p:clrMapOvr>
    <a:masterClrMapping/>
  </p:clrMapOvr>
  <p:transition xmlns:p14="http://schemas.microsoft.com/office/powerpoint/2010/main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5870441"/>
      </p:ext>
    </p:extLst>
  </p:cSld>
  <p:clrMapOvr>
    <a:masterClrMapping/>
  </p:clrMapOvr>
  <p:transition xmlns:p14="http://schemas.microsoft.com/office/powerpoint/2010/main"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675155"/>
      </p:ext>
    </p:extLst>
  </p:cSld>
  <p:clrMapOvr>
    <a:masterClrMapping/>
  </p:clrMapOvr>
  <p:transition xmlns:p14="http://schemas.microsoft.com/office/powerpoint/2010/main"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40931"/>
      </p:ext>
    </p:extLst>
  </p:cSld>
  <p:clrMapOvr>
    <a:masterClrMapping/>
  </p:clrMapOvr>
  <p:transition xmlns:p14="http://schemas.microsoft.com/office/powerpoint/2010/main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2276475"/>
            <a:ext cx="2965450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276475"/>
            <a:ext cx="87439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03427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55136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3446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21082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37894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8649866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74495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55060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19812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99828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4483206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3865930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6263827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0708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47695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09535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74560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1987804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31620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33449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701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5016500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16500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45981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3563733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910027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632346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22958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70790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57966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82097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6654023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9091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9326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86287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25592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403268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5555457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1122893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2766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17170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85155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53790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7603176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7111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76444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13846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69231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426087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8710348"/>
      </p:ext>
    </p:extLst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4844586"/>
      </p:ext>
    </p:extLst>
  </p:cSld>
  <p:clrMapOvr>
    <a:masterClrMapping/>
  </p:clrMapOvr>
  <p:transition xmlns:p14="http://schemas.microsoft.com/office/powerpoint/2010/main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96671"/>
      </p:ext>
    </p:extLst>
  </p:cSld>
  <p:clrMapOvr>
    <a:masterClrMapping/>
  </p:clrMapOvr>
  <p:transition xmlns:p14="http://schemas.microsoft.com/office/powerpoint/2010/main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08233"/>
      </p:ext>
    </p:extLst>
  </p:cSld>
  <p:clrMapOvr>
    <a:masterClrMapping/>
  </p:clrMapOvr>
  <p:transition xmlns:p14="http://schemas.microsoft.com/office/powerpoint/2010/main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804"/>
      </p:ext>
    </p:extLst>
  </p:cSld>
  <p:clrMapOvr>
    <a:masterClrMapping/>
  </p:clrMapOvr>
  <p:transition xmlns:p14="http://schemas.microsoft.com/office/powerpoint/2010/main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157"/>
      </p:ext>
    </p:extLst>
  </p:cSld>
  <p:clrMapOvr>
    <a:masterClrMapping/>
  </p:clrMapOvr>
  <p:transition xmlns:p14="http://schemas.microsoft.com/office/powerpoint/2010/main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194527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463725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33041"/>
      </p:ext>
    </p:extLst>
  </p:cSld>
  <p:clrMapOvr>
    <a:masterClrMapping/>
  </p:clrMapOvr>
  <p:transition xmlns:p14="http://schemas.microsoft.com/office/powerpoint/2010/main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14139"/>
      </p:ext>
    </p:extLst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09394"/>
      </p:ext>
    </p:extLst>
  </p:cSld>
  <p:clrMapOvr>
    <a:masterClrMapping/>
  </p:clrMapOvr>
  <p:transition xmlns:p14="http://schemas.microsoft.com/office/powerpoint/2010/main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125910"/>
      </p:ext>
    </p:extLst>
  </p:cSld>
  <p:clrMapOvr>
    <a:masterClrMapping/>
  </p:clrMapOvr>
  <p:transition xmlns:p14="http://schemas.microsoft.com/office/powerpoint/2010/main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2001969"/>
      </p:ext>
    </p:extLst>
  </p:cSld>
  <p:clrMapOvr>
    <a:masterClrMapping/>
  </p:clrMapOvr>
  <p:transition xmlns:p14="http://schemas.microsoft.com/office/powerpoint/2010/main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0295763"/>
      </p:ext>
    </p:extLst>
  </p:cSld>
  <p:clrMapOvr>
    <a:masterClrMapping/>
  </p:clrMapOvr>
  <p:transition xmlns:p14="http://schemas.microsoft.com/office/powerpoint/2010/main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48741"/>
      </p:ext>
    </p:extLst>
  </p:cSld>
  <p:clrMapOvr>
    <a:masterClrMapping/>
  </p:clrMapOvr>
  <p:transition xmlns:p14="http://schemas.microsoft.com/office/powerpoint/2010/main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28910"/>
      </p:ext>
    </p:extLst>
  </p:cSld>
  <p:clrMapOvr>
    <a:masterClrMapping/>
  </p:clrMapOvr>
  <p:transition xmlns:p14="http://schemas.microsoft.com/office/powerpoint/2010/main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60319"/>
      </p:ext>
    </p:extLst>
  </p:cSld>
  <p:clrMapOvr>
    <a:masterClrMapping/>
  </p:clrMapOvr>
  <p:transition xmlns:p14="http://schemas.microsoft.com/office/powerpoint/2010/main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01289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7197109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7671182"/>
      </p:ext>
    </p:extLst>
  </p:cSld>
  <p:clrMapOvr>
    <a:masterClrMapping/>
  </p:clrMapOvr>
  <p:transition xmlns:p14="http://schemas.microsoft.com/office/powerpoint/2010/main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68993"/>
      </p:ext>
    </p:extLst>
  </p:cSld>
  <p:clrMapOvr>
    <a:masterClrMapping/>
  </p:clrMapOvr>
  <p:transition xmlns:p14="http://schemas.microsoft.com/office/powerpoint/2010/main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09539"/>
      </p:ext>
    </p:extLst>
  </p:cSld>
  <p:clrMapOvr>
    <a:masterClrMapping/>
  </p:clrMapOvr>
  <p:transition xmlns:p14="http://schemas.microsoft.com/office/powerpoint/2010/main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60362"/>
      </p:ext>
    </p:extLst>
  </p:cSld>
  <p:clrMapOvr>
    <a:masterClrMapping/>
  </p:clrMapOvr>
  <p:transition xmlns:p14="http://schemas.microsoft.com/office/powerpoint/2010/main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964346"/>
      </p:ext>
    </p:extLst>
  </p:cSld>
  <p:clrMapOvr>
    <a:masterClrMapping/>
  </p:clrMapOvr>
  <p:transition xmlns:p14="http://schemas.microsoft.com/office/powerpoint/2010/main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7971421"/>
      </p:ext>
    </p:extLst>
  </p:cSld>
  <p:clrMapOvr>
    <a:masterClrMapping/>
  </p:clrMapOvr>
  <p:transition xmlns:p14="http://schemas.microsoft.com/office/powerpoint/2010/main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3610284"/>
      </p:ext>
    </p:extLst>
  </p:cSld>
  <p:clrMapOvr>
    <a:masterClrMapping/>
  </p:clrMapOvr>
  <p:transition xmlns:p14="http://schemas.microsoft.com/office/powerpoint/2010/main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738"/>
      </p:ext>
    </p:extLst>
  </p:cSld>
  <p:clrMapOvr>
    <a:masterClrMapping/>
  </p:clrMapOvr>
  <p:transition xmlns:p14="http://schemas.microsoft.com/office/powerpoint/2010/main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0617"/>
      </p:ext>
    </p:extLst>
  </p:cSld>
  <p:clrMapOvr>
    <a:masterClrMapping/>
  </p:clrMapOvr>
  <p:transition xmlns:p14="http://schemas.microsoft.com/office/powerpoint/2010/main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60562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208476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91960"/>
      </p:ext>
    </p:extLst>
  </p:cSld>
  <p:clrMapOvr>
    <a:masterClrMapping/>
  </p:clrMapOvr>
  <p:transition xmlns:p14="http://schemas.microsoft.com/office/powerpoint/2010/main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7000410"/>
      </p:ext>
    </p:extLst>
  </p:cSld>
  <p:clrMapOvr>
    <a:masterClrMapping/>
  </p:clrMapOvr>
  <p:transition xmlns:p14="http://schemas.microsoft.com/office/powerpoint/2010/main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77075"/>
      </p:ext>
    </p:extLst>
  </p:cSld>
  <p:clrMapOvr>
    <a:masterClrMapping/>
  </p:clrMapOvr>
  <p:transition xmlns:p14="http://schemas.microsoft.com/office/powerpoint/2010/main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38535"/>
      </p:ext>
    </p:extLst>
  </p:cSld>
  <p:clrMapOvr>
    <a:masterClrMapping/>
  </p:clrMapOvr>
  <p:transition xmlns:p14="http://schemas.microsoft.com/office/powerpoint/2010/main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77017"/>
      </p:ext>
    </p:extLst>
  </p:cSld>
  <p:clrMapOvr>
    <a:masterClrMapping/>
  </p:clrMapOvr>
  <p:transition xmlns:p14="http://schemas.microsoft.com/office/powerpoint/2010/main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5375994"/>
      </p:ext>
    </p:extLst>
  </p:cSld>
  <p:clrMapOvr>
    <a:masterClrMapping/>
  </p:clrMapOvr>
  <p:transition xmlns:p14="http://schemas.microsoft.com/office/powerpoint/2010/main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5563267"/>
      </p:ext>
    </p:extLst>
  </p:cSld>
  <p:clrMapOvr>
    <a:masterClrMapping/>
  </p:clrMapOvr>
  <p:transition xmlns:p14="http://schemas.microsoft.com/office/powerpoint/2010/main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508710"/>
      </p:ext>
    </p:extLst>
  </p:cSld>
  <p:clrMapOvr>
    <a:masterClrMapping/>
  </p:clrMapOvr>
  <p:transition xmlns:p14="http://schemas.microsoft.com/office/powerpoint/2010/main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26155"/>
      </p:ext>
    </p:extLst>
  </p:cSld>
  <p:clrMapOvr>
    <a:masterClrMapping/>
  </p:clrMapOvr>
  <p:transition xmlns:p14="http://schemas.microsoft.com/office/powerpoint/2010/main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1500" y="330200"/>
            <a:ext cx="127000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365760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31774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5.xml"/><Relationship Id="rId12" Type="http://schemas.openxmlformats.org/officeDocument/2006/relationships/theme" Target="../theme/theme15.xml"/><Relationship Id="rId1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4.xml"/></Relationships>
</file>

<file path=ppt/slideMasters/_rels/slideMaster1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6.xml"/><Relationship Id="rId12" Type="http://schemas.openxmlformats.org/officeDocument/2006/relationships/theme" Target="../theme/theme16.xml"/><Relationship Id="rId1" Type="http://schemas.openxmlformats.org/officeDocument/2006/relationships/slideLayout" Target="../slideLayouts/slideLayout166.xml"/><Relationship Id="rId2" Type="http://schemas.openxmlformats.org/officeDocument/2006/relationships/slideLayout" Target="../slideLayouts/slideLayout167.xml"/><Relationship Id="rId3" Type="http://schemas.openxmlformats.org/officeDocument/2006/relationships/slideLayout" Target="../slideLayouts/slideLayout168.xml"/><Relationship Id="rId4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2.xml"/><Relationship Id="rId8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5.xml"/></Relationships>
</file>

<file path=ppt/slideMasters/_rels/slideMaster1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7.xml"/><Relationship Id="rId12" Type="http://schemas.openxmlformats.org/officeDocument/2006/relationships/theme" Target="../theme/theme17.xml"/><Relationship Id="rId1" Type="http://schemas.openxmlformats.org/officeDocument/2006/relationships/slideLayout" Target="../slideLayouts/slideLayout177.xml"/><Relationship Id="rId2" Type="http://schemas.openxmlformats.org/officeDocument/2006/relationships/slideLayout" Target="../slideLayouts/slideLayout178.xml"/><Relationship Id="rId3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3.xml"/><Relationship Id="rId8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86.xml"/></Relationships>
</file>

<file path=ppt/slideMasters/_rels/slideMaster1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8.xml"/><Relationship Id="rId12" Type="http://schemas.openxmlformats.org/officeDocument/2006/relationships/theme" Target="../theme/theme18.xml"/><Relationship Id="rId1" Type="http://schemas.openxmlformats.org/officeDocument/2006/relationships/slideLayout" Target="../slideLayouts/slideLayout188.xml"/><Relationship Id="rId2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3.xml"/><Relationship Id="rId7" Type="http://schemas.openxmlformats.org/officeDocument/2006/relationships/slideLayout" Target="../slideLayouts/slideLayout194.xml"/><Relationship Id="rId8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197.xml"/></Relationships>
</file>

<file path=ppt/slideMasters/_rels/slideMaster1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9.xml"/><Relationship Id="rId12" Type="http://schemas.openxmlformats.org/officeDocument/2006/relationships/theme" Target="../theme/theme19.xml"/><Relationship Id="rId1" Type="http://schemas.openxmlformats.org/officeDocument/2006/relationships/slideLayout" Target="../slideLayouts/slideLayout199.xml"/><Relationship Id="rId2" Type="http://schemas.openxmlformats.org/officeDocument/2006/relationships/slideLayout" Target="../slideLayouts/slideLayout200.xml"/><Relationship Id="rId3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203.xml"/><Relationship Id="rId6" Type="http://schemas.openxmlformats.org/officeDocument/2006/relationships/slideLayout" Target="../slideLayouts/slideLayout204.xml"/><Relationship Id="rId7" Type="http://schemas.openxmlformats.org/officeDocument/2006/relationships/slideLayout" Target="../slideLayouts/slideLayout205.xml"/><Relationship Id="rId8" Type="http://schemas.openxmlformats.org/officeDocument/2006/relationships/slideLayout" Target="../slideLayouts/slideLayout206.xml"/><Relationship Id="rId9" Type="http://schemas.openxmlformats.org/officeDocument/2006/relationships/slideLayout" Target="../slideLayouts/slideLayout207.xml"/><Relationship Id="rId10" Type="http://schemas.openxmlformats.org/officeDocument/2006/relationships/slideLayout" Target="../slideLayouts/slideLayout20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118618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647700" y="47498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118618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0242" name="Line 2"/>
          <p:cNvSpPr>
            <a:spLocks noChangeShapeType="1"/>
          </p:cNvSpPr>
          <p:nvPr/>
        </p:nvSpPr>
        <p:spPr bwMode="auto">
          <a:xfrm flipH="1">
            <a:off x="6488113" y="519113"/>
            <a:ext cx="1587" cy="79644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6488113" y="4476750"/>
            <a:ext cx="5995987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 xmlns:p14="http://schemas.microsoft.com/office/powerpoint/2010/main"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50800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69300" y="2324100"/>
            <a:ext cx="40640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863600"/>
            <a:ext cx="11861800" cy="802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11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55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44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501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59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416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73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118618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11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55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44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501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59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416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73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50800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647700" y="4749800"/>
            <a:ext cx="4881563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50800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7785100"/>
            <a:ext cx="57912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18434" name="Line 2"/>
          <p:cNvSpPr>
            <a:spLocks noChangeShapeType="1"/>
          </p:cNvSpPr>
          <p:nvPr/>
        </p:nvSpPr>
        <p:spPr bwMode="auto">
          <a:xfrm flipH="1">
            <a:off x="7543800" y="7975600"/>
            <a:ext cx="0" cy="142240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48600" y="8470900"/>
            <a:ext cx="49530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ransition xmlns:p14="http://schemas.microsoft.com/office/powerpoint/2010/main"/>
  <p:txStyles>
    <p:titleStyle>
      <a:lvl1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708400"/>
            <a:ext cx="11861800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118618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3074" name="Line 2"/>
          <p:cNvSpPr>
            <a:spLocks noChangeShapeType="1"/>
          </p:cNvSpPr>
          <p:nvPr/>
        </p:nvSpPr>
        <p:spPr bwMode="auto">
          <a:xfrm flipH="1">
            <a:off x="9066213" y="519113"/>
            <a:ext cx="1587" cy="79644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9066213" y="3092450"/>
            <a:ext cx="3430587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9066213" y="5873750"/>
            <a:ext cx="3430587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 xmlns:p14="http://schemas.microsoft.com/office/powerpoint/2010/main"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4098" name="Line 2"/>
          <p:cNvSpPr>
            <a:spLocks noChangeShapeType="1"/>
          </p:cNvSpPr>
          <p:nvPr/>
        </p:nvSpPr>
        <p:spPr bwMode="auto">
          <a:xfrm flipH="1">
            <a:off x="6502400" y="1803400"/>
            <a:ext cx="0" cy="431800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 xmlns:p14="http://schemas.microsoft.com/office/powerpoint/2010/main"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5122" name="Line 2"/>
          <p:cNvSpPr>
            <a:spLocks noChangeShapeType="1"/>
          </p:cNvSpPr>
          <p:nvPr/>
        </p:nvSpPr>
        <p:spPr bwMode="auto">
          <a:xfrm flipH="1">
            <a:off x="4430713" y="1778000"/>
            <a:ext cx="1587" cy="505460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 xmlns:p14="http://schemas.microsoft.com/office/powerpoint/2010/main"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 flipH="1">
            <a:off x="6488113" y="508000"/>
            <a:ext cx="1587" cy="801370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 xmlns:p14="http://schemas.microsoft.com/office/powerpoint/2010/main"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7170" name="Line 2"/>
          <p:cNvSpPr>
            <a:spLocks noChangeShapeType="1"/>
          </p:cNvSpPr>
          <p:nvPr/>
        </p:nvSpPr>
        <p:spPr bwMode="auto">
          <a:xfrm flipH="1">
            <a:off x="4443413" y="1776413"/>
            <a:ext cx="1587" cy="50688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 flipH="1">
            <a:off x="8545513" y="1776413"/>
            <a:ext cx="1587" cy="50688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xmlns:p14="http://schemas.microsoft.com/office/powerpoint/2010/main"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 xmlns:p14="http://schemas.microsoft.com/office/powerpoint/2010/main"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50800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647700" y="1968500"/>
            <a:ext cx="48768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50800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CMPSCI </a:t>
            </a:r>
            <a:r>
              <a:rPr lang="en-US" dirty="0" smtClean="0"/>
              <a:t>187</a:t>
            </a:r>
            <a:endParaRPr lang="en-US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Java Overview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Objects and Pointers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The basic unit of data in Java is an </a:t>
            </a:r>
            <a:r>
              <a:rPr lang="en-US" b="1"/>
              <a:t>object</a:t>
            </a:r>
            <a:r>
              <a:rPr lang="en-US"/>
              <a:t>, a collection of data with associated methods.</a:t>
            </a:r>
          </a:p>
          <a:p>
            <a:r>
              <a:rPr lang="en-US"/>
              <a:t>Objects come from </a:t>
            </a:r>
            <a:r>
              <a:rPr lang="en-US" b="1"/>
              <a:t>classes</a:t>
            </a:r>
            <a:r>
              <a:rPr lang="en-US"/>
              <a:t>, and the </a:t>
            </a:r>
            <a:r>
              <a:rPr lang="en-US" b="1"/>
              <a:t>class definition</a:t>
            </a:r>
            <a:r>
              <a:rPr lang="en-US"/>
              <a:t> indicates what sort of data the object has and includes the code for its methods.</a:t>
            </a:r>
          </a:p>
          <a:p>
            <a:r>
              <a:rPr lang="en-US"/>
              <a:t>Each object is stored somewhere out in memory, in a place chosen at run time.  A </a:t>
            </a:r>
            <a:r>
              <a:rPr lang="en-US" b="1"/>
              <a:t>pointer</a:t>
            </a:r>
            <a:r>
              <a:rPr lang="en-US"/>
              <a:t> or </a:t>
            </a:r>
            <a:r>
              <a:rPr lang="en-US" b="1"/>
              <a:t>reference</a:t>
            </a:r>
            <a:r>
              <a:rPr lang="en-US"/>
              <a:t> is the address where an object is, stored in a machine word.  </a:t>
            </a:r>
          </a:p>
          <a:p>
            <a:r>
              <a:rPr lang="en-US"/>
              <a:t>While primitives are passed as parameters </a:t>
            </a:r>
            <a:r>
              <a:rPr lang="en-US" b="1"/>
              <a:t>by value</a:t>
            </a:r>
            <a:r>
              <a:rPr lang="en-US"/>
              <a:t>, objects are passed by </a:t>
            </a:r>
            <a:r>
              <a:rPr lang="en-US" b="1"/>
              <a:t>reference</a:t>
            </a:r>
            <a:r>
              <a:rPr lang="en-US"/>
              <a:t>.  It is possible for two or more variables to refer to the same object, so that changes to one variable will affect the other -- this is called </a:t>
            </a:r>
            <a:r>
              <a:rPr lang="en-US" b="1"/>
              <a:t>aliasing</a:t>
            </a:r>
            <a:r>
              <a:rPr lang="en-US"/>
              <a:t>.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Dynamic Typing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object has a </a:t>
            </a:r>
            <a:r>
              <a:rPr lang="en-US" b="1" dirty="0"/>
              <a:t>type</a:t>
            </a:r>
            <a:r>
              <a:rPr lang="en-US" dirty="0"/>
              <a:t> (what it is called) and a </a:t>
            </a:r>
            <a:r>
              <a:rPr lang="en-US" b="1" dirty="0"/>
              <a:t>class</a:t>
            </a:r>
            <a:r>
              <a:rPr lang="en-US" dirty="0"/>
              <a:t> (what it is).</a:t>
            </a:r>
          </a:p>
          <a:p>
            <a:r>
              <a:rPr lang="en-US" dirty="0"/>
              <a:t>It gets a class when it is created with a </a:t>
            </a:r>
            <a:r>
              <a:rPr lang="en-US" b="1" dirty="0"/>
              <a:t>new</a:t>
            </a:r>
            <a:r>
              <a:rPr lang="en-US" dirty="0"/>
              <a:t> statement, and this never changes as the object is used.</a:t>
            </a:r>
          </a:p>
          <a:p>
            <a:r>
              <a:rPr lang="en-US" dirty="0"/>
              <a:t>It can be referred to by a variable of any compatible type, e.g., a Dog variable could contain a Rottweiler or a Terrier object.</a:t>
            </a:r>
          </a:p>
          <a:p>
            <a:r>
              <a:rPr lang="en-US" dirty="0"/>
              <a:t>When an </a:t>
            </a:r>
            <a:r>
              <a:rPr lang="en-US" b="1" dirty="0"/>
              <a:t>overloaded instance method</a:t>
            </a:r>
            <a:r>
              <a:rPr lang="en-US" dirty="0"/>
              <a:t> is called from an object, the version for the </a:t>
            </a:r>
            <a:r>
              <a:rPr lang="en-US" b="1" dirty="0"/>
              <a:t>class</a:t>
            </a:r>
            <a:r>
              <a:rPr lang="en-US" dirty="0"/>
              <a:t> is what gets run.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An array is a structure made up of primitives or objects of the same type.</a:t>
            </a:r>
          </a:p>
          <a:p>
            <a:r>
              <a:rPr lang="en-US"/>
              <a:t>If T is any type, T[ ] is the type of arrays made from T objects.</a:t>
            </a:r>
          </a:p>
          <a:p>
            <a:r>
              <a:rPr lang="en-US"/>
              <a:t>We can have two-dimensional arrays, or worse, with types like T [ ] [ ] [ ].</a:t>
            </a:r>
          </a:p>
          <a:p>
            <a:r>
              <a:rPr lang="en-US"/>
              <a:t>Arrays of primitives are in consecutive locations -- arrays of objects are arrays of pointers, pointer to created objects (</a:t>
            </a:r>
            <a:r>
              <a:rPr lang="en-US" i="1"/>
              <a:t>picture</a:t>
            </a:r>
            <a:r>
              <a:rPr lang="en-US"/>
              <a:t>).</a:t>
            </a:r>
          </a:p>
          <a:p>
            <a:r>
              <a:rPr lang="en-US"/>
              <a:t>Arrays are created like objects with </a:t>
            </a:r>
            <a:r>
              <a:rPr lang="en-US" b="1"/>
              <a:t>new </a:t>
            </a:r>
            <a:r>
              <a:rPr lang="en-US"/>
              <a:t>and have a given </a:t>
            </a:r>
            <a:r>
              <a:rPr lang="en-US" b="1"/>
              <a:t>length</a:t>
            </a:r>
            <a:r>
              <a:rPr lang="en-US"/>
              <a:t>.  A method need not know the length of an array to use it.</a:t>
            </a:r>
          </a:p>
          <a:p>
            <a:r>
              <a:rPr lang="en-US"/>
              <a:t>Shallow versus deep copying -- a new array with the same objects is aliased.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Strings are more or less arrays of </a:t>
            </a:r>
            <a:r>
              <a:rPr lang="en-US" b="1"/>
              <a:t>char </a:t>
            </a:r>
            <a:r>
              <a:rPr lang="en-US"/>
              <a:t>but are a class of objects with many useful methods (see the API for reference).</a:t>
            </a:r>
          </a:p>
          <a:p>
            <a:r>
              <a:rPr lang="en-US"/>
              <a:t>Strings are immutable -- once created they can only be overwritten with new strings, not edited.  (Though if this happens within a method it looks like editing.)</a:t>
            </a:r>
          </a:p>
          <a:p>
            <a:r>
              <a:rPr lang="en-US"/>
              <a:t>Remember that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=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, as for objects, means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the same copy of the same String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, while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.equals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means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the same characters in the same order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  <a:p>
            <a:r>
              <a:rPr lang="en-US"/>
              <a:t>The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+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operator on Strings is concatenation, sometimes casting other things into Strings.</a:t>
            </a:r>
          </a:p>
          <a:p>
            <a:r>
              <a:rPr lang="en-US"/>
              <a:t>All objects have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toString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methods.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Methods and Scope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The commands that cause Java programs to actually do things all occur within </a:t>
            </a:r>
            <a:r>
              <a:rPr lang="en-US" b="1"/>
              <a:t>methods</a:t>
            </a:r>
            <a:r>
              <a:rPr lang="en-US"/>
              <a:t>.</a:t>
            </a:r>
          </a:p>
          <a:p>
            <a:r>
              <a:rPr lang="en-US"/>
              <a:t>A class may have a </a:t>
            </a:r>
            <a:r>
              <a:rPr lang="en-US" b="1"/>
              <a:t>main method</a:t>
            </a:r>
            <a:r>
              <a:rPr lang="en-US"/>
              <a:t>, which can be run by the operating system.</a:t>
            </a:r>
          </a:p>
          <a:p>
            <a:r>
              <a:rPr lang="en-US"/>
              <a:t>A main method may call other methods, which are either instance or class methods.  A method call runs until a </a:t>
            </a:r>
            <a:r>
              <a:rPr lang="en-US" b="1"/>
              <a:t>return statement</a:t>
            </a:r>
            <a:r>
              <a:rPr lang="en-US"/>
              <a:t>, which resumes the calling method at the point after the call.</a:t>
            </a:r>
          </a:p>
          <a:p>
            <a:r>
              <a:rPr lang="en-US"/>
              <a:t>Methods may have </a:t>
            </a:r>
            <a:r>
              <a:rPr lang="en-US" b="1"/>
              <a:t>return values</a:t>
            </a:r>
            <a:r>
              <a:rPr lang="en-US"/>
              <a:t> (of the type given in their signature) and/or </a:t>
            </a:r>
            <a:r>
              <a:rPr lang="en-US" b="1"/>
              <a:t>side effects</a:t>
            </a:r>
            <a:r>
              <a:rPr lang="en-US"/>
              <a:t>.</a:t>
            </a:r>
          </a:p>
          <a:p>
            <a:r>
              <a:rPr lang="en-US"/>
              <a:t>Side effects could include changes in fields of objects, or creation of new objects.</a:t>
            </a:r>
          </a:p>
          <a:p>
            <a:r>
              <a:rPr lang="en-US"/>
              <a:t>Variables declared in a method are only meaningful there, not in any calls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Scope of Variables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A field of an object is normally only modified by a method of that object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class (often called by some other method).</a:t>
            </a:r>
          </a:p>
          <a:p>
            <a:r>
              <a:rPr lang="en-US"/>
              <a:t>A class may have </a:t>
            </a:r>
            <a:r>
              <a:rPr lang="en-US" b="1"/>
              <a:t>class variables</a:t>
            </a:r>
            <a:r>
              <a:rPr lang="en-US"/>
              <a:t>, also normally only modified by methods of the class.</a:t>
            </a:r>
          </a:p>
          <a:p>
            <a:r>
              <a:rPr lang="en-US"/>
              <a:t>A variable declared within a method is meaningful only there, not outside and not within another method called from there.</a:t>
            </a:r>
          </a:p>
          <a:p>
            <a:r>
              <a:rPr lang="en-US"/>
              <a:t>A method may have </a:t>
            </a:r>
            <a:r>
              <a:rPr lang="en-US" b="1"/>
              <a:t>parameters</a:t>
            </a:r>
            <a:r>
              <a:rPr lang="en-US"/>
              <a:t>, with names and types given by the method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</a:t>
            </a:r>
            <a:r>
              <a:rPr lang="en-US" b="1"/>
              <a:t>signature</a:t>
            </a:r>
            <a:r>
              <a:rPr lang="en-US"/>
              <a:t>.</a:t>
            </a:r>
          </a:p>
          <a:p>
            <a:r>
              <a:rPr lang="en-US"/>
              <a:t>Methods and fields may be designated </a:t>
            </a:r>
            <a:r>
              <a:rPr lang="en-US" b="1"/>
              <a:t>public</a:t>
            </a:r>
            <a:r>
              <a:rPr lang="en-US"/>
              <a:t> or </a:t>
            </a:r>
            <a:r>
              <a:rPr lang="en-US" b="1"/>
              <a:t>private</a:t>
            </a:r>
            <a:r>
              <a:rPr lang="en-US"/>
              <a:t>.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Java Overview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The Von Neumann Machine Model</a:t>
            </a:r>
          </a:p>
          <a:p>
            <a:r>
              <a:rPr lang="en-US"/>
              <a:t>Primitive Data in Java</a:t>
            </a:r>
          </a:p>
          <a:p>
            <a:r>
              <a:rPr lang="en-US"/>
              <a:t>Objects and Pointers</a:t>
            </a:r>
          </a:p>
          <a:p>
            <a:r>
              <a:rPr lang="en-US"/>
              <a:t>Arrays and Strings</a:t>
            </a:r>
          </a:p>
          <a:p>
            <a:r>
              <a:rPr lang="en-US"/>
              <a:t>Methods and Scope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The Von Neumann Machine Model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Most computers have a </a:t>
            </a:r>
            <a:r>
              <a:rPr lang="en-US" b="1"/>
              <a:t>word size</a:t>
            </a:r>
            <a:r>
              <a:rPr lang="en-US"/>
              <a:t>, </a:t>
            </a:r>
            <a:r>
              <a:rPr lang="en-US" b="1"/>
              <a:t>home registers</a:t>
            </a:r>
            <a:r>
              <a:rPr lang="en-US"/>
              <a:t>, other </a:t>
            </a:r>
            <a:r>
              <a:rPr lang="en-US" b="1"/>
              <a:t>registers</a:t>
            </a:r>
            <a:r>
              <a:rPr lang="en-US"/>
              <a:t>, and an </a:t>
            </a:r>
            <a:r>
              <a:rPr lang="en-US" b="1"/>
              <a:t>instruction set</a:t>
            </a:r>
            <a:r>
              <a:rPr lang="en-US"/>
              <a:t>.</a:t>
            </a:r>
          </a:p>
          <a:p>
            <a:r>
              <a:rPr lang="en-US"/>
              <a:t>These days 64-bit words can be numbers (fixed or floating point), characters, </a:t>
            </a:r>
            <a:r>
              <a:rPr lang="en-US" b="1"/>
              <a:t>pointers</a:t>
            </a:r>
            <a:r>
              <a:rPr lang="en-US"/>
              <a:t>, or instructions.</a:t>
            </a:r>
          </a:p>
          <a:p>
            <a:r>
              <a:rPr lang="en-US"/>
              <a:t>An instruction normally either </a:t>
            </a:r>
            <a:r>
              <a:rPr lang="en-US" b="1"/>
              <a:t>moves</a:t>
            </a:r>
            <a:r>
              <a:rPr lang="en-US"/>
              <a:t> a word to or from a register or carries out some </a:t>
            </a:r>
            <a:r>
              <a:rPr lang="en-US" b="1"/>
              <a:t>operation</a:t>
            </a:r>
            <a:r>
              <a:rPr lang="en-US"/>
              <a:t> on a word in a home register.</a:t>
            </a:r>
          </a:p>
          <a:p>
            <a:r>
              <a:rPr lang="en-US"/>
              <a:t>The program is a sequence of instructions, with control flow by </a:t>
            </a:r>
            <a:r>
              <a:rPr lang="en-US" b="1"/>
              <a:t>branch</a:t>
            </a:r>
            <a:r>
              <a:rPr lang="en-US"/>
              <a:t> and </a:t>
            </a:r>
            <a:r>
              <a:rPr lang="en-US" b="1"/>
              <a:t>goto</a:t>
            </a:r>
            <a:r>
              <a:rPr lang="en-US"/>
              <a:t> statements.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Von Neumann Machine Model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683000" y="2895600"/>
            <a:ext cx="8610600" cy="5791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60000" y="2133600"/>
            <a:ext cx="21500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064000" y="3200400"/>
            <a:ext cx="2133600" cy="518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rPr>
              <a:t>Memory</a:t>
            </a:r>
            <a:endParaRPr kumimoji="0" 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645400" y="3200400"/>
            <a:ext cx="3352800" cy="23622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rPr>
              <a:t>CPU</a:t>
            </a:r>
            <a:endParaRPr kumimoji="0" 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102600" y="4419600"/>
            <a:ext cx="304800" cy="5334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407400" y="4419600"/>
            <a:ext cx="304800" cy="5334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712200" y="4419600"/>
            <a:ext cx="304800" cy="5334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017000" y="4419600"/>
            <a:ext cx="304800" cy="5334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321800" y="4419600"/>
            <a:ext cx="304800" cy="5334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626600" y="4419600"/>
            <a:ext cx="304800" cy="5334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931400" y="4419600"/>
            <a:ext cx="304800" cy="5334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236200" y="4419600"/>
            <a:ext cx="304800" cy="5334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6197600" y="4191000"/>
            <a:ext cx="1447800" cy="0"/>
          </a:xfrm>
          <a:prstGeom prst="straightConnector1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Snip Single Corner Rectangle 22"/>
          <p:cNvSpPr/>
          <p:nvPr/>
        </p:nvSpPr>
        <p:spPr bwMode="auto">
          <a:xfrm>
            <a:off x="787400" y="2895600"/>
            <a:ext cx="1828800" cy="1676400"/>
          </a:xfrm>
          <a:prstGeom prst="snip1Rect">
            <a:avLst/>
          </a:prstGeom>
          <a:solidFill>
            <a:srgbClr val="CCFF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sym typeface="Helvetica Neue Light" charset="0"/>
              </a:rPr>
              <a:t>Java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500" dirty="0" smtClean="0"/>
              <a:t>Program</a:t>
            </a:r>
            <a:endParaRPr kumimoji="0" lang="en-US" sz="2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sym typeface="Helvetica Neue Light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787400" y="5181600"/>
            <a:ext cx="1828800" cy="1219200"/>
          </a:xfrm>
          <a:prstGeom prst="roundRect">
            <a:avLst/>
          </a:prstGeom>
          <a:solidFill>
            <a:srgbClr val="FF66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rPr>
              <a:t>Compiler</a:t>
            </a:r>
            <a:endParaRPr kumimoji="0" lang="en-US" sz="3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244600" y="7162800"/>
            <a:ext cx="914400" cy="381000"/>
          </a:xfrm>
          <a:prstGeom prst="rect">
            <a:avLst/>
          </a:prstGeom>
          <a:solidFill>
            <a:srgbClr val="66006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244600" y="7543800"/>
            <a:ext cx="914400" cy="381000"/>
          </a:xfrm>
          <a:prstGeom prst="rect">
            <a:avLst/>
          </a:prstGeom>
          <a:solidFill>
            <a:srgbClr val="66006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44600" y="7924800"/>
            <a:ext cx="914400" cy="381000"/>
          </a:xfrm>
          <a:prstGeom prst="rect">
            <a:avLst/>
          </a:prstGeom>
          <a:solidFill>
            <a:srgbClr val="66006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244600" y="8305800"/>
            <a:ext cx="914400" cy="381000"/>
          </a:xfrm>
          <a:prstGeom prst="rect">
            <a:avLst/>
          </a:prstGeom>
          <a:solidFill>
            <a:srgbClr val="66006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cxnSp>
        <p:nvCxnSpPr>
          <p:cNvPr id="30" name="Straight Arrow Connector 29"/>
          <p:cNvCxnSpPr>
            <a:stCxn id="23" idx="1"/>
            <a:endCxn id="24" idx="0"/>
          </p:cNvCxnSpPr>
          <p:nvPr/>
        </p:nvCxnSpPr>
        <p:spPr bwMode="auto">
          <a:xfrm>
            <a:off x="1701800" y="4572000"/>
            <a:ext cx="0" cy="609600"/>
          </a:xfrm>
          <a:prstGeom prst="straightConnector1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stCxn id="24" idx="2"/>
            <a:endCxn id="25" idx="0"/>
          </p:cNvCxnSpPr>
          <p:nvPr/>
        </p:nvCxnSpPr>
        <p:spPr bwMode="auto">
          <a:xfrm>
            <a:off x="1701800" y="6400800"/>
            <a:ext cx="0" cy="762000"/>
          </a:xfrm>
          <a:prstGeom prst="straightConnector1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TextBox 32"/>
          <p:cNvSpPr txBox="1"/>
          <p:nvPr/>
        </p:nvSpPr>
        <p:spPr>
          <a:xfrm rot="16200000">
            <a:off x="177721" y="769627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Instructions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7128713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Von Neumann Machine Model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683000" y="2895600"/>
            <a:ext cx="8610600" cy="5791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60000" y="2133600"/>
            <a:ext cx="21500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064000" y="3200400"/>
            <a:ext cx="2133600" cy="518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rPr>
              <a:t>Memory</a:t>
            </a:r>
            <a:endParaRPr kumimoji="0" 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645400" y="3200400"/>
            <a:ext cx="3352800" cy="23622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rPr>
              <a:t>CPU</a:t>
            </a:r>
            <a:endParaRPr kumimoji="0" 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102600" y="4419600"/>
            <a:ext cx="304800" cy="5334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407400" y="4419600"/>
            <a:ext cx="304800" cy="5334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712200" y="4419600"/>
            <a:ext cx="304800" cy="5334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017000" y="4419600"/>
            <a:ext cx="304800" cy="5334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321800" y="4419600"/>
            <a:ext cx="304800" cy="5334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626600" y="4419600"/>
            <a:ext cx="304800" cy="5334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931400" y="4419600"/>
            <a:ext cx="304800" cy="5334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236200" y="4419600"/>
            <a:ext cx="304800" cy="5334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6197600" y="4191000"/>
            <a:ext cx="1447800" cy="0"/>
          </a:xfrm>
          <a:prstGeom prst="straightConnector1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Snip Single Corner Rectangle 22"/>
          <p:cNvSpPr/>
          <p:nvPr/>
        </p:nvSpPr>
        <p:spPr bwMode="auto">
          <a:xfrm>
            <a:off x="787400" y="2895600"/>
            <a:ext cx="1828800" cy="1676400"/>
          </a:xfrm>
          <a:prstGeom prst="snip1Rect">
            <a:avLst/>
          </a:prstGeom>
          <a:solidFill>
            <a:srgbClr val="CCFF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sym typeface="Helvetica Neue Light" charset="0"/>
              </a:rPr>
              <a:t>Java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500" dirty="0" smtClean="0"/>
              <a:t>Program</a:t>
            </a:r>
            <a:endParaRPr kumimoji="0" lang="en-US" sz="2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sym typeface="Helvetica Neue Light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787400" y="5181600"/>
            <a:ext cx="1828800" cy="1219200"/>
          </a:xfrm>
          <a:prstGeom prst="roundRect">
            <a:avLst/>
          </a:prstGeom>
          <a:solidFill>
            <a:srgbClr val="FF66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rPr>
              <a:t>Compiler</a:t>
            </a:r>
            <a:endParaRPr kumimoji="0" lang="en-US" sz="3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244600" y="7162800"/>
            <a:ext cx="914400" cy="381000"/>
          </a:xfrm>
          <a:prstGeom prst="rect">
            <a:avLst/>
          </a:prstGeom>
          <a:solidFill>
            <a:srgbClr val="66006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244600" y="7543800"/>
            <a:ext cx="914400" cy="381000"/>
          </a:xfrm>
          <a:prstGeom prst="rect">
            <a:avLst/>
          </a:prstGeom>
          <a:solidFill>
            <a:srgbClr val="66006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44600" y="7924800"/>
            <a:ext cx="914400" cy="381000"/>
          </a:xfrm>
          <a:prstGeom prst="rect">
            <a:avLst/>
          </a:prstGeom>
          <a:solidFill>
            <a:srgbClr val="66006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244600" y="8305800"/>
            <a:ext cx="914400" cy="381000"/>
          </a:xfrm>
          <a:prstGeom prst="rect">
            <a:avLst/>
          </a:prstGeom>
          <a:solidFill>
            <a:srgbClr val="66006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cxnSp>
        <p:nvCxnSpPr>
          <p:cNvPr id="30" name="Straight Arrow Connector 29"/>
          <p:cNvCxnSpPr>
            <a:stCxn id="23" idx="1"/>
            <a:endCxn id="24" idx="0"/>
          </p:cNvCxnSpPr>
          <p:nvPr/>
        </p:nvCxnSpPr>
        <p:spPr bwMode="auto">
          <a:xfrm>
            <a:off x="1701800" y="4572000"/>
            <a:ext cx="0" cy="609600"/>
          </a:xfrm>
          <a:prstGeom prst="straightConnector1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stCxn id="24" idx="2"/>
            <a:endCxn id="25" idx="0"/>
          </p:cNvCxnSpPr>
          <p:nvPr/>
        </p:nvCxnSpPr>
        <p:spPr bwMode="auto">
          <a:xfrm>
            <a:off x="1701800" y="6400800"/>
            <a:ext cx="0" cy="762000"/>
          </a:xfrm>
          <a:prstGeom prst="straightConnector1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TextBox 32"/>
          <p:cNvSpPr txBox="1"/>
          <p:nvPr/>
        </p:nvSpPr>
        <p:spPr>
          <a:xfrm rot="16200000">
            <a:off x="177721" y="769627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Instructions</a:t>
            </a:r>
            <a:endParaRPr lang="en-US" sz="2000" dirty="0"/>
          </a:p>
        </p:txBody>
      </p:sp>
      <p:cxnSp>
        <p:nvCxnSpPr>
          <p:cNvPr id="16" name="Curved Connector 15"/>
          <p:cNvCxnSpPr>
            <a:stCxn id="27" idx="3"/>
          </p:cNvCxnSpPr>
          <p:nvPr/>
        </p:nvCxnSpPr>
        <p:spPr bwMode="auto">
          <a:xfrm flipV="1">
            <a:off x="2159000" y="7239000"/>
            <a:ext cx="2362200" cy="876300"/>
          </a:xfrm>
          <a:prstGeom prst="curvedConnector3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Rectangle 28"/>
          <p:cNvSpPr/>
          <p:nvPr/>
        </p:nvSpPr>
        <p:spPr bwMode="auto">
          <a:xfrm>
            <a:off x="4673600" y="6553200"/>
            <a:ext cx="914400" cy="381000"/>
          </a:xfrm>
          <a:prstGeom prst="rect">
            <a:avLst/>
          </a:prstGeom>
          <a:solidFill>
            <a:srgbClr val="66006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673600" y="6934200"/>
            <a:ext cx="914400" cy="381000"/>
          </a:xfrm>
          <a:prstGeom prst="rect">
            <a:avLst/>
          </a:prstGeom>
          <a:solidFill>
            <a:srgbClr val="66006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673600" y="7315200"/>
            <a:ext cx="914400" cy="381000"/>
          </a:xfrm>
          <a:prstGeom prst="rect">
            <a:avLst/>
          </a:prstGeom>
          <a:solidFill>
            <a:srgbClr val="66006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673600" y="7696200"/>
            <a:ext cx="914400" cy="381000"/>
          </a:xfrm>
          <a:prstGeom prst="rect">
            <a:avLst/>
          </a:prstGeom>
          <a:solidFill>
            <a:srgbClr val="66006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465852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Von Neumann Machine Model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683000" y="2895600"/>
            <a:ext cx="8610600" cy="5791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60000" y="2133600"/>
            <a:ext cx="21500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064000" y="3200400"/>
            <a:ext cx="2133600" cy="518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rPr>
              <a:t>Memory</a:t>
            </a:r>
            <a:endParaRPr kumimoji="0" 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645400" y="3200400"/>
            <a:ext cx="3352800" cy="23622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rPr>
              <a:t>CPU</a:t>
            </a:r>
            <a:endParaRPr kumimoji="0" 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102600" y="4419600"/>
            <a:ext cx="304800" cy="5334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407400" y="4419600"/>
            <a:ext cx="304800" cy="5334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712200" y="4419600"/>
            <a:ext cx="304800" cy="5334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017000" y="4419600"/>
            <a:ext cx="304800" cy="5334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321800" y="4419600"/>
            <a:ext cx="304800" cy="5334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626600" y="4419600"/>
            <a:ext cx="304800" cy="5334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931400" y="4419600"/>
            <a:ext cx="304800" cy="5334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236200" y="4419600"/>
            <a:ext cx="304800" cy="5334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6197600" y="4191000"/>
            <a:ext cx="1447800" cy="0"/>
          </a:xfrm>
          <a:prstGeom prst="straightConnector1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Snip Single Corner Rectangle 22"/>
          <p:cNvSpPr/>
          <p:nvPr/>
        </p:nvSpPr>
        <p:spPr bwMode="auto">
          <a:xfrm>
            <a:off x="787400" y="2895600"/>
            <a:ext cx="1828800" cy="1676400"/>
          </a:xfrm>
          <a:prstGeom prst="snip1Rect">
            <a:avLst/>
          </a:prstGeom>
          <a:solidFill>
            <a:srgbClr val="CCFF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sym typeface="Helvetica Neue Light" charset="0"/>
              </a:rPr>
              <a:t>Java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500" dirty="0" smtClean="0"/>
              <a:t>Program</a:t>
            </a:r>
            <a:endParaRPr kumimoji="0" lang="en-US" sz="2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sym typeface="Helvetica Neue Light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787400" y="5181600"/>
            <a:ext cx="1828800" cy="1219200"/>
          </a:xfrm>
          <a:prstGeom prst="roundRect">
            <a:avLst/>
          </a:prstGeom>
          <a:solidFill>
            <a:srgbClr val="FF66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rPr>
              <a:t>Compiler</a:t>
            </a:r>
            <a:endParaRPr kumimoji="0" lang="en-US" sz="3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244600" y="7162800"/>
            <a:ext cx="914400" cy="381000"/>
          </a:xfrm>
          <a:prstGeom prst="rect">
            <a:avLst/>
          </a:prstGeom>
          <a:solidFill>
            <a:srgbClr val="66006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244600" y="7543800"/>
            <a:ext cx="914400" cy="381000"/>
          </a:xfrm>
          <a:prstGeom prst="rect">
            <a:avLst/>
          </a:prstGeom>
          <a:solidFill>
            <a:srgbClr val="66006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44600" y="7924800"/>
            <a:ext cx="914400" cy="381000"/>
          </a:xfrm>
          <a:prstGeom prst="rect">
            <a:avLst/>
          </a:prstGeom>
          <a:solidFill>
            <a:srgbClr val="66006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244600" y="8305800"/>
            <a:ext cx="914400" cy="381000"/>
          </a:xfrm>
          <a:prstGeom prst="rect">
            <a:avLst/>
          </a:prstGeom>
          <a:solidFill>
            <a:srgbClr val="66006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cxnSp>
        <p:nvCxnSpPr>
          <p:cNvPr id="30" name="Straight Arrow Connector 29"/>
          <p:cNvCxnSpPr>
            <a:stCxn id="23" idx="1"/>
            <a:endCxn id="24" idx="0"/>
          </p:cNvCxnSpPr>
          <p:nvPr/>
        </p:nvCxnSpPr>
        <p:spPr bwMode="auto">
          <a:xfrm>
            <a:off x="1701800" y="4572000"/>
            <a:ext cx="0" cy="609600"/>
          </a:xfrm>
          <a:prstGeom prst="straightConnector1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stCxn id="24" idx="2"/>
            <a:endCxn id="25" idx="0"/>
          </p:cNvCxnSpPr>
          <p:nvPr/>
        </p:nvCxnSpPr>
        <p:spPr bwMode="auto">
          <a:xfrm>
            <a:off x="1701800" y="6400800"/>
            <a:ext cx="0" cy="762000"/>
          </a:xfrm>
          <a:prstGeom prst="straightConnector1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TextBox 32"/>
          <p:cNvSpPr txBox="1"/>
          <p:nvPr/>
        </p:nvSpPr>
        <p:spPr>
          <a:xfrm rot="16200000">
            <a:off x="177721" y="769627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Instructions</a:t>
            </a:r>
            <a:endParaRPr lang="en-US" sz="2000" dirty="0"/>
          </a:p>
        </p:txBody>
      </p:sp>
      <p:cxnSp>
        <p:nvCxnSpPr>
          <p:cNvPr id="16" name="Curved Connector 15"/>
          <p:cNvCxnSpPr>
            <a:stCxn id="27" idx="3"/>
          </p:cNvCxnSpPr>
          <p:nvPr/>
        </p:nvCxnSpPr>
        <p:spPr bwMode="auto">
          <a:xfrm flipV="1">
            <a:off x="2159000" y="7239000"/>
            <a:ext cx="2362200" cy="876300"/>
          </a:xfrm>
          <a:prstGeom prst="curvedConnector3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Rectangle 28"/>
          <p:cNvSpPr/>
          <p:nvPr/>
        </p:nvSpPr>
        <p:spPr bwMode="auto">
          <a:xfrm>
            <a:off x="4673600" y="6553200"/>
            <a:ext cx="914400" cy="381000"/>
          </a:xfrm>
          <a:prstGeom prst="rect">
            <a:avLst/>
          </a:prstGeom>
          <a:solidFill>
            <a:srgbClr val="66006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673600" y="6934200"/>
            <a:ext cx="914400" cy="381000"/>
          </a:xfrm>
          <a:prstGeom prst="rect">
            <a:avLst/>
          </a:prstGeom>
          <a:solidFill>
            <a:srgbClr val="66006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673600" y="7315200"/>
            <a:ext cx="914400" cy="381000"/>
          </a:xfrm>
          <a:prstGeom prst="rect">
            <a:avLst/>
          </a:prstGeom>
          <a:solidFill>
            <a:srgbClr val="66006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673600" y="7696200"/>
            <a:ext cx="914400" cy="381000"/>
          </a:xfrm>
          <a:prstGeom prst="rect">
            <a:avLst/>
          </a:prstGeom>
          <a:solidFill>
            <a:srgbClr val="66006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19257" y="5867400"/>
            <a:ext cx="14121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255000" y="7391400"/>
            <a:ext cx="20503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3" name="Curved Right Arrow 2"/>
          <p:cNvSpPr/>
          <p:nvPr/>
        </p:nvSpPr>
        <p:spPr bwMode="auto">
          <a:xfrm>
            <a:off x="6807200" y="6172200"/>
            <a:ext cx="1371600" cy="1905000"/>
          </a:xfrm>
          <a:prstGeom prst="curvedRightArrow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38" name="Curved Right Arrow 37"/>
          <p:cNvSpPr/>
          <p:nvPr/>
        </p:nvSpPr>
        <p:spPr bwMode="auto">
          <a:xfrm rot="10800000">
            <a:off x="10312400" y="6096000"/>
            <a:ext cx="1371600" cy="1905000"/>
          </a:xfrm>
          <a:prstGeom prst="curvedRightArrow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426200" y="3733800"/>
            <a:ext cx="914400" cy="381000"/>
          </a:xfrm>
          <a:prstGeom prst="rect">
            <a:avLst/>
          </a:prstGeom>
          <a:solidFill>
            <a:srgbClr val="66006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885620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Von Neumann Machine Model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683000" y="2895600"/>
            <a:ext cx="8610600" cy="5791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60000" y="2133600"/>
            <a:ext cx="21500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064000" y="3200400"/>
            <a:ext cx="2133600" cy="518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rPr>
              <a:t>Memory</a:t>
            </a:r>
            <a:endParaRPr kumimoji="0" 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645400" y="3200400"/>
            <a:ext cx="3352800" cy="23622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rPr>
              <a:t>CPU</a:t>
            </a:r>
            <a:endParaRPr kumimoji="0" 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102600" y="4419600"/>
            <a:ext cx="304800" cy="5334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407400" y="4419600"/>
            <a:ext cx="304800" cy="5334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712200" y="4419600"/>
            <a:ext cx="304800" cy="5334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017000" y="4419600"/>
            <a:ext cx="304800" cy="5334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321800" y="4419600"/>
            <a:ext cx="304800" cy="5334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626600" y="4419600"/>
            <a:ext cx="304800" cy="5334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931400" y="4419600"/>
            <a:ext cx="304800" cy="5334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236200" y="4419600"/>
            <a:ext cx="304800" cy="5334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6197600" y="4191000"/>
            <a:ext cx="1447800" cy="0"/>
          </a:xfrm>
          <a:prstGeom prst="straightConnector1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Snip Single Corner Rectangle 22"/>
          <p:cNvSpPr/>
          <p:nvPr/>
        </p:nvSpPr>
        <p:spPr bwMode="auto">
          <a:xfrm>
            <a:off x="787400" y="2895600"/>
            <a:ext cx="1828800" cy="1676400"/>
          </a:xfrm>
          <a:prstGeom prst="snip1Rect">
            <a:avLst/>
          </a:prstGeom>
          <a:solidFill>
            <a:srgbClr val="CCFF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sym typeface="Helvetica Neue Light" charset="0"/>
              </a:rPr>
              <a:t>Java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500" dirty="0" smtClean="0"/>
              <a:t>Program</a:t>
            </a:r>
            <a:endParaRPr kumimoji="0" lang="en-US" sz="2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sym typeface="Helvetica Neue Light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787400" y="5181600"/>
            <a:ext cx="1828800" cy="1219200"/>
          </a:xfrm>
          <a:prstGeom prst="roundRect">
            <a:avLst/>
          </a:prstGeom>
          <a:solidFill>
            <a:srgbClr val="FF66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rPr>
              <a:t>Compiler</a:t>
            </a:r>
            <a:endParaRPr kumimoji="0" lang="en-US" sz="3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244600" y="7162800"/>
            <a:ext cx="914400" cy="381000"/>
          </a:xfrm>
          <a:prstGeom prst="rect">
            <a:avLst/>
          </a:prstGeom>
          <a:solidFill>
            <a:srgbClr val="66006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244600" y="7543800"/>
            <a:ext cx="914400" cy="381000"/>
          </a:xfrm>
          <a:prstGeom prst="rect">
            <a:avLst/>
          </a:prstGeom>
          <a:solidFill>
            <a:srgbClr val="66006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44600" y="7924800"/>
            <a:ext cx="914400" cy="381000"/>
          </a:xfrm>
          <a:prstGeom prst="rect">
            <a:avLst/>
          </a:prstGeom>
          <a:solidFill>
            <a:srgbClr val="66006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244600" y="8305800"/>
            <a:ext cx="914400" cy="381000"/>
          </a:xfrm>
          <a:prstGeom prst="rect">
            <a:avLst/>
          </a:prstGeom>
          <a:solidFill>
            <a:srgbClr val="66006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cxnSp>
        <p:nvCxnSpPr>
          <p:cNvPr id="30" name="Straight Arrow Connector 29"/>
          <p:cNvCxnSpPr>
            <a:stCxn id="23" idx="1"/>
            <a:endCxn id="24" idx="0"/>
          </p:cNvCxnSpPr>
          <p:nvPr/>
        </p:nvCxnSpPr>
        <p:spPr bwMode="auto">
          <a:xfrm>
            <a:off x="1701800" y="4572000"/>
            <a:ext cx="0" cy="609600"/>
          </a:xfrm>
          <a:prstGeom prst="straightConnector1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stCxn id="24" idx="2"/>
            <a:endCxn id="25" idx="0"/>
          </p:cNvCxnSpPr>
          <p:nvPr/>
        </p:nvCxnSpPr>
        <p:spPr bwMode="auto">
          <a:xfrm>
            <a:off x="1701800" y="6400800"/>
            <a:ext cx="0" cy="762000"/>
          </a:xfrm>
          <a:prstGeom prst="straightConnector1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TextBox 32"/>
          <p:cNvSpPr txBox="1"/>
          <p:nvPr/>
        </p:nvSpPr>
        <p:spPr>
          <a:xfrm rot="16200000">
            <a:off x="177721" y="769627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Instructions</a:t>
            </a:r>
            <a:endParaRPr lang="en-US" sz="2000" dirty="0"/>
          </a:p>
        </p:txBody>
      </p:sp>
      <p:cxnSp>
        <p:nvCxnSpPr>
          <p:cNvPr id="16" name="Curved Connector 15"/>
          <p:cNvCxnSpPr>
            <a:stCxn id="27" idx="3"/>
          </p:cNvCxnSpPr>
          <p:nvPr/>
        </p:nvCxnSpPr>
        <p:spPr bwMode="auto">
          <a:xfrm flipV="1">
            <a:off x="2159000" y="7239000"/>
            <a:ext cx="2362200" cy="876300"/>
          </a:xfrm>
          <a:prstGeom prst="curvedConnector3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Rectangle 28"/>
          <p:cNvSpPr/>
          <p:nvPr/>
        </p:nvSpPr>
        <p:spPr bwMode="auto">
          <a:xfrm>
            <a:off x="4673600" y="6553200"/>
            <a:ext cx="914400" cy="381000"/>
          </a:xfrm>
          <a:prstGeom prst="rect">
            <a:avLst/>
          </a:prstGeom>
          <a:solidFill>
            <a:srgbClr val="66006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673600" y="6934200"/>
            <a:ext cx="914400" cy="381000"/>
          </a:xfrm>
          <a:prstGeom prst="rect">
            <a:avLst/>
          </a:prstGeom>
          <a:solidFill>
            <a:srgbClr val="66006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673600" y="7315200"/>
            <a:ext cx="914400" cy="381000"/>
          </a:xfrm>
          <a:prstGeom prst="rect">
            <a:avLst/>
          </a:prstGeom>
          <a:solidFill>
            <a:srgbClr val="66006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673600" y="7696200"/>
            <a:ext cx="914400" cy="381000"/>
          </a:xfrm>
          <a:prstGeom prst="rect">
            <a:avLst/>
          </a:prstGeom>
          <a:solidFill>
            <a:srgbClr val="66006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19257" y="5867400"/>
            <a:ext cx="14121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255000" y="7391400"/>
            <a:ext cx="20503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3" name="Curved Right Arrow 2"/>
          <p:cNvSpPr/>
          <p:nvPr/>
        </p:nvSpPr>
        <p:spPr bwMode="auto">
          <a:xfrm>
            <a:off x="6807200" y="6172200"/>
            <a:ext cx="1371600" cy="1905000"/>
          </a:xfrm>
          <a:prstGeom prst="curvedRightArrow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38" name="Curved Right Arrow 37"/>
          <p:cNvSpPr/>
          <p:nvPr/>
        </p:nvSpPr>
        <p:spPr bwMode="auto">
          <a:xfrm rot="10800000">
            <a:off x="10312400" y="6096000"/>
            <a:ext cx="1371600" cy="1905000"/>
          </a:xfrm>
          <a:prstGeom prst="curvedRightArrow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426200" y="3733800"/>
            <a:ext cx="914400" cy="381000"/>
          </a:xfrm>
          <a:prstGeom prst="rect">
            <a:avLst/>
          </a:prstGeom>
          <a:solidFill>
            <a:srgbClr val="66006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597400" y="4114800"/>
            <a:ext cx="914400" cy="381000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597400" y="4800600"/>
            <a:ext cx="914400" cy="381000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597400" y="5486400"/>
            <a:ext cx="914400" cy="381000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16200000">
            <a:off x="3818318" y="4800679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Objects</a:t>
            </a:r>
            <a:endParaRPr lang="en-US" sz="20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6426200" y="4267200"/>
            <a:ext cx="914400" cy="381000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46671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High-Level Languages, Compilers, Interpreters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High-level languages like Java let us write programs without knowing the details of our machine, and give us a richer vocabulary of instructions.</a:t>
            </a:r>
          </a:p>
          <a:p>
            <a:r>
              <a:rPr lang="en-US"/>
              <a:t>A Java program (one or more classes) is </a:t>
            </a:r>
            <a:r>
              <a:rPr lang="en-US" b="1"/>
              <a:t>compiled</a:t>
            </a:r>
            <a:r>
              <a:rPr lang="en-US"/>
              <a:t> into class files.</a:t>
            </a:r>
          </a:p>
          <a:p>
            <a:r>
              <a:rPr lang="en-US"/>
              <a:t>When you run the program, an </a:t>
            </a:r>
            <a:r>
              <a:rPr lang="en-US" b="1"/>
              <a:t>interpreter </a:t>
            </a:r>
            <a:r>
              <a:rPr lang="en-US"/>
              <a:t>creates the machine-language program that the machine actually runs.</a:t>
            </a:r>
          </a:p>
          <a:p>
            <a:r>
              <a:rPr lang="en-US"/>
              <a:t>We give up some efficiency and some care in memory management by going to a higher-level language, but we make up for it in programming power.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Primitive Data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All data in Java eventually reduces to </a:t>
            </a:r>
            <a:r>
              <a:rPr lang="en-US" b="1"/>
              <a:t>primitive</a:t>
            </a:r>
            <a:r>
              <a:rPr lang="en-US"/>
              <a:t> values, usually stored in single machine words.</a:t>
            </a:r>
          </a:p>
          <a:p>
            <a:r>
              <a:rPr lang="en-US"/>
              <a:t>There are several fixed-point primitive types (</a:t>
            </a:r>
            <a:r>
              <a:rPr lang="en-US" b="1"/>
              <a:t>byte</a:t>
            </a:r>
            <a:r>
              <a:rPr lang="en-US"/>
              <a:t>, </a:t>
            </a:r>
            <a:r>
              <a:rPr lang="en-US" b="1"/>
              <a:t>short</a:t>
            </a:r>
            <a:r>
              <a:rPr lang="en-US"/>
              <a:t>, </a:t>
            </a:r>
            <a:r>
              <a:rPr lang="en-US" b="1"/>
              <a:t>int</a:t>
            </a:r>
            <a:r>
              <a:rPr lang="en-US"/>
              <a:t>, </a:t>
            </a:r>
            <a:r>
              <a:rPr lang="en-US" b="1"/>
              <a:t>long</a:t>
            </a:r>
            <a:r>
              <a:rPr lang="en-US"/>
              <a:t>), two floating-point types (</a:t>
            </a:r>
            <a:r>
              <a:rPr lang="en-US" b="1"/>
              <a:t>float</a:t>
            </a:r>
            <a:r>
              <a:rPr lang="en-US"/>
              <a:t> and </a:t>
            </a:r>
            <a:r>
              <a:rPr lang="en-US" b="1"/>
              <a:t>double</a:t>
            </a:r>
            <a:r>
              <a:rPr lang="en-US"/>
              <a:t>), the Unicode character type </a:t>
            </a:r>
            <a:r>
              <a:rPr lang="en-US" b="1"/>
              <a:t>char</a:t>
            </a:r>
            <a:r>
              <a:rPr lang="en-US"/>
              <a:t>, and the </a:t>
            </a:r>
            <a:r>
              <a:rPr lang="en-US" b="1"/>
              <a:t>boolean</a:t>
            </a:r>
            <a:r>
              <a:rPr lang="en-US"/>
              <a:t> type.</a:t>
            </a:r>
          </a:p>
          <a:p>
            <a:r>
              <a:rPr lang="en-US"/>
              <a:t>There are lots of arithmetic operations on these that you may look up.</a:t>
            </a:r>
          </a:p>
          <a:p>
            <a:r>
              <a:rPr lang="en-US"/>
              <a:t>Some automatic </a:t>
            </a:r>
            <a:r>
              <a:rPr lang="en-US" b="1"/>
              <a:t>type casts</a:t>
            </a:r>
            <a:r>
              <a:rPr lang="en-US"/>
              <a:t> occur from some of these to others.</a:t>
            </a:r>
          </a:p>
          <a:p>
            <a:r>
              <a:rPr lang="en-US"/>
              <a:t>Each primitive type has a </a:t>
            </a:r>
            <a:r>
              <a:rPr lang="en-US" b="1"/>
              <a:t>wrapper class</a:t>
            </a:r>
            <a:r>
              <a:rPr lang="en-US"/>
              <a:t> to allow them to be used as objects.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Photo - 3 U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3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R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 - To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Title &amp; Bullets - 2 Colum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 - 4 U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4 U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4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2 Up Landscap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Landscap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2 Up Portrait &amp; Landscap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 &amp; Landscap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Portrait &amp;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2 Up Portrai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3 Up Portrai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 Portrai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3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Big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Big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Bi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, Bullets &amp; Phot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Pages>0</Pages>
  <Words>1052</Words>
  <Characters>0</Characters>
  <Application>Microsoft Macintosh PowerPoint</Application>
  <PresentationFormat>Custom</PresentationFormat>
  <Lines>0</Lines>
  <Paragraphs>97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19</vt:i4>
      </vt:variant>
      <vt:variant>
        <vt:lpstr>Slide Titles</vt:lpstr>
      </vt:variant>
      <vt:variant>
        <vt:i4>15</vt:i4>
      </vt:variant>
    </vt:vector>
  </HeadingPairs>
  <TitlesOfParts>
    <vt:vector size="34" baseType="lpstr">
      <vt:lpstr>Title &amp; Subtitle</vt:lpstr>
      <vt:lpstr>Title &amp; Bullets</vt:lpstr>
      <vt:lpstr>Photo - 4 Up</vt:lpstr>
      <vt:lpstr>Photo - 2 Up Landscape</vt:lpstr>
      <vt:lpstr>Photo - 2 Up Portrait &amp; Landscape</vt:lpstr>
      <vt:lpstr>Photo - 2 Up Portrait</vt:lpstr>
      <vt:lpstr>Photo - 3 Up Portrait</vt:lpstr>
      <vt:lpstr>Photo - Big</vt:lpstr>
      <vt:lpstr>Title, Bullets &amp; Photo</vt:lpstr>
      <vt:lpstr>Photo - 3 Up</vt:lpstr>
      <vt:lpstr>Title &amp; Bullets - Left</vt:lpstr>
      <vt:lpstr>Title &amp; Bullets - Right</vt:lpstr>
      <vt:lpstr>Bullets</vt:lpstr>
      <vt:lpstr>Title - Top</vt:lpstr>
      <vt:lpstr>Title &amp; Bullets - 2 Column</vt:lpstr>
      <vt:lpstr>Blank</vt:lpstr>
      <vt:lpstr>Photo - Vertical</vt:lpstr>
      <vt:lpstr>Photo - Horizontal</vt:lpstr>
      <vt:lpstr>Title - Center</vt:lpstr>
      <vt:lpstr>CMPSCI 187</vt:lpstr>
      <vt:lpstr>Java Overview</vt:lpstr>
      <vt:lpstr>The Von Neumann Machine Model</vt:lpstr>
      <vt:lpstr>The Von Neumann Machine Model</vt:lpstr>
      <vt:lpstr>The Von Neumann Machine Model</vt:lpstr>
      <vt:lpstr>The Von Neumann Machine Model</vt:lpstr>
      <vt:lpstr>The Von Neumann Machine Model</vt:lpstr>
      <vt:lpstr>High-Level Languages, Compilers, Interpreters</vt:lpstr>
      <vt:lpstr>Primitive Data</vt:lpstr>
      <vt:lpstr>Objects and Pointers</vt:lpstr>
      <vt:lpstr>Dynamic Typing</vt:lpstr>
      <vt:lpstr>Arrays</vt:lpstr>
      <vt:lpstr>Strings</vt:lpstr>
      <vt:lpstr>Methods and Scope</vt:lpstr>
      <vt:lpstr>Scope of Variables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CMPSCI 187</dc:title>
  <dc:subject/>
  <dc:creator/>
  <cp:keywords/>
  <dc:description/>
  <cp:lastModifiedBy>Tim Richards</cp:lastModifiedBy>
  <cp:revision>10</cp:revision>
  <dcterms:modified xsi:type="dcterms:W3CDTF">2012-05-24T17:11:49Z</dcterms:modified>
</cp:coreProperties>
</file>