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6" r:id="rId38"/>
    <p:sldId id="297" r:id="rId39"/>
    <p:sldId id="292" r:id="rId40"/>
    <p:sldId id="293" r:id="rId41"/>
    <p:sldId id="294" r:id="rId42"/>
    <p:sldId id="298" r:id="rId43"/>
    <p:sldId id="295" r:id="rId44"/>
    <p:sldId id="299" r:id="rId45"/>
    <p:sldId id="302" r:id="rId46"/>
    <p:sldId id="304" r:id="rId47"/>
    <p:sldId id="300" r:id="rId48"/>
    <p:sldId id="301"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99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40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1AA9D01-A676-EB40-A1A5-46FD7E047429}" type="datetimeFigureOut">
              <a:rPr lang="en-US"/>
              <a:pPr/>
              <a:t>5/24/12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66A25CC-4345-904E-92C9-90A260C1864E}" type="slidenum">
              <a:rPr lang="en-US"/>
              <a:pPr/>
              <a:t>‹#›</a:t>
            </a:fld>
            <a:endParaRPr lang="en-US"/>
          </a:p>
        </p:txBody>
      </p:sp>
    </p:spTree>
    <p:extLst>
      <p:ext uri="{BB962C8B-B14F-4D97-AF65-F5344CB8AC3E}">
        <p14:creationId xmlns:p14="http://schemas.microsoft.com/office/powerpoint/2010/main" val="3998310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90EBFCA-B053-B64A-9ABC-98D23E1347FC}" type="slidenum">
              <a:rPr lang="en-US"/>
              <a:pPr eaLnBrk="1" hangingPunct="1"/>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69886AD-3B24-1442-8562-48018485A369}" type="slidenum">
              <a:rPr lang="en-US"/>
              <a:pPr eaLnBrk="1" hangingPunct="1"/>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C22005-2286-B74A-989F-17AF02AEE2F9}" type="slidenum">
              <a:rPr lang="en-US"/>
              <a:pPr eaLnBrk="1" hangingPunct="1"/>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9107AA9-8654-8E43-A7B3-85D4F907A9B4}" type="slidenum">
              <a:rPr lang="en-US"/>
              <a:pPr eaLnBrk="1" hangingPunct="1"/>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826681D-EF0A-9C45-A314-35C7558E3ABE}" type="slidenum">
              <a:rPr lang="en-US"/>
              <a:pPr eaLnBrk="1" hangingPunct="1"/>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B2CAC89-7BF3-D34E-A8BA-5B66BDFF165C}" type="slidenum">
              <a:rPr lang="en-US"/>
              <a:pPr eaLnBrk="1" hangingPunct="1"/>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F6E569A-562D-E848-9C84-6FAE03142DDC}" type="slidenum">
              <a:rPr lang="en-US"/>
              <a:pPr eaLnBrk="1" hangingPunct="1"/>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B9A1E40-A65A-664C-A2B9-9E34F4A0C215}" type="slidenum">
              <a:rPr lang="en-US"/>
              <a:pPr eaLnBrk="1" hangingPunct="1"/>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042ED2-B30F-D74F-A6DC-C4445001A2DB}" type="slidenum">
              <a:rPr lang="en-US"/>
              <a:pPr eaLnBrk="1" hangingPunct="1"/>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A957D95-63B9-E641-B71C-D877A895787F}" type="slidenum">
              <a:rPr lang="en-US"/>
              <a:pPr eaLnBrk="1" hangingPunct="1"/>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97C71F4-2BFD-F140-A947-AE559A50711F}" type="slidenum">
              <a:rPr lang="en-US"/>
              <a:pPr eaLnBrk="1" hangingPunct="1"/>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F06B4FD-CBE9-6B43-990C-60055F5E698B}" type="slidenum">
              <a:rPr lang="en-US"/>
              <a:pPr eaLnBrk="1" hangingPunct="1"/>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3D2DBB-3681-BE44-A38F-F118114F3614}" type="slidenum">
              <a:rPr lang="en-US"/>
              <a:pPr eaLnBrk="1" hangingPunct="1"/>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EA847D6-398A-9644-BE56-80E69A5C21C9}" type="slidenum">
              <a:rPr lang="en-US"/>
              <a:pPr eaLnBrk="1" hangingPunct="1"/>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5F6F072-C416-5F42-86AE-1E730FE3859D}" type="slidenum">
              <a:rPr lang="en-US"/>
              <a:pPr eaLnBrk="1" hangingPunct="1"/>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CF20F02-FE10-0F48-9693-0878BB0166E9}" type="slidenum">
              <a:rPr lang="en-US"/>
              <a:pPr eaLnBrk="1" hangingPunct="1"/>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754F4BC-4B2D-0A42-9027-EFEECD046889}" type="slidenum">
              <a:rPr lang="en-US"/>
              <a:pPr eaLnBrk="1" hangingPunct="1"/>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CADA8E3-F532-3C49-B80B-CA5EFA841FDA}" type="slidenum">
              <a:rPr lang="en-US"/>
              <a:pPr eaLnBrk="1" hangingPunct="1"/>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CD1B4F-8F83-4B4E-A788-5C594FBE4EE9}" type="slidenum">
              <a:rPr lang="en-US"/>
              <a:pPr eaLnBrk="1" hangingPunct="1"/>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1D1D6F1-39C9-2548-BA13-953AC156DA47}" type="slidenum">
              <a:rPr lang="en-US"/>
              <a:pPr eaLnBrk="1" hangingPunct="1"/>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B27969F-EE34-4349-824A-67501E4ACF66}" type="slidenum">
              <a:rPr lang="en-US"/>
              <a:pPr eaLnBrk="1" hangingPunct="1"/>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8E845B5-B47A-EA4B-B895-6DD76D1DA4B0}" type="slidenum">
              <a:rPr lang="en-US"/>
              <a:pPr eaLnBrk="1" hangingPunct="1"/>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F78FF4A-3534-A14F-B81F-E74844490A0F}" type="slidenum">
              <a:rPr lang="en-US"/>
              <a:pPr eaLnBrk="1" hangingPunct="1"/>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5CE8AB4-6BF8-0048-8B13-3AA8BF66D9FA}" type="slidenum">
              <a:rPr lang="en-US"/>
              <a:pPr eaLnBrk="1" hangingPunct="1"/>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F994A94-F461-E648-9039-66BCDFAF6386}" type="slidenum">
              <a:rPr lang="en-US"/>
              <a:pPr eaLnBrk="1" hangingPunct="1"/>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03E350D-051A-234A-BCD2-0DCC454CB328}" type="slidenum">
              <a:rPr lang="en-US"/>
              <a:pPr eaLnBrk="1" hangingPunct="1"/>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B10A8F-BE87-8541-BDE5-4A55DE64E6CC}" type="slidenum">
              <a:rPr lang="en-US"/>
              <a:pPr eaLnBrk="1" hangingPunct="1"/>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F799B70-07BB-BA42-B3D0-77517266DF14}" type="slidenum">
              <a:rPr lang="en-US"/>
              <a:pPr eaLnBrk="1" hangingPunct="1"/>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6E4BEBB-4976-A74F-9C4D-1BA0D3B562FD}" type="slidenum">
              <a:rPr lang="en-US"/>
              <a:pPr eaLnBrk="1" hangingPunct="1"/>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328D294-4C21-FE4F-BC4A-931DFC763374}" type="slidenum">
              <a:rPr lang="en-US"/>
              <a:pPr eaLnBrk="1" hangingPunct="1"/>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2BD2049-20D8-5844-8D72-000F607BFB78}" type="slidenum">
              <a:rPr lang="en-US"/>
              <a:pPr eaLnBrk="1" hangingPunct="1"/>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3485C50-E3C0-F54E-959E-E04E1941F837}" type="slidenum">
              <a:rPr lang="en-US"/>
              <a:pPr eaLnBrk="1" hangingPunct="1"/>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E4F7466-BC4A-AD46-AECF-27F699555642}" type="slidenum">
              <a:rPr lang="en-US"/>
              <a:pPr eaLnBrk="1" hangingPunct="1"/>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346322B-488C-524D-84BA-9D3B877D5875}" type="slidenum">
              <a:rPr lang="en-US"/>
              <a:pPr eaLnBrk="1" hangingPunct="1"/>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052777A-FB75-0E46-8404-6EBA9D81F522}" type="slidenum">
              <a:rPr lang="en-US"/>
              <a:pPr eaLnBrk="1" hangingPunct="1"/>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D08DEB8-9F54-A44A-8898-EEEF9E480179}" type="slidenum">
              <a:rPr lang="en-US"/>
              <a:pPr eaLnBrk="1" hangingPunct="1"/>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DA13B24-F791-B347-A2A4-4B729983638C}" type="slidenum">
              <a:rPr lang="en-US"/>
              <a:pPr eaLnBrk="1" hangingPunct="1"/>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33FD9BF-120C-A248-9658-AC84746FC96E}" type="slidenum">
              <a:rPr lang="en-US"/>
              <a:pPr eaLnBrk="1" hangingPunct="1"/>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268E039-367A-4244-9870-620CFB56AC13}" type="slidenum">
              <a:rPr lang="en-US"/>
              <a:pPr eaLnBrk="1" hangingPunct="1"/>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C4EC24B-1679-CF4F-9751-D59CCD57A613}" type="slidenum">
              <a:rPr lang="en-US"/>
              <a:pPr eaLnBrk="1" hangingPunct="1"/>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8C5AF0E-767E-864F-A8F1-1167E4B4FE43}" type="slidenum">
              <a:rPr lang="en-US"/>
              <a:pPr eaLnBrk="1" hangingPunct="1"/>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F15A502-815D-C049-966E-DD50FB24849A}" type="slidenum">
              <a:rPr lang="en-US"/>
              <a:pPr eaLnBrk="1" hangingPunct="1"/>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CA0EA3-D7F5-2842-AE29-C989AEAD634E}" type="slidenum">
              <a:rPr lang="en-US"/>
              <a:pPr eaLnBrk="1" hangingPunct="1"/>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8083083-548C-BE48-AEF4-3B989C767844}" type="slidenum">
              <a:rPr lang="en-US"/>
              <a:pPr eaLnBrk="1" hangingPunct="1"/>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E04EDBC-1387-AE47-A428-66ACE827CAEF}" type="slidenum">
              <a:rPr lang="en-US"/>
              <a:pPr eaLnBrk="1" hangingPunct="1"/>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330AD72-9CA4-B344-A97F-70CB3F6CDC8A}" type="slidenum">
              <a:rPr lang="en-US"/>
              <a:pPr eaLnBrk="1" hangingPunct="1"/>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53B5B7-91C9-7343-959D-2246162B3A40}" type="slidenum">
              <a:rPr lang="en-US"/>
              <a:pPr eaLnBrk="1" hangingPunct="1"/>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3878A65-5D70-FF42-BDC8-05B9AA9E10EE}" type="slidenum">
              <a:rPr lang="en-US"/>
              <a:pPr eaLnBrk="1" hangingPunct="1"/>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BA140F-3210-F149-8629-9B017389454C}" type="slidenum">
              <a:rPr lang="en-US"/>
              <a:pPr/>
              <a:t>‹#›</a:t>
            </a:fld>
            <a:endParaRPr lang="en-US"/>
          </a:p>
        </p:txBody>
      </p:sp>
    </p:spTree>
    <p:extLst>
      <p:ext uri="{BB962C8B-B14F-4D97-AF65-F5344CB8AC3E}">
        <p14:creationId xmlns:p14="http://schemas.microsoft.com/office/powerpoint/2010/main" val="280659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3C73AFA-8C8D-F14D-9677-1DCC2A3EA532}" type="slidenum">
              <a:rPr lang="en-US"/>
              <a:pPr/>
              <a:t>‹#›</a:t>
            </a:fld>
            <a:endParaRPr lang="en-US"/>
          </a:p>
        </p:txBody>
      </p:sp>
    </p:spTree>
    <p:extLst>
      <p:ext uri="{BB962C8B-B14F-4D97-AF65-F5344CB8AC3E}">
        <p14:creationId xmlns:p14="http://schemas.microsoft.com/office/powerpoint/2010/main" val="186098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3B9C68E-9407-5749-BE86-3E07B8C6EA26}" type="slidenum">
              <a:rPr lang="en-US"/>
              <a:pPr/>
              <a:t>‹#›</a:t>
            </a:fld>
            <a:endParaRPr lang="en-US"/>
          </a:p>
        </p:txBody>
      </p:sp>
    </p:spTree>
    <p:extLst>
      <p:ext uri="{BB962C8B-B14F-4D97-AF65-F5344CB8AC3E}">
        <p14:creationId xmlns:p14="http://schemas.microsoft.com/office/powerpoint/2010/main" val="298372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F6EE781-3656-304F-9D73-9009677667BC}" type="slidenum">
              <a:rPr lang="en-US"/>
              <a:pPr/>
              <a:t>‹#›</a:t>
            </a:fld>
            <a:endParaRPr lang="en-US"/>
          </a:p>
        </p:txBody>
      </p:sp>
    </p:spTree>
    <p:extLst>
      <p:ext uri="{BB962C8B-B14F-4D97-AF65-F5344CB8AC3E}">
        <p14:creationId xmlns:p14="http://schemas.microsoft.com/office/powerpoint/2010/main" val="4280788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DC60589-0A71-0F4C-8261-691BDEADD877}" type="slidenum">
              <a:rPr lang="en-US"/>
              <a:pPr/>
              <a:t>‹#›</a:t>
            </a:fld>
            <a:endParaRPr lang="en-US"/>
          </a:p>
        </p:txBody>
      </p:sp>
    </p:spTree>
    <p:extLst>
      <p:ext uri="{BB962C8B-B14F-4D97-AF65-F5344CB8AC3E}">
        <p14:creationId xmlns:p14="http://schemas.microsoft.com/office/powerpoint/2010/main" val="1633007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2EDA91C-2B1B-5549-A0AF-AA85CAC72442}" type="slidenum">
              <a:rPr lang="en-US"/>
              <a:pPr/>
              <a:t>‹#›</a:t>
            </a:fld>
            <a:endParaRPr lang="en-US"/>
          </a:p>
        </p:txBody>
      </p:sp>
    </p:spTree>
    <p:extLst>
      <p:ext uri="{BB962C8B-B14F-4D97-AF65-F5344CB8AC3E}">
        <p14:creationId xmlns:p14="http://schemas.microsoft.com/office/powerpoint/2010/main" val="136742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76D393F8-3054-2846-BF24-93AE0C6AFE5E}" type="slidenum">
              <a:rPr lang="en-US"/>
              <a:pPr/>
              <a:t>‹#›</a:t>
            </a:fld>
            <a:endParaRPr lang="en-US"/>
          </a:p>
        </p:txBody>
      </p:sp>
    </p:spTree>
    <p:extLst>
      <p:ext uri="{BB962C8B-B14F-4D97-AF65-F5344CB8AC3E}">
        <p14:creationId xmlns:p14="http://schemas.microsoft.com/office/powerpoint/2010/main" val="21975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D6C17D7F-BC69-814E-A017-E5C137419607}" type="slidenum">
              <a:rPr lang="en-US"/>
              <a:pPr/>
              <a:t>‹#›</a:t>
            </a:fld>
            <a:endParaRPr lang="en-US"/>
          </a:p>
        </p:txBody>
      </p:sp>
    </p:spTree>
    <p:extLst>
      <p:ext uri="{BB962C8B-B14F-4D97-AF65-F5344CB8AC3E}">
        <p14:creationId xmlns:p14="http://schemas.microsoft.com/office/powerpoint/2010/main" val="254445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3A1E711-8274-504E-97B3-AA50ED6AADE0}" type="slidenum">
              <a:rPr lang="en-US"/>
              <a:pPr/>
              <a:t>‹#›</a:t>
            </a:fld>
            <a:endParaRPr lang="en-US"/>
          </a:p>
        </p:txBody>
      </p:sp>
    </p:spTree>
    <p:extLst>
      <p:ext uri="{BB962C8B-B14F-4D97-AF65-F5344CB8AC3E}">
        <p14:creationId xmlns:p14="http://schemas.microsoft.com/office/powerpoint/2010/main" val="406268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CA3B3BF-BF4F-0843-9CFF-D3BE12DB568A}" type="slidenum">
              <a:rPr lang="en-US"/>
              <a:pPr/>
              <a:t>‹#›</a:t>
            </a:fld>
            <a:endParaRPr lang="en-US"/>
          </a:p>
        </p:txBody>
      </p:sp>
    </p:spTree>
    <p:extLst>
      <p:ext uri="{BB962C8B-B14F-4D97-AF65-F5344CB8AC3E}">
        <p14:creationId xmlns:p14="http://schemas.microsoft.com/office/powerpoint/2010/main" val="81170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FB2D3C-5D2C-9B41-9F13-6AE252FA4ED7}" type="slidenum">
              <a:rPr lang="en-US"/>
              <a:pPr/>
              <a:t>‹#›</a:t>
            </a:fld>
            <a:endParaRPr lang="en-US"/>
          </a:p>
        </p:txBody>
      </p:sp>
    </p:spTree>
    <p:extLst>
      <p:ext uri="{BB962C8B-B14F-4D97-AF65-F5344CB8AC3E}">
        <p14:creationId xmlns:p14="http://schemas.microsoft.com/office/powerpoint/2010/main" val="388628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C54E25-1B5C-5549-A124-D964E78BCE27}" type="slidenum">
              <a:rPr lang="en-US"/>
              <a:pPr/>
              <a:t>‹#›</a:t>
            </a:fld>
            <a:endParaRPr lang="en-US"/>
          </a:p>
        </p:txBody>
      </p:sp>
    </p:spTree>
    <p:extLst>
      <p:ext uri="{BB962C8B-B14F-4D97-AF65-F5344CB8AC3E}">
        <p14:creationId xmlns:p14="http://schemas.microsoft.com/office/powerpoint/2010/main" val="129559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F14A3708-E208-C242-9F62-C363F099539B}" type="slidenum">
              <a:rPr lang="en-US"/>
              <a:pPr/>
              <a:t>‹#›</a:t>
            </a:fld>
            <a:endParaRPr lang="en-US"/>
          </a:p>
        </p:txBody>
      </p:sp>
    </p:spTree>
    <p:extLst>
      <p:ext uri="{BB962C8B-B14F-4D97-AF65-F5344CB8AC3E}">
        <p14:creationId xmlns:p14="http://schemas.microsoft.com/office/powerpoint/2010/main" val="328230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3CFAD3D-4DE9-8E44-9A11-9E318861DE7F}" type="slidenum">
              <a:rPr lang="en-US"/>
              <a:pPr/>
              <a:t>‹#›</a:t>
            </a:fld>
            <a:endParaRPr lang="en-US"/>
          </a:p>
        </p:txBody>
      </p:sp>
    </p:spTree>
    <p:extLst>
      <p:ext uri="{BB962C8B-B14F-4D97-AF65-F5344CB8AC3E}">
        <p14:creationId xmlns:p14="http://schemas.microsoft.com/office/powerpoint/2010/main" val="404087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C1714B7-DEBE-BD41-9960-DAD9F116D53E}" type="slidenum">
              <a:rPr lang="en-US"/>
              <a:pPr/>
              <a:t>‹#›</a:t>
            </a:fld>
            <a:endParaRPr lang="en-US"/>
          </a:p>
        </p:txBody>
      </p:sp>
    </p:spTree>
    <p:extLst>
      <p:ext uri="{BB962C8B-B14F-4D97-AF65-F5344CB8AC3E}">
        <p14:creationId xmlns:p14="http://schemas.microsoft.com/office/powerpoint/2010/main" val="293707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2F04879-6583-C342-9EC7-12E8404B268E}" type="slidenum">
              <a:rPr lang="en-US"/>
              <a:pPr/>
              <a:t>‹#›</a:t>
            </a:fld>
            <a:endParaRPr lang="en-US"/>
          </a:p>
        </p:txBody>
      </p:sp>
    </p:spTree>
    <p:extLst>
      <p:ext uri="{BB962C8B-B14F-4D97-AF65-F5344CB8AC3E}">
        <p14:creationId xmlns:p14="http://schemas.microsoft.com/office/powerpoint/2010/main" val="11463751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2E86209-06A0-D946-A869-43A2CBD01E5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jpeg"/><Relationship Id="rId7" Type="http://schemas.openxmlformats.org/officeDocument/2006/relationships/image" Target="../media/image15.jpeg"/><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752600"/>
            <a:ext cx="7772400" cy="2057400"/>
          </a:xfrm>
        </p:spPr>
        <p:txBody>
          <a:bodyPr/>
          <a:lstStyle/>
          <a:p>
            <a:pPr eaLnBrk="1" hangingPunct="1"/>
            <a:r>
              <a:rPr lang="en-US" sz="5400" b="1">
                <a:solidFill>
                  <a:srgbClr val="FFC000"/>
                </a:solidFill>
                <a:latin typeface="Arial" charset="0"/>
              </a:rPr>
              <a:t>               Chapter 1</a:t>
            </a:r>
            <a:br>
              <a:rPr lang="en-US" sz="5400" b="1">
                <a:solidFill>
                  <a:srgbClr val="FFC000"/>
                </a:solidFill>
                <a:latin typeface="Arial" charset="0"/>
              </a:rPr>
            </a:br>
            <a:r>
              <a:rPr lang="en-US" sz="5400" b="1">
                <a:solidFill>
                  <a:srgbClr val="FFC000"/>
                </a:solidFill>
                <a:latin typeface="Arial" charset="0"/>
              </a:rPr>
              <a:t>Getting Organized</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a:latin typeface="Arial" charset="0"/>
              </a:rPr>
              <a:t>1.3 Classes, Objects, and Applications</a:t>
            </a:r>
          </a:p>
        </p:txBody>
      </p:sp>
      <p:sp>
        <p:nvSpPr>
          <p:cNvPr id="11267" name="Rectangle 3"/>
          <p:cNvSpPr>
            <a:spLocks noGrp="1" noChangeArrowheads="1"/>
          </p:cNvSpPr>
          <p:nvPr>
            <p:ph type="body" idx="1"/>
          </p:nvPr>
        </p:nvSpPr>
        <p:spPr>
          <a:xfrm>
            <a:off x="457200" y="1905000"/>
            <a:ext cx="8229600" cy="4525963"/>
          </a:xfrm>
        </p:spPr>
        <p:txBody>
          <a:bodyPr/>
          <a:lstStyle/>
          <a:p>
            <a:pPr eaLnBrk="1" hangingPunct="1"/>
            <a:r>
              <a:rPr lang="en-US">
                <a:latin typeface="Arial" charset="0"/>
              </a:rPr>
              <a:t>An object is an instantiation of a class</a:t>
            </a:r>
          </a:p>
          <a:p>
            <a:pPr eaLnBrk="1" hangingPunct="1"/>
            <a:r>
              <a:rPr lang="en-US">
                <a:latin typeface="Arial" charset="0"/>
              </a:rPr>
              <a:t>Alternately, a class defines the structure of its objects. </a:t>
            </a:r>
          </a:p>
          <a:p>
            <a:pPr eaLnBrk="1" hangingPunct="1"/>
            <a:r>
              <a:rPr lang="en-US">
                <a:latin typeface="Arial" charset="0"/>
              </a:rPr>
              <a:t>A class definition includes variables (data) and methods (actions) that determine the behavior of an object. </a:t>
            </a:r>
          </a:p>
          <a:p>
            <a:pPr eaLnBrk="1" hangingPunct="1"/>
            <a:r>
              <a:rPr lang="en-US">
                <a:latin typeface="Arial" charset="0"/>
              </a:rPr>
              <a:t>Example: the </a:t>
            </a:r>
            <a:r>
              <a:rPr lang="en-US" b="1">
                <a:latin typeface="Courier New" charset="0"/>
              </a:rPr>
              <a:t>Date</a:t>
            </a:r>
            <a:r>
              <a:rPr lang="en-US">
                <a:latin typeface="Arial" charset="0"/>
              </a:rPr>
              <a:t> class (next slide)</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1"/>
          </p:nvPr>
        </p:nvSpPr>
        <p:spPr>
          <a:xfrm>
            <a:off x="533400" y="990600"/>
            <a:ext cx="4038600" cy="5592763"/>
          </a:xfrm>
        </p:spPr>
        <p:txBody>
          <a:bodyPr/>
          <a:lstStyle/>
          <a:p>
            <a:pPr marL="0" indent="0" eaLnBrk="1" hangingPunct="1">
              <a:lnSpc>
                <a:spcPct val="80000"/>
              </a:lnSpc>
              <a:buFontTx/>
              <a:buNone/>
            </a:pPr>
            <a:r>
              <a:rPr lang="en-US" sz="1400" dirty="0">
                <a:latin typeface="Courier New" charset="0"/>
              </a:rPr>
              <a:t>public class Date</a:t>
            </a:r>
          </a:p>
          <a:p>
            <a:pPr marL="0" indent="0" eaLnBrk="1" hangingPunct="1">
              <a:lnSpc>
                <a:spcPct val="80000"/>
              </a:lnSpc>
              <a:buFontTx/>
              <a:buNone/>
            </a:pPr>
            <a:r>
              <a:rPr lang="en-US" sz="1400" dirty="0">
                <a:latin typeface="Courier New" charset="0"/>
              </a:rPr>
              <a:t>{</a:t>
            </a:r>
          </a:p>
          <a:p>
            <a:pPr marL="0" indent="0" eaLnBrk="1" hangingPunct="1">
              <a:lnSpc>
                <a:spcPct val="80000"/>
              </a:lnSpc>
              <a:buFontTx/>
              <a:buNone/>
            </a:pPr>
            <a:r>
              <a:rPr lang="en-US" sz="1400" dirty="0">
                <a:latin typeface="Courier New" charset="0"/>
              </a:rPr>
              <a:t>  protected </a:t>
            </a:r>
            <a:r>
              <a:rPr lang="en-US" sz="1400" dirty="0" err="1">
                <a:latin typeface="Courier New" charset="0"/>
              </a:rPr>
              <a:t>int</a:t>
            </a:r>
            <a:r>
              <a:rPr lang="en-US" sz="1400" dirty="0">
                <a:latin typeface="Courier New" charset="0"/>
              </a:rPr>
              <a:t> year;</a:t>
            </a:r>
          </a:p>
          <a:p>
            <a:pPr marL="0" indent="0" eaLnBrk="1" hangingPunct="1">
              <a:lnSpc>
                <a:spcPct val="80000"/>
              </a:lnSpc>
              <a:buFontTx/>
              <a:buNone/>
            </a:pPr>
            <a:r>
              <a:rPr lang="en-US" sz="1400" dirty="0">
                <a:latin typeface="Courier New" charset="0"/>
              </a:rPr>
              <a:t>  protected </a:t>
            </a:r>
            <a:r>
              <a:rPr lang="en-US" sz="1400" dirty="0" err="1">
                <a:latin typeface="Courier New" charset="0"/>
              </a:rPr>
              <a:t>int</a:t>
            </a:r>
            <a:r>
              <a:rPr lang="en-US" sz="1400" dirty="0">
                <a:latin typeface="Courier New" charset="0"/>
              </a:rPr>
              <a:t> month;</a:t>
            </a:r>
          </a:p>
          <a:p>
            <a:pPr marL="0" indent="0" eaLnBrk="1" hangingPunct="1">
              <a:lnSpc>
                <a:spcPct val="80000"/>
              </a:lnSpc>
              <a:buFontTx/>
              <a:buNone/>
            </a:pPr>
            <a:r>
              <a:rPr lang="en-US" sz="1400" dirty="0">
                <a:latin typeface="Courier New" charset="0"/>
              </a:rPr>
              <a:t>  protected </a:t>
            </a:r>
            <a:r>
              <a:rPr lang="en-US" sz="1400" dirty="0" err="1">
                <a:latin typeface="Courier New" charset="0"/>
              </a:rPr>
              <a:t>int</a:t>
            </a:r>
            <a:r>
              <a:rPr lang="en-US" sz="1400" dirty="0">
                <a:latin typeface="Courier New" charset="0"/>
              </a:rPr>
              <a:t> day;</a:t>
            </a:r>
          </a:p>
          <a:p>
            <a:pPr marL="0" indent="0" eaLnBrk="1" hangingPunct="1">
              <a:lnSpc>
                <a:spcPct val="80000"/>
              </a:lnSpc>
              <a:buFontTx/>
              <a:buNone/>
            </a:pPr>
            <a:r>
              <a:rPr lang="en-US" sz="1400" dirty="0">
                <a:latin typeface="Courier New" charset="0"/>
              </a:rPr>
              <a:t>  public static final </a:t>
            </a:r>
          </a:p>
          <a:p>
            <a:pPr marL="0" indent="0" eaLnBrk="1" hangingPunct="1">
              <a:lnSpc>
                <a:spcPct val="80000"/>
              </a:lnSpc>
              <a:buFontTx/>
              <a:buNone/>
            </a:pPr>
            <a:r>
              <a:rPr lang="en-US" sz="1400" dirty="0">
                <a:latin typeface="Courier New" charset="0"/>
              </a:rPr>
              <a:t>      </a:t>
            </a:r>
            <a:r>
              <a:rPr lang="en-US" sz="1400" dirty="0" err="1">
                <a:latin typeface="Courier New" charset="0"/>
              </a:rPr>
              <a:t>int</a:t>
            </a:r>
            <a:r>
              <a:rPr lang="en-US" sz="1400" dirty="0">
                <a:latin typeface="Courier New" charset="0"/>
              </a:rPr>
              <a:t> MINYEAR = 1583;</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r>
              <a:rPr lang="en-US" sz="1400" dirty="0">
                <a:latin typeface="Courier New" charset="0"/>
              </a:rPr>
              <a:t>  // Constructor</a:t>
            </a:r>
          </a:p>
          <a:p>
            <a:pPr marL="0" indent="0" eaLnBrk="1" hangingPunct="1">
              <a:lnSpc>
                <a:spcPct val="80000"/>
              </a:lnSpc>
              <a:buFontTx/>
              <a:buNone/>
            </a:pPr>
            <a:r>
              <a:rPr lang="en-US" sz="1400" dirty="0">
                <a:latin typeface="Courier New" charset="0"/>
              </a:rPr>
              <a:t>  public Date(</a:t>
            </a:r>
            <a:r>
              <a:rPr lang="en-US" sz="1400" dirty="0" err="1">
                <a:latin typeface="Courier New" charset="0"/>
              </a:rPr>
              <a:t>int</a:t>
            </a:r>
            <a:r>
              <a:rPr lang="en-US" sz="1400" dirty="0">
                <a:latin typeface="Courier New" charset="0"/>
              </a:rPr>
              <a:t> </a:t>
            </a:r>
            <a:r>
              <a:rPr lang="en-US" sz="1400" dirty="0" err="1">
                <a:latin typeface="Courier New" charset="0"/>
              </a:rPr>
              <a:t>newMonth</a:t>
            </a:r>
            <a:r>
              <a:rPr lang="en-US" sz="1400" dirty="0">
                <a:latin typeface="Courier New" charset="0"/>
              </a:rPr>
              <a:t>, </a:t>
            </a:r>
          </a:p>
          <a:p>
            <a:pPr marL="0" indent="0" eaLnBrk="1" hangingPunct="1">
              <a:lnSpc>
                <a:spcPct val="80000"/>
              </a:lnSpc>
              <a:buFontTx/>
              <a:buNone/>
            </a:pPr>
            <a:r>
              <a:rPr lang="en-US" sz="1400" dirty="0">
                <a:latin typeface="Courier New" charset="0"/>
              </a:rPr>
              <a:t>              </a:t>
            </a:r>
            <a:r>
              <a:rPr lang="en-US" sz="1400" dirty="0" err="1">
                <a:latin typeface="Courier New" charset="0"/>
              </a:rPr>
              <a:t>int</a:t>
            </a:r>
            <a:r>
              <a:rPr lang="en-US" sz="1400" dirty="0">
                <a:latin typeface="Courier New" charset="0"/>
              </a:rPr>
              <a:t> </a:t>
            </a:r>
            <a:r>
              <a:rPr lang="en-US" sz="1400" dirty="0" err="1">
                <a:latin typeface="Courier New" charset="0"/>
              </a:rPr>
              <a:t>newDay</a:t>
            </a:r>
            <a:r>
              <a:rPr lang="en-US" sz="1400" dirty="0">
                <a:latin typeface="Courier New" charset="0"/>
              </a:rPr>
              <a:t>, </a:t>
            </a:r>
          </a:p>
          <a:p>
            <a:pPr marL="0" indent="0" eaLnBrk="1" hangingPunct="1">
              <a:lnSpc>
                <a:spcPct val="80000"/>
              </a:lnSpc>
              <a:buFontTx/>
              <a:buNone/>
            </a:pPr>
            <a:r>
              <a:rPr lang="en-US" sz="1400" dirty="0">
                <a:latin typeface="Courier New" charset="0"/>
              </a:rPr>
              <a:t>	      </a:t>
            </a:r>
            <a:r>
              <a:rPr lang="en-US" sz="1400" dirty="0" err="1">
                <a:latin typeface="Courier New" charset="0"/>
              </a:rPr>
              <a:t>int</a:t>
            </a:r>
            <a:r>
              <a:rPr lang="en-US" sz="1400" dirty="0">
                <a:latin typeface="Courier New" charset="0"/>
              </a:rPr>
              <a:t> </a:t>
            </a:r>
            <a:r>
              <a:rPr lang="en-US" sz="1400" dirty="0" err="1">
                <a:latin typeface="Courier New" charset="0"/>
              </a:rPr>
              <a:t>newYear</a:t>
            </a:r>
            <a:r>
              <a:rPr lang="en-US" sz="1400" dirty="0">
                <a:latin typeface="Courier New" charset="0"/>
              </a:rPr>
              <a:t>)</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r>
              <a:rPr lang="en-US" sz="1400" dirty="0">
                <a:latin typeface="Courier New" charset="0"/>
              </a:rPr>
              <a:t>    month = </a:t>
            </a:r>
            <a:r>
              <a:rPr lang="en-US" sz="1400" dirty="0" err="1">
                <a:latin typeface="Courier New" charset="0"/>
              </a:rPr>
              <a:t>newMonth</a:t>
            </a:r>
            <a:r>
              <a:rPr lang="en-US" sz="1400" dirty="0">
                <a:latin typeface="Courier New" charset="0"/>
              </a:rPr>
              <a:t>;</a:t>
            </a:r>
          </a:p>
          <a:p>
            <a:pPr marL="0" indent="0" eaLnBrk="1" hangingPunct="1">
              <a:lnSpc>
                <a:spcPct val="80000"/>
              </a:lnSpc>
              <a:buFontTx/>
              <a:buNone/>
            </a:pPr>
            <a:r>
              <a:rPr lang="en-US" sz="1400" dirty="0">
                <a:latin typeface="Courier New" charset="0"/>
              </a:rPr>
              <a:t>    day = </a:t>
            </a:r>
            <a:r>
              <a:rPr lang="en-US" sz="1400" dirty="0" err="1">
                <a:latin typeface="Courier New" charset="0"/>
              </a:rPr>
              <a:t>newDay</a:t>
            </a:r>
            <a:r>
              <a:rPr lang="en-US" sz="1400" dirty="0">
                <a:latin typeface="Courier New" charset="0"/>
              </a:rPr>
              <a:t>;</a:t>
            </a:r>
          </a:p>
          <a:p>
            <a:pPr marL="0" indent="0" eaLnBrk="1" hangingPunct="1">
              <a:lnSpc>
                <a:spcPct val="80000"/>
              </a:lnSpc>
              <a:buFontTx/>
              <a:buNone/>
            </a:pPr>
            <a:r>
              <a:rPr lang="en-US" sz="1400" dirty="0">
                <a:latin typeface="Courier New" charset="0"/>
              </a:rPr>
              <a:t>    year = </a:t>
            </a:r>
            <a:r>
              <a:rPr lang="en-US" sz="1400" dirty="0" err="1">
                <a:latin typeface="Courier New" charset="0"/>
              </a:rPr>
              <a:t>newYear</a:t>
            </a:r>
            <a:r>
              <a:rPr lang="en-US" sz="1400" dirty="0">
                <a:latin typeface="Courier New" charset="0"/>
              </a:rPr>
              <a:t>;</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endParaRPr lang="en-US" sz="1400" dirty="0">
              <a:latin typeface="Courier New" charset="0"/>
            </a:endParaRPr>
          </a:p>
          <a:p>
            <a:pPr marL="0" indent="0" eaLnBrk="1" hangingPunct="1">
              <a:lnSpc>
                <a:spcPct val="80000"/>
              </a:lnSpc>
              <a:buFontTx/>
              <a:buNone/>
            </a:pPr>
            <a:r>
              <a:rPr lang="en-US" sz="1400" dirty="0">
                <a:latin typeface="Courier New" charset="0"/>
              </a:rPr>
              <a:t>  // Observers</a:t>
            </a:r>
          </a:p>
          <a:p>
            <a:pPr marL="0" indent="0" eaLnBrk="1" hangingPunct="1">
              <a:lnSpc>
                <a:spcPct val="80000"/>
              </a:lnSpc>
              <a:buFontTx/>
              <a:buNone/>
            </a:pPr>
            <a:r>
              <a:rPr lang="en-US" sz="1400" dirty="0">
                <a:latin typeface="Courier New" charset="0"/>
              </a:rPr>
              <a:t>  public </a:t>
            </a:r>
            <a:r>
              <a:rPr lang="en-US" sz="1400" dirty="0" err="1">
                <a:latin typeface="Courier New" charset="0"/>
              </a:rPr>
              <a:t>int</a:t>
            </a:r>
            <a:r>
              <a:rPr lang="en-US" sz="1400" dirty="0">
                <a:latin typeface="Courier New" charset="0"/>
              </a:rPr>
              <a:t> </a:t>
            </a:r>
            <a:r>
              <a:rPr lang="en-US" sz="1400" dirty="0" err="1">
                <a:latin typeface="Courier New" charset="0"/>
              </a:rPr>
              <a:t>getYear</a:t>
            </a:r>
            <a:r>
              <a:rPr lang="en-US" sz="1400" dirty="0">
                <a:latin typeface="Courier New" charset="0"/>
              </a:rPr>
              <a:t>()</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r>
              <a:rPr lang="en-US" sz="1400" dirty="0">
                <a:latin typeface="Courier New" charset="0"/>
              </a:rPr>
              <a:t>    return year;</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endParaRPr lang="en-US" sz="1400" dirty="0">
              <a:latin typeface="Courier New" charset="0"/>
            </a:endParaRPr>
          </a:p>
        </p:txBody>
      </p:sp>
      <p:sp>
        <p:nvSpPr>
          <p:cNvPr id="12291" name="Rectangle 6"/>
          <p:cNvSpPr>
            <a:spLocks noGrp="1" noChangeArrowheads="1"/>
          </p:cNvSpPr>
          <p:nvPr>
            <p:ph type="body" sz="half" idx="2"/>
          </p:nvPr>
        </p:nvSpPr>
        <p:spPr>
          <a:xfrm>
            <a:off x="4572000" y="1066800"/>
            <a:ext cx="4038600" cy="5592763"/>
          </a:xfrm>
        </p:spPr>
        <p:txBody>
          <a:bodyPr/>
          <a:lstStyle/>
          <a:p>
            <a:pPr marL="0" indent="0" eaLnBrk="1" hangingPunct="1">
              <a:lnSpc>
                <a:spcPct val="80000"/>
              </a:lnSpc>
              <a:buFontTx/>
              <a:buNone/>
            </a:pPr>
            <a:r>
              <a:rPr lang="en-US" sz="1400" dirty="0">
                <a:latin typeface="Courier New" charset="0"/>
              </a:rPr>
              <a:t>  public </a:t>
            </a:r>
            <a:r>
              <a:rPr lang="en-US" sz="1400" dirty="0" err="1">
                <a:latin typeface="Courier New" charset="0"/>
              </a:rPr>
              <a:t>int</a:t>
            </a:r>
            <a:r>
              <a:rPr lang="en-US" sz="1400" dirty="0">
                <a:latin typeface="Courier New" charset="0"/>
              </a:rPr>
              <a:t> </a:t>
            </a:r>
            <a:r>
              <a:rPr lang="en-US" sz="1400" dirty="0" err="1">
                <a:latin typeface="Courier New" charset="0"/>
              </a:rPr>
              <a:t>getMonth</a:t>
            </a:r>
            <a:r>
              <a:rPr lang="en-US" sz="1400" dirty="0">
                <a:latin typeface="Courier New" charset="0"/>
              </a:rPr>
              <a:t>()</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r>
              <a:rPr lang="en-US" sz="1400" dirty="0">
                <a:latin typeface="Courier New" charset="0"/>
              </a:rPr>
              <a:t>    return month;</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r>
              <a:rPr lang="en-US" sz="1400" dirty="0">
                <a:latin typeface="Courier New" charset="0"/>
              </a:rPr>
              <a:t>  public </a:t>
            </a:r>
            <a:r>
              <a:rPr lang="en-US" sz="1400" dirty="0" err="1">
                <a:latin typeface="Courier New" charset="0"/>
              </a:rPr>
              <a:t>int</a:t>
            </a:r>
            <a:r>
              <a:rPr lang="en-US" sz="1400" dirty="0">
                <a:latin typeface="Courier New" charset="0"/>
              </a:rPr>
              <a:t> </a:t>
            </a:r>
            <a:r>
              <a:rPr lang="en-US" sz="1400" dirty="0" err="1">
                <a:latin typeface="Courier New" charset="0"/>
              </a:rPr>
              <a:t>getDay</a:t>
            </a:r>
            <a:r>
              <a:rPr lang="en-US" sz="1400" dirty="0">
                <a:latin typeface="Courier New" charset="0"/>
              </a:rPr>
              <a:t>()</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r>
              <a:rPr lang="en-US" sz="1400" dirty="0">
                <a:latin typeface="Courier New" charset="0"/>
              </a:rPr>
              <a:t>    return day;</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endParaRPr lang="en-US" sz="1400" dirty="0">
              <a:latin typeface="Courier New" charset="0"/>
            </a:endParaRPr>
          </a:p>
          <a:p>
            <a:pPr marL="0" indent="0" eaLnBrk="1" hangingPunct="1">
              <a:lnSpc>
                <a:spcPct val="80000"/>
              </a:lnSpc>
              <a:buFontTx/>
              <a:buNone/>
            </a:pPr>
            <a:r>
              <a:rPr lang="en-US" sz="1400" dirty="0">
                <a:latin typeface="Courier New" charset="0"/>
              </a:rPr>
              <a:t>  public </a:t>
            </a:r>
            <a:r>
              <a:rPr lang="en-US" sz="1400" dirty="0" err="1">
                <a:latin typeface="Courier New" charset="0"/>
              </a:rPr>
              <a:t>int</a:t>
            </a:r>
            <a:r>
              <a:rPr lang="en-US" sz="1400" dirty="0">
                <a:latin typeface="Courier New" charset="0"/>
              </a:rPr>
              <a:t> </a:t>
            </a:r>
            <a:r>
              <a:rPr lang="en-US" sz="1400" dirty="0" err="1">
                <a:latin typeface="Courier New" charset="0"/>
              </a:rPr>
              <a:t>lilian</a:t>
            </a:r>
            <a:r>
              <a:rPr lang="en-US" sz="1400" dirty="0">
                <a:latin typeface="Courier New" charset="0"/>
              </a:rPr>
              <a:t>()</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r>
              <a:rPr lang="en-US" sz="1400" dirty="0">
                <a:latin typeface="Courier New" charset="0"/>
              </a:rPr>
              <a:t>    // Returns the </a:t>
            </a:r>
            <a:r>
              <a:rPr lang="en-US" sz="1400" dirty="0" err="1">
                <a:latin typeface="Courier New" charset="0"/>
              </a:rPr>
              <a:t>Lilian</a:t>
            </a:r>
            <a:r>
              <a:rPr lang="en-US" sz="1400" dirty="0">
                <a:latin typeface="Courier New" charset="0"/>
              </a:rPr>
              <a:t> Day Number </a:t>
            </a:r>
          </a:p>
          <a:p>
            <a:pPr marL="0" indent="0" eaLnBrk="1" hangingPunct="1">
              <a:lnSpc>
                <a:spcPct val="80000"/>
              </a:lnSpc>
              <a:buFontTx/>
              <a:buNone/>
            </a:pPr>
            <a:r>
              <a:rPr lang="en-US" sz="1400" dirty="0">
                <a:latin typeface="Courier New" charset="0"/>
              </a:rPr>
              <a:t>    // of this date.</a:t>
            </a:r>
          </a:p>
          <a:p>
            <a:pPr marL="0" indent="0" eaLnBrk="1" hangingPunct="1">
              <a:lnSpc>
                <a:spcPct val="80000"/>
              </a:lnSpc>
              <a:buFontTx/>
              <a:buNone/>
            </a:pPr>
            <a:r>
              <a:rPr lang="en-US" sz="1400" dirty="0">
                <a:latin typeface="Courier New" charset="0"/>
              </a:rPr>
              <a:t>    // Algorithm goes here.</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endParaRPr lang="en-US" sz="1400" dirty="0">
              <a:latin typeface="Courier New" charset="0"/>
            </a:endParaRPr>
          </a:p>
          <a:p>
            <a:pPr marL="0" indent="0" eaLnBrk="1" hangingPunct="1">
              <a:lnSpc>
                <a:spcPct val="80000"/>
              </a:lnSpc>
              <a:buFontTx/>
              <a:buNone/>
            </a:pPr>
            <a:r>
              <a:rPr lang="en-US" sz="1400" dirty="0">
                <a:latin typeface="Courier New" charset="0"/>
              </a:rPr>
              <a:t>  public String </a:t>
            </a:r>
            <a:r>
              <a:rPr lang="en-US" sz="1400" dirty="0" err="1">
                <a:latin typeface="Courier New" charset="0"/>
              </a:rPr>
              <a:t>toString</a:t>
            </a:r>
            <a:r>
              <a:rPr lang="en-US" sz="1400" dirty="0">
                <a:latin typeface="Courier New" charset="0"/>
              </a:rPr>
              <a:t>()</a:t>
            </a:r>
          </a:p>
          <a:p>
            <a:pPr marL="0" indent="0" eaLnBrk="1" hangingPunct="1">
              <a:lnSpc>
                <a:spcPct val="80000"/>
              </a:lnSpc>
              <a:buFontTx/>
              <a:buNone/>
            </a:pPr>
            <a:r>
              <a:rPr lang="en-US" sz="1400" dirty="0">
                <a:latin typeface="Courier New" charset="0"/>
              </a:rPr>
              <a:t>  // Returns this date as a String.</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r>
              <a:rPr lang="en-US" sz="1400" dirty="0">
                <a:latin typeface="Courier New" charset="0"/>
              </a:rPr>
              <a:t>    return(month + "/" + day </a:t>
            </a:r>
          </a:p>
          <a:p>
            <a:pPr marL="0" indent="0" eaLnBrk="1" hangingPunct="1">
              <a:lnSpc>
                <a:spcPct val="80000"/>
              </a:lnSpc>
              <a:buFontTx/>
              <a:buNone/>
            </a:pPr>
            <a:r>
              <a:rPr lang="en-US" sz="1400" dirty="0">
                <a:latin typeface="Courier New" charset="0"/>
              </a:rPr>
              <a:t>                 + "/" + year);</a:t>
            </a:r>
          </a:p>
          <a:p>
            <a:pPr marL="0" indent="0" eaLnBrk="1" hangingPunct="1">
              <a:lnSpc>
                <a:spcPct val="80000"/>
              </a:lnSpc>
              <a:buFontTx/>
              <a:buNone/>
            </a:pPr>
            <a:r>
              <a:rPr lang="en-US" sz="1400" dirty="0">
                <a:latin typeface="Courier New" charset="0"/>
              </a:rPr>
              <a:t>  }</a:t>
            </a:r>
          </a:p>
          <a:p>
            <a:pPr marL="0" indent="0" eaLnBrk="1" hangingPunct="1">
              <a:lnSpc>
                <a:spcPct val="80000"/>
              </a:lnSpc>
              <a:buFontTx/>
              <a:buNone/>
            </a:pPr>
            <a:r>
              <a:rPr lang="en-US" sz="1400" dirty="0">
                <a:latin typeface="Courier New" charset="0"/>
              </a:rPr>
              <a:t>}</a:t>
            </a:r>
          </a:p>
          <a:p>
            <a:pPr marL="0" indent="0" eaLnBrk="1" hangingPunct="1">
              <a:lnSpc>
                <a:spcPct val="80000"/>
              </a:lnSpc>
              <a:buFontTx/>
              <a:buNone/>
            </a:pPr>
            <a:endParaRPr lang="en-US" sz="1400" dirty="0">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atin typeface="Arial" charset="0"/>
              </a:rPr>
              <a:t>Java Access Control Modifiers</a:t>
            </a:r>
          </a:p>
        </p:txBody>
      </p:sp>
      <p:graphicFrame>
        <p:nvGraphicFramePr>
          <p:cNvPr id="24651" name="Group 75"/>
          <p:cNvGraphicFramePr>
            <a:graphicFrameLocks noGrp="1"/>
          </p:cNvGraphicFramePr>
          <p:nvPr>
            <p:ph idx="1"/>
          </p:nvPr>
        </p:nvGraphicFramePr>
        <p:xfrm>
          <a:off x="381000" y="1828800"/>
          <a:ext cx="8382000" cy="4267200"/>
        </p:xfrm>
        <a:graphic>
          <a:graphicData uri="http://schemas.openxmlformats.org/drawingml/2006/table">
            <a:tbl>
              <a:tblPr/>
              <a:tblGrid>
                <a:gridCol w="1524000"/>
                <a:gridCol w="1524000"/>
                <a:gridCol w="1752600"/>
                <a:gridCol w="1752600"/>
                <a:gridCol w="1828800"/>
              </a:tblGrid>
              <a:tr h="1981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Within the 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Within Subclasses in the Same Package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Within Subclasses in Other Packages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Everywhere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atin typeface="Arial" charset="0"/>
              </a:rPr>
              <a:t>Class Diagram for Date Class</a:t>
            </a:r>
          </a:p>
        </p:txBody>
      </p:sp>
      <p:pic>
        <p:nvPicPr>
          <p:cNvPr id="14339" name="Picture 5" descr="37461_CH01_FIG010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752600"/>
            <a:ext cx="7772400" cy="4257675"/>
          </a:xfrm>
          <a:noFill/>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304800"/>
            <a:ext cx="3276600" cy="868363"/>
          </a:xfrm>
        </p:spPr>
        <p:txBody>
          <a:bodyPr/>
          <a:lstStyle/>
          <a:p>
            <a:pPr eaLnBrk="1" hangingPunct="1"/>
            <a:r>
              <a:rPr lang="en-US">
                <a:latin typeface="Arial" charset="0"/>
              </a:rPr>
              <a:t>Objects</a:t>
            </a:r>
          </a:p>
        </p:txBody>
      </p:sp>
      <p:sp>
        <p:nvSpPr>
          <p:cNvPr id="15363" name="Rectangle 3"/>
          <p:cNvSpPr>
            <a:spLocks noGrp="1" noChangeArrowheads="1"/>
          </p:cNvSpPr>
          <p:nvPr>
            <p:ph type="body" sz="half" idx="1"/>
          </p:nvPr>
        </p:nvSpPr>
        <p:spPr>
          <a:xfrm>
            <a:off x="3733800" y="762000"/>
            <a:ext cx="5067300" cy="990600"/>
          </a:xfrm>
        </p:spPr>
        <p:txBody>
          <a:bodyPr/>
          <a:lstStyle/>
          <a:p>
            <a:pPr marL="0" indent="0" eaLnBrk="1" hangingPunct="1">
              <a:buFontTx/>
              <a:buNone/>
            </a:pPr>
            <a:r>
              <a:rPr lang="en-US" sz="1600">
                <a:latin typeface="Courier New" charset="0"/>
              </a:rPr>
              <a:t>Date myDate = new Date(6, 24, 1951);</a:t>
            </a:r>
          </a:p>
          <a:p>
            <a:pPr marL="0" indent="0" eaLnBrk="1" hangingPunct="1">
              <a:buFontTx/>
              <a:buNone/>
            </a:pPr>
            <a:r>
              <a:rPr lang="en-US" sz="1600">
                <a:latin typeface="Courier New" charset="0"/>
              </a:rPr>
              <a:t>Date yourDate = new Date(10, 11, 1953);</a:t>
            </a:r>
          </a:p>
          <a:p>
            <a:pPr marL="0" indent="0" eaLnBrk="1" hangingPunct="1">
              <a:buFontTx/>
              <a:buNone/>
            </a:pPr>
            <a:r>
              <a:rPr lang="en-US" sz="1600">
                <a:latin typeface="Courier New" charset="0"/>
              </a:rPr>
              <a:t>Date ourDate = new Date(6, 15, 1985);</a:t>
            </a:r>
          </a:p>
        </p:txBody>
      </p:sp>
      <p:pic>
        <p:nvPicPr>
          <p:cNvPr id="15364" name="Picture 4" descr="37461_CH01_FIG010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8600" y="2057400"/>
            <a:ext cx="8153400" cy="4238625"/>
          </a:xfrm>
          <a:noFill/>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atin typeface="Arial" charset="0"/>
              </a:rPr>
              <a:t>Applications</a:t>
            </a:r>
          </a:p>
        </p:txBody>
      </p:sp>
      <p:sp>
        <p:nvSpPr>
          <p:cNvPr id="16387" name="Rectangle 3"/>
          <p:cNvSpPr>
            <a:spLocks noGrp="1" noChangeArrowheads="1"/>
          </p:cNvSpPr>
          <p:nvPr>
            <p:ph type="body" idx="1"/>
          </p:nvPr>
        </p:nvSpPr>
        <p:spPr/>
        <p:txBody>
          <a:bodyPr/>
          <a:lstStyle/>
          <a:p>
            <a:pPr eaLnBrk="1" hangingPunct="1"/>
            <a:r>
              <a:rPr lang="en-US" sz="2800">
                <a:latin typeface="Arial" charset="0"/>
              </a:rPr>
              <a:t>An object-oriented application is a set of objects working together, by sending each other messages, to solve a problem.</a:t>
            </a:r>
          </a:p>
          <a:p>
            <a:pPr eaLnBrk="1" hangingPunct="1"/>
            <a:r>
              <a:rPr lang="en-US" sz="2800">
                <a:latin typeface="Arial" charset="0"/>
              </a:rPr>
              <a:t>In object-oriented programming a key step is identifying classes that can be used to help solve a problem. </a:t>
            </a:r>
          </a:p>
          <a:p>
            <a:pPr eaLnBrk="1" hangingPunct="1"/>
            <a:r>
              <a:rPr lang="en-US" sz="2800">
                <a:latin typeface="Arial" charset="0"/>
              </a:rPr>
              <a:t>An example – using our </a:t>
            </a:r>
            <a:r>
              <a:rPr lang="en-US" sz="2800" b="1">
                <a:latin typeface="Courier New" charset="0"/>
              </a:rPr>
              <a:t>Date</a:t>
            </a:r>
            <a:r>
              <a:rPr lang="en-US" sz="2800">
                <a:latin typeface="Arial" charset="0"/>
              </a:rPr>
              <a:t> class to solve the problem of calculating the number of days between two dates (next 3 slides) </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a:latin typeface="Courier New" charset="0"/>
              </a:rPr>
              <a:t>DaysBetween</a:t>
            </a:r>
            <a:r>
              <a:rPr lang="en-US">
                <a:latin typeface="Arial" charset="0"/>
              </a:rPr>
              <a:t> Design</a:t>
            </a:r>
          </a:p>
        </p:txBody>
      </p:sp>
      <p:sp>
        <p:nvSpPr>
          <p:cNvPr id="17411" name="Rectangle 3"/>
          <p:cNvSpPr>
            <a:spLocks noGrp="1" noChangeArrowheads="1"/>
          </p:cNvSpPr>
          <p:nvPr>
            <p:ph type="body" idx="1"/>
          </p:nvPr>
        </p:nvSpPr>
        <p:spPr/>
        <p:txBody>
          <a:bodyPr/>
          <a:lstStyle/>
          <a:p>
            <a:pPr marL="0" indent="0" eaLnBrk="1" hangingPunct="1">
              <a:lnSpc>
                <a:spcPct val="80000"/>
              </a:lnSpc>
              <a:buFontTx/>
              <a:buNone/>
            </a:pPr>
            <a:r>
              <a:rPr lang="en-US" sz="2000">
                <a:latin typeface="Courier New" charset="0"/>
              </a:rPr>
              <a:t>display instructions</a:t>
            </a:r>
          </a:p>
          <a:p>
            <a:pPr marL="0" indent="0" eaLnBrk="1" hangingPunct="1">
              <a:lnSpc>
                <a:spcPct val="80000"/>
              </a:lnSpc>
              <a:buFontTx/>
              <a:buNone/>
            </a:pPr>
            <a:r>
              <a:rPr lang="en-US" sz="2000">
                <a:latin typeface="Courier New" charset="0"/>
              </a:rPr>
              <a:t>prompt for and read in info about the first date</a:t>
            </a:r>
          </a:p>
          <a:p>
            <a:pPr marL="0" indent="0" eaLnBrk="1" hangingPunct="1">
              <a:lnSpc>
                <a:spcPct val="80000"/>
              </a:lnSpc>
              <a:buFontTx/>
              <a:buNone/>
            </a:pPr>
            <a:r>
              <a:rPr lang="en-US" sz="2000">
                <a:latin typeface="Courier New" charset="0"/>
              </a:rPr>
              <a:t>create the date1 object</a:t>
            </a:r>
          </a:p>
          <a:p>
            <a:pPr marL="0" indent="0" eaLnBrk="1" hangingPunct="1">
              <a:lnSpc>
                <a:spcPct val="80000"/>
              </a:lnSpc>
              <a:buFontTx/>
              <a:buNone/>
            </a:pPr>
            <a:r>
              <a:rPr lang="en-US" sz="2000">
                <a:latin typeface="Courier New" charset="0"/>
              </a:rPr>
              <a:t>prompt for and read in info about the second date</a:t>
            </a:r>
          </a:p>
          <a:p>
            <a:pPr marL="0" indent="0" eaLnBrk="1" hangingPunct="1">
              <a:lnSpc>
                <a:spcPct val="80000"/>
              </a:lnSpc>
              <a:buFontTx/>
              <a:buNone/>
            </a:pPr>
            <a:r>
              <a:rPr lang="en-US" sz="2000">
                <a:latin typeface="Courier New" charset="0"/>
              </a:rPr>
              <a:t>create the date2 object</a:t>
            </a:r>
          </a:p>
          <a:p>
            <a:pPr marL="0" indent="0" eaLnBrk="1" hangingPunct="1">
              <a:lnSpc>
                <a:spcPct val="80000"/>
              </a:lnSpc>
              <a:buFontTx/>
              <a:buNone/>
            </a:pPr>
            <a:r>
              <a:rPr lang="en-US" sz="2000">
                <a:latin typeface="Courier New" charset="0"/>
              </a:rPr>
              <a:t>if dates entered are too early</a:t>
            </a:r>
          </a:p>
          <a:p>
            <a:pPr marL="0" indent="0" eaLnBrk="1" hangingPunct="1">
              <a:lnSpc>
                <a:spcPct val="80000"/>
              </a:lnSpc>
              <a:buFontTx/>
              <a:buNone/>
            </a:pPr>
            <a:r>
              <a:rPr lang="en-US" sz="2000">
                <a:latin typeface="Courier New" charset="0"/>
              </a:rPr>
              <a:t>    print an error message</a:t>
            </a:r>
          </a:p>
          <a:p>
            <a:pPr marL="0" indent="0" eaLnBrk="1" hangingPunct="1">
              <a:lnSpc>
                <a:spcPct val="80000"/>
              </a:lnSpc>
              <a:buFontTx/>
              <a:buNone/>
            </a:pPr>
            <a:r>
              <a:rPr lang="en-US" sz="2000">
                <a:latin typeface="Courier New" charset="0"/>
              </a:rPr>
              <a:t>else </a:t>
            </a:r>
          </a:p>
          <a:p>
            <a:pPr marL="0" indent="0" eaLnBrk="1" hangingPunct="1">
              <a:lnSpc>
                <a:spcPct val="80000"/>
              </a:lnSpc>
              <a:buFontTx/>
              <a:buNone/>
            </a:pPr>
            <a:r>
              <a:rPr lang="en-US" sz="2000">
                <a:latin typeface="Courier New" charset="0"/>
              </a:rPr>
              <a:t>    use the date.lilian method to obtain the </a:t>
            </a:r>
          </a:p>
          <a:p>
            <a:pPr marL="0" indent="0" eaLnBrk="1" hangingPunct="1">
              <a:lnSpc>
                <a:spcPct val="80000"/>
              </a:lnSpc>
              <a:buFontTx/>
              <a:buNone/>
            </a:pPr>
            <a:r>
              <a:rPr lang="en-US" sz="2000">
                <a:latin typeface="Courier New" charset="0"/>
              </a:rPr>
              <a:t>       Lilian Day Numbers</a:t>
            </a:r>
          </a:p>
          <a:p>
            <a:pPr marL="0" indent="0" eaLnBrk="1" hangingPunct="1">
              <a:lnSpc>
                <a:spcPct val="80000"/>
              </a:lnSpc>
              <a:buFontTx/>
              <a:buNone/>
            </a:pPr>
            <a:r>
              <a:rPr lang="en-US" sz="2000">
                <a:latin typeface="Courier New" charset="0"/>
              </a:rPr>
              <a:t>    compute and print the number of days </a:t>
            </a:r>
          </a:p>
          <a:p>
            <a:pPr marL="0" indent="0" eaLnBrk="1" hangingPunct="1">
              <a:lnSpc>
                <a:spcPct val="80000"/>
              </a:lnSpc>
              <a:buFontTx/>
              <a:buNone/>
            </a:pPr>
            <a:r>
              <a:rPr lang="en-US" sz="2000">
                <a:latin typeface="Courier New" charset="0"/>
              </a:rPr>
              <a:t>       between the dates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228600" y="617538"/>
            <a:ext cx="10834688" cy="562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dirty="0">
                <a:latin typeface="Courier New" charset="0"/>
              </a:rPr>
              <a:t>//----------------------------------------------------------------------</a:t>
            </a:r>
          </a:p>
          <a:p>
            <a:pPr eaLnBrk="1" hangingPunct="1"/>
            <a:r>
              <a:rPr lang="en-US" sz="1400" dirty="0">
                <a:latin typeface="Courier New" charset="0"/>
              </a:rPr>
              <a:t>// </a:t>
            </a:r>
            <a:r>
              <a:rPr lang="en-US" sz="1400" dirty="0" err="1">
                <a:latin typeface="Courier New" charset="0"/>
              </a:rPr>
              <a:t>DaysBetween.java</a:t>
            </a:r>
            <a:r>
              <a:rPr lang="en-US" sz="1400" dirty="0">
                <a:latin typeface="Courier New" charset="0"/>
              </a:rPr>
              <a:t>          by Dale/Joyce/Weems               Chapter 1</a:t>
            </a:r>
          </a:p>
          <a:p>
            <a:pPr eaLnBrk="1" hangingPunct="1"/>
            <a:r>
              <a:rPr lang="en-US" sz="1400" dirty="0">
                <a:latin typeface="Courier New" charset="0"/>
              </a:rPr>
              <a:t>//</a:t>
            </a:r>
          </a:p>
          <a:p>
            <a:pPr eaLnBrk="1" hangingPunct="1"/>
            <a:r>
              <a:rPr lang="en-US" sz="1400" dirty="0">
                <a:latin typeface="Courier New" charset="0"/>
              </a:rPr>
              <a:t>// Asks the user to enter two "modern" dates and then reports </a:t>
            </a:r>
          </a:p>
          <a:p>
            <a:pPr eaLnBrk="1" hangingPunct="1"/>
            <a:r>
              <a:rPr lang="en-US" sz="1400" dirty="0">
                <a:latin typeface="Courier New" charset="0"/>
              </a:rPr>
              <a:t>// the number of days between the two dates.</a:t>
            </a:r>
          </a:p>
          <a:p>
            <a:pPr eaLnBrk="1" hangingPunct="1"/>
            <a:r>
              <a:rPr lang="en-US" sz="1400" dirty="0">
                <a:latin typeface="Courier New" charset="0"/>
              </a:rPr>
              <a:t>//----------------------------------------------------------------------</a:t>
            </a:r>
          </a:p>
          <a:p>
            <a:pPr eaLnBrk="1" hangingPunct="1"/>
            <a:r>
              <a:rPr lang="en-US" sz="1400" dirty="0">
                <a:latin typeface="Courier New" charset="0"/>
              </a:rPr>
              <a:t>import </a:t>
            </a:r>
            <a:r>
              <a:rPr lang="en-US" sz="1400" dirty="0" err="1">
                <a:latin typeface="Courier New" charset="0"/>
              </a:rPr>
              <a:t>java.util.Scanner</a:t>
            </a:r>
            <a:r>
              <a:rPr lang="en-US" sz="1400" dirty="0">
                <a:latin typeface="Courier New" charset="0"/>
              </a:rPr>
              <a:t>;</a:t>
            </a:r>
          </a:p>
          <a:p>
            <a:pPr eaLnBrk="1" hangingPunct="1"/>
            <a:r>
              <a:rPr lang="en-US" sz="1400" dirty="0">
                <a:latin typeface="Courier New" charset="0"/>
              </a:rPr>
              <a:t>public class </a:t>
            </a:r>
            <a:r>
              <a:rPr lang="en-US" sz="1400" dirty="0" err="1">
                <a:latin typeface="Courier New" charset="0"/>
              </a:rPr>
              <a:t>DaysBetween</a:t>
            </a:r>
            <a:endParaRPr lang="en-US" sz="1400" dirty="0">
              <a:latin typeface="Courier New" charset="0"/>
            </a:endParaRPr>
          </a:p>
          <a:p>
            <a:pPr eaLnBrk="1" hangingPunct="1"/>
            <a:r>
              <a:rPr lang="en-US" sz="1400" dirty="0">
                <a:latin typeface="Courier New" charset="0"/>
              </a:rPr>
              <a:t>{</a:t>
            </a:r>
          </a:p>
          <a:p>
            <a:pPr eaLnBrk="1" hangingPunct="1"/>
            <a:r>
              <a:rPr lang="en-US" sz="1400" dirty="0">
                <a:latin typeface="Courier New" charset="0"/>
              </a:rPr>
              <a:t>  public static void main(String[] </a:t>
            </a:r>
            <a:r>
              <a:rPr lang="en-US" sz="1400" dirty="0" err="1">
                <a:latin typeface="Courier New" charset="0"/>
              </a:rPr>
              <a:t>args</a:t>
            </a:r>
            <a:r>
              <a:rPr lang="en-US" sz="1400" dirty="0">
                <a:latin typeface="Courier New" charset="0"/>
              </a:rPr>
              <a:t>)</a:t>
            </a:r>
          </a:p>
          <a:p>
            <a:pPr eaLnBrk="1" hangingPunct="1"/>
            <a:r>
              <a:rPr lang="en-US" sz="1400" dirty="0">
                <a:latin typeface="Courier New" charset="0"/>
              </a:rPr>
              <a:t>  {</a:t>
            </a:r>
          </a:p>
          <a:p>
            <a:pPr eaLnBrk="1" hangingPunct="1"/>
            <a:r>
              <a:rPr lang="en-US" sz="1400" dirty="0">
                <a:latin typeface="Courier New" charset="0"/>
              </a:rPr>
              <a:t>    Scanner </a:t>
            </a:r>
            <a:r>
              <a:rPr lang="en-US" sz="1400" dirty="0" err="1">
                <a:latin typeface="Courier New" charset="0"/>
              </a:rPr>
              <a:t>conIn</a:t>
            </a:r>
            <a:r>
              <a:rPr lang="en-US" sz="1400" dirty="0">
                <a:latin typeface="Courier New" charset="0"/>
              </a:rPr>
              <a:t> = new Scanner(</a:t>
            </a:r>
            <a:r>
              <a:rPr lang="en-US" sz="1400" dirty="0" err="1">
                <a:latin typeface="Courier New" charset="0"/>
              </a:rPr>
              <a:t>System.in</a:t>
            </a:r>
            <a:r>
              <a:rPr lang="en-US" sz="1400" dirty="0">
                <a:latin typeface="Courier New" charset="0"/>
              </a:rPr>
              <a:t>);</a:t>
            </a:r>
          </a:p>
          <a:p>
            <a:pPr eaLnBrk="1" hangingPunct="1"/>
            <a:r>
              <a:rPr lang="en-US" sz="1400" dirty="0">
                <a:latin typeface="Courier New" charset="0"/>
              </a:rPr>
              <a:t>    </a:t>
            </a:r>
            <a:r>
              <a:rPr lang="en-US" sz="1400" dirty="0" err="1">
                <a:latin typeface="Courier New" charset="0"/>
              </a:rPr>
              <a:t>int</a:t>
            </a:r>
            <a:r>
              <a:rPr lang="en-US" sz="1400" dirty="0">
                <a:latin typeface="Courier New" charset="0"/>
              </a:rPr>
              <a:t> day, month, year;</a:t>
            </a:r>
          </a:p>
          <a:p>
            <a:pPr eaLnBrk="1" hangingPunct="1"/>
            <a:r>
              <a:rPr lang="en-US" sz="1400" dirty="0">
                <a:latin typeface="Courier New" charset="0"/>
              </a:rPr>
              <a:t>		</a:t>
            </a:r>
          </a:p>
          <a:p>
            <a:pPr eaLnBrk="1" hangingPunct="1"/>
            <a:r>
              <a:rPr lang="en-US" sz="1400" dirty="0">
                <a:latin typeface="Courier New" charset="0"/>
              </a:rPr>
              <a:t>    </a:t>
            </a:r>
            <a:r>
              <a:rPr lang="en-US" sz="1400" dirty="0" err="1">
                <a:latin typeface="Courier New" charset="0"/>
              </a:rPr>
              <a:t>System.out.println</a:t>
            </a:r>
            <a:r>
              <a:rPr lang="en-US" sz="1400" dirty="0">
                <a:latin typeface="Courier New" charset="0"/>
              </a:rPr>
              <a:t>("Enter two 'modern' dates: month day year");</a:t>
            </a:r>
          </a:p>
          <a:p>
            <a:pPr eaLnBrk="1" hangingPunct="1"/>
            <a:r>
              <a:rPr lang="en-US" sz="1400" dirty="0">
                <a:latin typeface="Courier New" charset="0"/>
              </a:rPr>
              <a:t>    </a:t>
            </a:r>
            <a:r>
              <a:rPr lang="en-US" sz="1400" dirty="0" err="1">
                <a:latin typeface="Courier New" charset="0"/>
              </a:rPr>
              <a:t>System.out.println</a:t>
            </a:r>
            <a:r>
              <a:rPr lang="en-US" sz="1400" dirty="0">
                <a:latin typeface="Courier New" charset="0"/>
              </a:rPr>
              <a:t>("For example January 12, 1954 would be: 1 12 1954");</a:t>
            </a:r>
          </a:p>
          <a:p>
            <a:pPr eaLnBrk="1" hangingPunct="1"/>
            <a:r>
              <a:rPr lang="en-US" sz="1400" dirty="0">
                <a:latin typeface="Courier New" charset="0"/>
              </a:rPr>
              <a:t>    </a:t>
            </a:r>
            <a:r>
              <a:rPr lang="en-US" sz="1400" dirty="0" err="1">
                <a:latin typeface="Courier New" charset="0"/>
              </a:rPr>
              <a:t>System.out.println</a:t>
            </a:r>
            <a:r>
              <a:rPr lang="en-US" sz="1400" dirty="0">
                <a:latin typeface="Courier New" charset="0"/>
              </a:rPr>
              <a:t>();</a:t>
            </a:r>
          </a:p>
          <a:p>
            <a:pPr eaLnBrk="1" hangingPunct="1"/>
            <a:r>
              <a:rPr lang="en-US" sz="1400" dirty="0">
                <a:latin typeface="Courier New" charset="0"/>
              </a:rPr>
              <a:t>    </a:t>
            </a:r>
            <a:r>
              <a:rPr lang="en-US" sz="1400" dirty="0" err="1">
                <a:latin typeface="Courier New" charset="0"/>
              </a:rPr>
              <a:t>System.out.println</a:t>
            </a:r>
            <a:r>
              <a:rPr lang="en-US" sz="1400" dirty="0">
                <a:latin typeface="Courier New" charset="0"/>
              </a:rPr>
              <a:t>("Modern dates occur after " + </a:t>
            </a:r>
            <a:r>
              <a:rPr lang="en-US" sz="1400" dirty="0" err="1">
                <a:latin typeface="Courier New" charset="0"/>
              </a:rPr>
              <a:t>Date.MINYEAR</a:t>
            </a:r>
            <a:r>
              <a:rPr lang="en-US" sz="1400" dirty="0">
                <a:latin typeface="Courier New" charset="0"/>
              </a:rPr>
              <a:t> + ".");</a:t>
            </a:r>
          </a:p>
          <a:p>
            <a:pPr eaLnBrk="1" hangingPunct="1"/>
            <a:r>
              <a:rPr lang="en-US" sz="1400" dirty="0">
                <a:latin typeface="Courier New" charset="0"/>
              </a:rPr>
              <a:t>    </a:t>
            </a:r>
            <a:r>
              <a:rPr lang="en-US" sz="1400" dirty="0" err="1">
                <a:latin typeface="Courier New" charset="0"/>
              </a:rPr>
              <a:t>System.out.println</a:t>
            </a:r>
            <a:r>
              <a:rPr lang="en-US" sz="1400" dirty="0">
                <a:latin typeface="Courier New" charset="0"/>
              </a:rPr>
              <a:t>();</a:t>
            </a:r>
          </a:p>
          <a:p>
            <a:pPr eaLnBrk="1" hangingPunct="1"/>
            <a:endParaRPr lang="en-US" sz="1400" dirty="0">
              <a:latin typeface="Courier New" charset="0"/>
            </a:endParaRPr>
          </a:p>
          <a:p>
            <a:pPr eaLnBrk="1" hangingPunct="1"/>
            <a:r>
              <a:rPr lang="en-US" sz="1400" dirty="0">
                <a:latin typeface="Courier New" charset="0"/>
              </a:rPr>
              <a:t>    </a:t>
            </a:r>
            <a:r>
              <a:rPr lang="en-US" sz="1400" dirty="0" err="1">
                <a:latin typeface="Courier New" charset="0"/>
              </a:rPr>
              <a:t>System.out.println</a:t>
            </a:r>
            <a:r>
              <a:rPr lang="en-US" sz="1400" dirty="0">
                <a:latin typeface="Courier New" charset="0"/>
              </a:rPr>
              <a:t>("Enter the first date:");</a:t>
            </a:r>
          </a:p>
          <a:p>
            <a:pPr eaLnBrk="1" hangingPunct="1"/>
            <a:r>
              <a:rPr lang="en-US" sz="1400" dirty="0">
                <a:latin typeface="Courier New" charset="0"/>
              </a:rPr>
              <a:t>    month = </a:t>
            </a:r>
            <a:r>
              <a:rPr lang="en-US" sz="1400" dirty="0" err="1">
                <a:latin typeface="Courier New" charset="0"/>
              </a:rPr>
              <a:t>conIn.nextInt</a:t>
            </a:r>
            <a:r>
              <a:rPr lang="en-US" sz="1400" dirty="0">
                <a:latin typeface="Courier New" charset="0"/>
              </a:rPr>
              <a:t>();</a:t>
            </a:r>
          </a:p>
          <a:p>
            <a:pPr eaLnBrk="1" hangingPunct="1"/>
            <a:r>
              <a:rPr lang="en-US" sz="1400" dirty="0">
                <a:latin typeface="Courier New" charset="0"/>
              </a:rPr>
              <a:t>    day = </a:t>
            </a:r>
            <a:r>
              <a:rPr lang="en-US" sz="1400" dirty="0" err="1">
                <a:latin typeface="Courier New" charset="0"/>
              </a:rPr>
              <a:t>conIn.nextInt</a:t>
            </a:r>
            <a:r>
              <a:rPr lang="en-US" sz="1400" dirty="0">
                <a:latin typeface="Courier New" charset="0"/>
              </a:rPr>
              <a:t>();</a:t>
            </a:r>
          </a:p>
          <a:p>
            <a:pPr eaLnBrk="1" hangingPunct="1"/>
            <a:r>
              <a:rPr lang="en-US" sz="1400" dirty="0">
                <a:latin typeface="Courier New" charset="0"/>
              </a:rPr>
              <a:t>    year = </a:t>
            </a:r>
            <a:r>
              <a:rPr lang="en-US" sz="1400" dirty="0" err="1">
                <a:latin typeface="Courier New" charset="0"/>
              </a:rPr>
              <a:t>conIn.nextInt</a:t>
            </a:r>
            <a:r>
              <a:rPr lang="en-US" sz="1400" dirty="0">
                <a:latin typeface="Courier New" charset="0"/>
              </a:rPr>
              <a:t>();</a:t>
            </a:r>
          </a:p>
          <a:p>
            <a:pPr eaLnBrk="1" hangingPunct="1"/>
            <a:r>
              <a:rPr lang="en-US" sz="1400" dirty="0">
                <a:latin typeface="Courier New" charset="0"/>
              </a:rPr>
              <a:t>    Date date1 = new Date(month, day, year);</a:t>
            </a:r>
          </a:p>
          <a:p>
            <a:pPr eaLnBrk="1" hangingPunct="1"/>
            <a:r>
              <a:rPr lang="en-US" sz="1400" dirty="0">
                <a:latin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457200" y="1371600"/>
            <a:ext cx="7712075"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dirty="0">
                <a:latin typeface="Courier New" charset="0"/>
              </a:rPr>
              <a:t>    </a:t>
            </a:r>
            <a:r>
              <a:rPr lang="en-US" sz="1400" dirty="0" err="1">
                <a:latin typeface="Courier New" charset="0"/>
              </a:rPr>
              <a:t>System.out.println</a:t>
            </a:r>
            <a:r>
              <a:rPr lang="en-US" sz="1400" dirty="0">
                <a:latin typeface="Courier New" charset="0"/>
              </a:rPr>
              <a:t>("Enter the second date:");</a:t>
            </a:r>
          </a:p>
          <a:p>
            <a:pPr eaLnBrk="1" hangingPunct="1"/>
            <a:r>
              <a:rPr lang="en-US" sz="1400" dirty="0">
                <a:latin typeface="Courier New" charset="0"/>
              </a:rPr>
              <a:t>    month = </a:t>
            </a:r>
            <a:r>
              <a:rPr lang="en-US" sz="1400" dirty="0" err="1">
                <a:latin typeface="Courier New" charset="0"/>
              </a:rPr>
              <a:t>conIn.nextInt</a:t>
            </a:r>
            <a:r>
              <a:rPr lang="en-US" sz="1400" dirty="0">
                <a:latin typeface="Courier New" charset="0"/>
              </a:rPr>
              <a:t>();</a:t>
            </a:r>
          </a:p>
          <a:p>
            <a:pPr eaLnBrk="1" hangingPunct="1"/>
            <a:r>
              <a:rPr lang="en-US" sz="1400" dirty="0">
                <a:latin typeface="Courier New" charset="0"/>
              </a:rPr>
              <a:t>    day = </a:t>
            </a:r>
            <a:r>
              <a:rPr lang="en-US" sz="1400" dirty="0" err="1">
                <a:latin typeface="Courier New" charset="0"/>
              </a:rPr>
              <a:t>conIn.nextInt</a:t>
            </a:r>
            <a:r>
              <a:rPr lang="en-US" sz="1400" dirty="0">
                <a:latin typeface="Courier New" charset="0"/>
              </a:rPr>
              <a:t>();</a:t>
            </a:r>
          </a:p>
          <a:p>
            <a:pPr eaLnBrk="1" hangingPunct="1"/>
            <a:r>
              <a:rPr lang="en-US" sz="1400" dirty="0">
                <a:latin typeface="Courier New" charset="0"/>
              </a:rPr>
              <a:t>    year = </a:t>
            </a:r>
            <a:r>
              <a:rPr lang="en-US" sz="1400" dirty="0" err="1">
                <a:latin typeface="Courier New" charset="0"/>
              </a:rPr>
              <a:t>conIn.nextInt</a:t>
            </a:r>
            <a:r>
              <a:rPr lang="en-US" sz="1400" dirty="0">
                <a:latin typeface="Courier New" charset="0"/>
              </a:rPr>
              <a:t>();</a:t>
            </a:r>
          </a:p>
          <a:p>
            <a:pPr eaLnBrk="1" hangingPunct="1"/>
            <a:r>
              <a:rPr lang="en-US" sz="1400" dirty="0">
                <a:latin typeface="Courier New" charset="0"/>
              </a:rPr>
              <a:t>    Date date2 = new Date(month, day, year);</a:t>
            </a:r>
          </a:p>
          <a:p>
            <a:pPr eaLnBrk="1" hangingPunct="1"/>
            <a:r>
              <a:rPr lang="en-US" sz="1400" dirty="0">
                <a:latin typeface="Courier New" charset="0"/>
              </a:rPr>
              <a:t>		</a:t>
            </a:r>
          </a:p>
          <a:p>
            <a:pPr eaLnBrk="1" hangingPunct="1"/>
            <a:r>
              <a:rPr lang="en-US" sz="1400" dirty="0">
                <a:latin typeface="Courier New" charset="0"/>
              </a:rPr>
              <a:t>    if ((date1.getYear() &lt;= </a:t>
            </a:r>
            <a:r>
              <a:rPr lang="en-US" sz="1400" dirty="0" err="1">
                <a:latin typeface="Courier New" charset="0"/>
              </a:rPr>
              <a:t>Date.MINYEAR</a:t>
            </a:r>
            <a:r>
              <a:rPr lang="en-US" sz="1400" dirty="0">
                <a:latin typeface="Courier New" charset="0"/>
              </a:rPr>
              <a:t>) </a:t>
            </a:r>
            <a:br>
              <a:rPr lang="en-US" sz="1400" dirty="0">
                <a:latin typeface="Courier New" charset="0"/>
              </a:rPr>
            </a:br>
            <a:r>
              <a:rPr lang="en-US" sz="1400" dirty="0">
                <a:latin typeface="Courier New" charset="0"/>
              </a:rPr>
              <a:t>       || </a:t>
            </a:r>
          </a:p>
          <a:p>
            <a:pPr eaLnBrk="1" hangingPunct="1"/>
            <a:r>
              <a:rPr lang="en-US" sz="1400" dirty="0">
                <a:latin typeface="Courier New" charset="0"/>
              </a:rPr>
              <a:t>       (date2.getYear() &lt;= </a:t>
            </a:r>
            <a:r>
              <a:rPr lang="en-US" sz="1400" dirty="0" err="1">
                <a:latin typeface="Courier New" charset="0"/>
              </a:rPr>
              <a:t>Date.MINYEAR</a:t>
            </a:r>
            <a:r>
              <a:rPr lang="en-US" sz="1400" dirty="0">
                <a:latin typeface="Courier New" charset="0"/>
              </a:rPr>
              <a:t>))</a:t>
            </a:r>
          </a:p>
          <a:p>
            <a:pPr eaLnBrk="1" hangingPunct="1"/>
            <a:r>
              <a:rPr lang="en-US" sz="1400" dirty="0">
                <a:latin typeface="Courier New" charset="0"/>
              </a:rPr>
              <a:t>      </a:t>
            </a:r>
            <a:r>
              <a:rPr lang="en-US" sz="1400" dirty="0" err="1">
                <a:latin typeface="Courier New" charset="0"/>
              </a:rPr>
              <a:t>System.out.println</a:t>
            </a:r>
            <a:r>
              <a:rPr lang="en-US" sz="1400" dirty="0">
                <a:latin typeface="Courier New" charset="0"/>
              </a:rPr>
              <a:t>("You entered a 'pre-modern' date.");</a:t>
            </a:r>
          </a:p>
          <a:p>
            <a:pPr eaLnBrk="1" hangingPunct="1"/>
            <a:r>
              <a:rPr lang="en-US" sz="1400" dirty="0">
                <a:latin typeface="Courier New" charset="0"/>
              </a:rPr>
              <a:t>    else</a:t>
            </a:r>
          </a:p>
          <a:p>
            <a:pPr eaLnBrk="1" hangingPunct="1"/>
            <a:r>
              <a:rPr lang="en-US" sz="1400" dirty="0">
                <a:latin typeface="Courier New" charset="0"/>
              </a:rPr>
              <a:t>    {</a:t>
            </a:r>
          </a:p>
          <a:p>
            <a:pPr eaLnBrk="1" hangingPunct="1"/>
            <a:r>
              <a:rPr lang="en-US" sz="1400" dirty="0">
                <a:latin typeface="Courier New" charset="0"/>
              </a:rPr>
              <a:t>      </a:t>
            </a:r>
            <a:r>
              <a:rPr lang="en-US" sz="1400" dirty="0" err="1">
                <a:latin typeface="Courier New" charset="0"/>
              </a:rPr>
              <a:t>System.out.println</a:t>
            </a:r>
            <a:r>
              <a:rPr lang="en-US" sz="1400" dirty="0">
                <a:latin typeface="Courier New" charset="0"/>
              </a:rPr>
              <a:t>("The number of days between");</a:t>
            </a:r>
          </a:p>
          <a:p>
            <a:pPr eaLnBrk="1" hangingPunct="1"/>
            <a:r>
              <a:rPr lang="en-US" sz="1400" dirty="0">
                <a:latin typeface="Courier New" charset="0"/>
              </a:rPr>
              <a:t>      </a:t>
            </a:r>
            <a:r>
              <a:rPr lang="en-US" sz="1400" dirty="0" err="1">
                <a:latin typeface="Courier New" charset="0"/>
              </a:rPr>
              <a:t>System.out.print</a:t>
            </a:r>
            <a:r>
              <a:rPr lang="en-US" sz="1400" dirty="0">
                <a:latin typeface="Courier New" charset="0"/>
              </a:rPr>
              <a:t>(date1);</a:t>
            </a:r>
          </a:p>
          <a:p>
            <a:pPr eaLnBrk="1" hangingPunct="1"/>
            <a:r>
              <a:rPr lang="en-US" sz="1400" dirty="0">
                <a:latin typeface="Courier New" charset="0"/>
              </a:rPr>
              <a:t>      </a:t>
            </a:r>
            <a:r>
              <a:rPr lang="en-US" sz="1400" dirty="0" err="1">
                <a:latin typeface="Courier New" charset="0"/>
              </a:rPr>
              <a:t>System.out.print</a:t>
            </a:r>
            <a:r>
              <a:rPr lang="en-US" sz="1400" dirty="0">
                <a:latin typeface="Courier New" charset="0"/>
              </a:rPr>
              <a:t>(" and ");</a:t>
            </a:r>
          </a:p>
          <a:p>
            <a:pPr eaLnBrk="1" hangingPunct="1"/>
            <a:r>
              <a:rPr lang="en-US" sz="1400" dirty="0">
                <a:latin typeface="Courier New" charset="0"/>
              </a:rPr>
              <a:t>      </a:t>
            </a:r>
            <a:r>
              <a:rPr lang="en-US" sz="1400" dirty="0" err="1">
                <a:latin typeface="Courier New" charset="0"/>
              </a:rPr>
              <a:t>System.out.print</a:t>
            </a:r>
            <a:r>
              <a:rPr lang="en-US" sz="1400" dirty="0">
                <a:latin typeface="Courier New" charset="0"/>
              </a:rPr>
              <a:t>(date2);</a:t>
            </a:r>
          </a:p>
          <a:p>
            <a:pPr eaLnBrk="1" hangingPunct="1"/>
            <a:r>
              <a:rPr lang="en-US" sz="1400" dirty="0">
                <a:latin typeface="Courier New" charset="0"/>
              </a:rPr>
              <a:t>      </a:t>
            </a:r>
            <a:r>
              <a:rPr lang="en-US" sz="1400" dirty="0" err="1">
                <a:latin typeface="Courier New" charset="0"/>
              </a:rPr>
              <a:t>System.out.print</a:t>
            </a:r>
            <a:r>
              <a:rPr lang="en-US" sz="1400" dirty="0">
                <a:latin typeface="Courier New" charset="0"/>
              </a:rPr>
              <a:t>(" is ");</a:t>
            </a:r>
          </a:p>
          <a:p>
            <a:pPr eaLnBrk="1" hangingPunct="1"/>
            <a:r>
              <a:rPr lang="en-US" sz="1400" dirty="0">
                <a:latin typeface="Courier New" charset="0"/>
              </a:rPr>
              <a:t>      </a:t>
            </a:r>
            <a:r>
              <a:rPr lang="en-US" sz="1400" dirty="0" err="1">
                <a:latin typeface="Courier New" charset="0"/>
              </a:rPr>
              <a:t>System.out.println</a:t>
            </a:r>
            <a:r>
              <a:rPr lang="en-US" sz="1400" dirty="0">
                <a:latin typeface="Courier New" charset="0"/>
              </a:rPr>
              <a:t>(</a:t>
            </a:r>
            <a:r>
              <a:rPr lang="en-US" sz="1400" dirty="0" err="1">
                <a:latin typeface="Courier New" charset="0"/>
              </a:rPr>
              <a:t>Math.abs</a:t>
            </a:r>
            <a:r>
              <a:rPr lang="en-US" sz="1400" dirty="0">
                <a:latin typeface="Courier New" charset="0"/>
              </a:rPr>
              <a:t>(date1.lilian() - date2.lilian()));</a:t>
            </a:r>
          </a:p>
          <a:p>
            <a:pPr eaLnBrk="1" hangingPunct="1"/>
            <a:r>
              <a:rPr lang="en-US" sz="1400" dirty="0">
                <a:latin typeface="Courier New" charset="0"/>
              </a:rPr>
              <a:t>    }</a:t>
            </a:r>
          </a:p>
          <a:p>
            <a:pPr eaLnBrk="1" hangingPunct="1"/>
            <a:r>
              <a:rPr lang="en-US" sz="1400" dirty="0">
                <a:latin typeface="Courier New" charset="0"/>
              </a:rPr>
              <a:t>  }</a:t>
            </a:r>
          </a:p>
          <a:p>
            <a:pPr eaLnBrk="1" hangingPunct="1"/>
            <a:r>
              <a:rPr lang="en-US" sz="1400"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Arial" charset="0"/>
              </a:rPr>
              <a:t>1.4 Organizing Classes</a:t>
            </a:r>
          </a:p>
        </p:txBody>
      </p:sp>
      <p:sp>
        <p:nvSpPr>
          <p:cNvPr id="20483" name="Rectangle 3"/>
          <p:cNvSpPr>
            <a:spLocks noGrp="1" noChangeArrowheads="1"/>
          </p:cNvSpPr>
          <p:nvPr>
            <p:ph type="body" idx="1"/>
          </p:nvPr>
        </p:nvSpPr>
        <p:spPr/>
        <p:txBody>
          <a:bodyPr/>
          <a:lstStyle/>
          <a:p>
            <a:pPr eaLnBrk="1" hangingPunct="1">
              <a:lnSpc>
                <a:spcPct val="90000"/>
              </a:lnSpc>
            </a:pPr>
            <a:r>
              <a:rPr lang="en-US" sz="2800">
                <a:latin typeface="Arial" charset="0"/>
              </a:rPr>
              <a:t>During object-oriented development hundreds of classes can be generated or reused to help build a system. </a:t>
            </a:r>
          </a:p>
          <a:p>
            <a:pPr eaLnBrk="1" hangingPunct="1">
              <a:lnSpc>
                <a:spcPct val="90000"/>
              </a:lnSpc>
            </a:pPr>
            <a:r>
              <a:rPr lang="en-US" sz="2800">
                <a:latin typeface="Arial" charset="0"/>
              </a:rPr>
              <a:t>The task of keeping track of these classes would be impossible without organizational structure. </a:t>
            </a:r>
          </a:p>
          <a:p>
            <a:pPr eaLnBrk="1" hangingPunct="1">
              <a:lnSpc>
                <a:spcPct val="90000"/>
              </a:lnSpc>
            </a:pPr>
            <a:r>
              <a:rPr lang="en-US" sz="2800">
                <a:latin typeface="Arial" charset="0"/>
              </a:rPr>
              <a:t>Two of the most important ways of organizing Java classes are</a:t>
            </a:r>
          </a:p>
          <a:p>
            <a:pPr lvl="1" eaLnBrk="1" hangingPunct="1">
              <a:lnSpc>
                <a:spcPct val="90000"/>
              </a:lnSpc>
            </a:pPr>
            <a:r>
              <a:rPr lang="en-US" sz="2400">
                <a:latin typeface="Arial" charset="0"/>
              </a:rPr>
              <a:t>inheritance: classes are organized in an </a:t>
            </a:r>
            <a:r>
              <a:rPr lang="ja-JP" altLang="en-US" sz="2400">
                <a:latin typeface="Arial" charset="0"/>
              </a:rPr>
              <a:t>“</a:t>
            </a:r>
            <a:r>
              <a:rPr lang="en-US" sz="2400">
                <a:latin typeface="Arial" charset="0"/>
              </a:rPr>
              <a:t>is-a</a:t>
            </a:r>
            <a:r>
              <a:rPr lang="ja-JP" altLang="en-US" sz="2400">
                <a:latin typeface="Arial" charset="0"/>
              </a:rPr>
              <a:t>”</a:t>
            </a:r>
            <a:r>
              <a:rPr lang="en-US" sz="2400">
                <a:latin typeface="Arial" charset="0"/>
              </a:rPr>
              <a:t> hierarchy</a:t>
            </a:r>
          </a:p>
          <a:p>
            <a:pPr lvl="1" eaLnBrk="1" hangingPunct="1">
              <a:lnSpc>
                <a:spcPct val="90000"/>
              </a:lnSpc>
            </a:pPr>
            <a:r>
              <a:rPr lang="en-US" sz="2400">
                <a:latin typeface="Arial" charset="0"/>
              </a:rPr>
              <a:t>packages: let us group related classes together into a single named unit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atin typeface="Arial" charset="0"/>
              </a:rPr>
              <a:t>Chapter 1: Getting Organized</a:t>
            </a:r>
          </a:p>
        </p:txBody>
      </p:sp>
      <p:sp>
        <p:nvSpPr>
          <p:cNvPr id="3075" name="Rectangle 3"/>
          <p:cNvSpPr>
            <a:spLocks noGrp="1" noChangeArrowheads="1"/>
          </p:cNvSpPr>
          <p:nvPr>
            <p:ph type="body" idx="1"/>
          </p:nvPr>
        </p:nvSpPr>
        <p:spPr>
          <a:xfrm>
            <a:off x="342900" y="1752600"/>
            <a:ext cx="8458200" cy="4525963"/>
          </a:xfrm>
        </p:spPr>
        <p:txBody>
          <a:bodyPr/>
          <a:lstStyle/>
          <a:p>
            <a:pPr eaLnBrk="1" hangingPunct="1">
              <a:buFontTx/>
              <a:buNone/>
            </a:pPr>
            <a:r>
              <a:rPr lang="en-US">
                <a:latin typeface="Arial" charset="0"/>
              </a:rPr>
              <a:t>1.1 – Software Engineering</a:t>
            </a:r>
          </a:p>
          <a:p>
            <a:pPr eaLnBrk="1" hangingPunct="1">
              <a:buFontTx/>
              <a:buNone/>
            </a:pPr>
            <a:r>
              <a:rPr lang="en-US">
                <a:latin typeface="Arial" charset="0"/>
              </a:rPr>
              <a:t>1.2 – Object Orientation</a:t>
            </a:r>
          </a:p>
          <a:p>
            <a:pPr eaLnBrk="1" hangingPunct="1">
              <a:buFontTx/>
              <a:buNone/>
            </a:pPr>
            <a:r>
              <a:rPr lang="en-US">
                <a:latin typeface="Arial" charset="0"/>
              </a:rPr>
              <a:t>1.3 – Classes, Objects, and Applications</a:t>
            </a:r>
          </a:p>
          <a:p>
            <a:pPr eaLnBrk="1" hangingPunct="1">
              <a:buFontTx/>
              <a:buNone/>
            </a:pPr>
            <a:r>
              <a:rPr lang="en-US">
                <a:latin typeface="Arial" charset="0"/>
              </a:rPr>
              <a:t>1.4 – Organizing Classes</a:t>
            </a:r>
          </a:p>
          <a:p>
            <a:pPr eaLnBrk="1" hangingPunct="1">
              <a:buFontTx/>
              <a:buNone/>
            </a:pPr>
            <a:r>
              <a:rPr lang="en-US">
                <a:latin typeface="Arial" charset="0"/>
              </a:rPr>
              <a:t>1.5 – Data Structures</a:t>
            </a:r>
          </a:p>
          <a:p>
            <a:pPr eaLnBrk="1" hangingPunct="1">
              <a:buFontTx/>
              <a:buNone/>
            </a:pPr>
            <a:r>
              <a:rPr lang="en-US">
                <a:latin typeface="Arial" charset="0"/>
              </a:rPr>
              <a:t>1.6 – Basic Structuring Mechanisms</a:t>
            </a:r>
          </a:p>
          <a:p>
            <a:pPr eaLnBrk="1" hangingPunct="1">
              <a:buFontTx/>
              <a:buNone/>
            </a:pPr>
            <a:r>
              <a:rPr lang="en-US">
                <a:latin typeface="Arial" charset="0"/>
              </a:rPr>
              <a:t>1.7 – Comparing Algorithms: Big-O Analysis</a:t>
            </a:r>
          </a:p>
          <a:p>
            <a:pPr eaLnBrk="1" hangingPunct="1"/>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atin typeface="Arial" charset="0"/>
              </a:rPr>
              <a:t>Inheritance</a:t>
            </a:r>
          </a:p>
        </p:txBody>
      </p:sp>
      <p:sp>
        <p:nvSpPr>
          <p:cNvPr id="21507" name="Rectangle 3"/>
          <p:cNvSpPr>
            <a:spLocks noGrp="1" noChangeArrowheads="1"/>
          </p:cNvSpPr>
          <p:nvPr>
            <p:ph type="body" sz="half" idx="1"/>
          </p:nvPr>
        </p:nvSpPr>
        <p:spPr/>
        <p:txBody>
          <a:bodyPr/>
          <a:lstStyle/>
          <a:p>
            <a:pPr eaLnBrk="1" hangingPunct="1"/>
            <a:r>
              <a:rPr lang="en-US" sz="2800">
                <a:latin typeface="Arial" charset="0"/>
              </a:rPr>
              <a:t>Allows programmers to create a new class that is a specialization of an existing class.</a:t>
            </a:r>
          </a:p>
          <a:p>
            <a:pPr eaLnBrk="1" hangingPunct="1"/>
            <a:r>
              <a:rPr lang="en-US" sz="2800">
                <a:latin typeface="Arial" charset="0"/>
              </a:rPr>
              <a:t>We say that the new class is a subclass of the existing class, which in turn is the superclass of the new class.</a:t>
            </a:r>
          </a:p>
        </p:txBody>
      </p:sp>
      <p:pic>
        <p:nvPicPr>
          <p:cNvPr id="21508" name="Picture 5" descr="37461_CH01_AIT010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00600" y="2001838"/>
            <a:ext cx="3886200" cy="2854325"/>
          </a:xfrm>
          <a:no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atin typeface="Arial" charset="0"/>
              </a:rPr>
              <a:t>Example of Inheritance</a:t>
            </a:r>
          </a:p>
        </p:txBody>
      </p:sp>
      <p:sp>
        <p:nvSpPr>
          <p:cNvPr id="22531" name="Text Box 4"/>
          <p:cNvSpPr txBox="1">
            <a:spLocks noChangeArrowheads="1"/>
          </p:cNvSpPr>
          <p:nvPr/>
        </p:nvSpPr>
        <p:spPr bwMode="auto">
          <a:xfrm>
            <a:off x="898525" y="2084388"/>
            <a:ext cx="699135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dirty="0">
                <a:latin typeface="Courier New" charset="0"/>
              </a:rPr>
              <a:t>public class </a:t>
            </a:r>
            <a:r>
              <a:rPr lang="en-US" sz="1400" dirty="0" err="1">
                <a:latin typeface="Courier New" charset="0"/>
              </a:rPr>
              <a:t>IncDate</a:t>
            </a:r>
            <a:r>
              <a:rPr lang="en-US" sz="1400" dirty="0">
                <a:latin typeface="Courier New" charset="0"/>
              </a:rPr>
              <a:t> </a:t>
            </a:r>
            <a:r>
              <a:rPr lang="en-US" sz="1400" u="sng" dirty="0">
                <a:latin typeface="Courier New" charset="0"/>
              </a:rPr>
              <a:t>extends</a:t>
            </a:r>
            <a:r>
              <a:rPr lang="en-US" sz="1400" dirty="0">
                <a:latin typeface="Courier New" charset="0"/>
              </a:rPr>
              <a:t> Date</a:t>
            </a:r>
          </a:p>
          <a:p>
            <a:pPr eaLnBrk="1" hangingPunct="1"/>
            <a:r>
              <a:rPr lang="en-US" sz="1400" dirty="0">
                <a:latin typeface="Courier New" charset="0"/>
              </a:rPr>
              <a:t>{</a:t>
            </a:r>
          </a:p>
          <a:p>
            <a:pPr eaLnBrk="1" hangingPunct="1"/>
            <a:r>
              <a:rPr lang="en-US" sz="1400" dirty="0">
                <a:latin typeface="Courier New" charset="0"/>
              </a:rPr>
              <a:t>  public </a:t>
            </a:r>
            <a:r>
              <a:rPr lang="en-US" sz="1400" dirty="0" err="1">
                <a:latin typeface="Courier New" charset="0"/>
              </a:rPr>
              <a:t>IncDate</a:t>
            </a:r>
            <a:r>
              <a:rPr lang="en-US" sz="1400" dirty="0">
                <a:latin typeface="Courier New" charset="0"/>
              </a:rPr>
              <a:t>(</a:t>
            </a:r>
            <a:r>
              <a:rPr lang="en-US" sz="1400" dirty="0" err="1">
                <a:latin typeface="Courier New" charset="0"/>
              </a:rPr>
              <a:t>int</a:t>
            </a:r>
            <a:r>
              <a:rPr lang="en-US" sz="1400" dirty="0">
                <a:latin typeface="Courier New" charset="0"/>
              </a:rPr>
              <a:t> </a:t>
            </a:r>
            <a:r>
              <a:rPr lang="en-US" sz="1400" dirty="0" err="1">
                <a:latin typeface="Courier New" charset="0"/>
              </a:rPr>
              <a:t>newMonth</a:t>
            </a:r>
            <a:r>
              <a:rPr lang="en-US" sz="1400" dirty="0">
                <a:latin typeface="Courier New" charset="0"/>
              </a:rPr>
              <a:t>, </a:t>
            </a:r>
            <a:r>
              <a:rPr lang="en-US" sz="1400" dirty="0" err="1">
                <a:latin typeface="Courier New" charset="0"/>
              </a:rPr>
              <a:t>int</a:t>
            </a:r>
            <a:r>
              <a:rPr lang="en-US" sz="1400" dirty="0">
                <a:latin typeface="Courier New" charset="0"/>
              </a:rPr>
              <a:t> </a:t>
            </a:r>
            <a:r>
              <a:rPr lang="en-US" sz="1400" dirty="0" err="1">
                <a:latin typeface="Courier New" charset="0"/>
              </a:rPr>
              <a:t>newDay</a:t>
            </a:r>
            <a:r>
              <a:rPr lang="en-US" sz="1400" dirty="0">
                <a:latin typeface="Courier New" charset="0"/>
              </a:rPr>
              <a:t>, </a:t>
            </a:r>
            <a:r>
              <a:rPr lang="en-US" sz="1400" dirty="0" err="1">
                <a:latin typeface="Courier New" charset="0"/>
              </a:rPr>
              <a:t>int</a:t>
            </a:r>
            <a:r>
              <a:rPr lang="en-US" sz="1400" dirty="0">
                <a:latin typeface="Courier New" charset="0"/>
              </a:rPr>
              <a:t> </a:t>
            </a:r>
            <a:r>
              <a:rPr lang="en-US" sz="1400" dirty="0" err="1">
                <a:latin typeface="Courier New" charset="0"/>
              </a:rPr>
              <a:t>newYear</a:t>
            </a:r>
            <a:r>
              <a:rPr lang="en-US" sz="1400" dirty="0">
                <a:latin typeface="Courier New" charset="0"/>
              </a:rPr>
              <a:t>)</a:t>
            </a:r>
          </a:p>
          <a:p>
            <a:pPr eaLnBrk="1" hangingPunct="1"/>
            <a:r>
              <a:rPr lang="en-US" sz="1400" dirty="0">
                <a:latin typeface="Courier New" charset="0"/>
              </a:rPr>
              <a:t>  {</a:t>
            </a:r>
          </a:p>
          <a:p>
            <a:pPr eaLnBrk="1" hangingPunct="1"/>
            <a:r>
              <a:rPr lang="en-US" sz="1400" dirty="0">
                <a:latin typeface="Courier New" charset="0"/>
              </a:rPr>
              <a:t>    </a:t>
            </a:r>
            <a:r>
              <a:rPr lang="en-US" sz="1400" u="sng" dirty="0">
                <a:latin typeface="Courier New" charset="0"/>
              </a:rPr>
              <a:t>super</a:t>
            </a:r>
            <a:r>
              <a:rPr lang="en-US" sz="1400" dirty="0">
                <a:latin typeface="Courier New" charset="0"/>
              </a:rPr>
              <a:t>(</a:t>
            </a:r>
            <a:r>
              <a:rPr lang="en-US" sz="1400" dirty="0" err="1">
                <a:latin typeface="Courier New" charset="0"/>
              </a:rPr>
              <a:t>newMonth</a:t>
            </a:r>
            <a:r>
              <a:rPr lang="en-US" sz="1400" dirty="0">
                <a:latin typeface="Courier New" charset="0"/>
              </a:rPr>
              <a:t>, </a:t>
            </a:r>
            <a:r>
              <a:rPr lang="en-US" sz="1400" dirty="0" err="1">
                <a:latin typeface="Courier New" charset="0"/>
              </a:rPr>
              <a:t>newDay</a:t>
            </a:r>
            <a:r>
              <a:rPr lang="en-US" sz="1400" dirty="0">
                <a:latin typeface="Courier New" charset="0"/>
              </a:rPr>
              <a:t>, </a:t>
            </a:r>
            <a:r>
              <a:rPr lang="en-US" sz="1400" dirty="0" err="1">
                <a:latin typeface="Courier New" charset="0"/>
              </a:rPr>
              <a:t>newYear</a:t>
            </a:r>
            <a:r>
              <a:rPr lang="en-US" sz="1400" dirty="0">
                <a:latin typeface="Courier New" charset="0"/>
              </a:rPr>
              <a:t>);</a:t>
            </a:r>
          </a:p>
          <a:p>
            <a:pPr eaLnBrk="1" hangingPunct="1"/>
            <a:r>
              <a:rPr lang="en-US" sz="1400" dirty="0">
                <a:latin typeface="Courier New" charset="0"/>
              </a:rPr>
              <a:t>  }</a:t>
            </a:r>
          </a:p>
          <a:p>
            <a:pPr eaLnBrk="1" hangingPunct="1"/>
            <a:endParaRPr lang="en-US" sz="1400" dirty="0">
              <a:latin typeface="Courier New" charset="0"/>
            </a:endParaRPr>
          </a:p>
          <a:p>
            <a:pPr eaLnBrk="1" hangingPunct="1"/>
            <a:r>
              <a:rPr lang="en-US" sz="1400" dirty="0">
                <a:latin typeface="Courier New" charset="0"/>
              </a:rPr>
              <a:t>  public void increment()</a:t>
            </a:r>
          </a:p>
          <a:p>
            <a:pPr eaLnBrk="1" hangingPunct="1"/>
            <a:r>
              <a:rPr lang="en-US" sz="1400" dirty="0">
                <a:latin typeface="Courier New" charset="0"/>
              </a:rPr>
              <a:t>  // Increments this </a:t>
            </a:r>
            <a:r>
              <a:rPr lang="en-US" sz="1400" dirty="0" err="1">
                <a:latin typeface="Courier New" charset="0"/>
              </a:rPr>
              <a:t>IncDate</a:t>
            </a:r>
            <a:r>
              <a:rPr lang="en-US" sz="1400" dirty="0">
                <a:latin typeface="Courier New" charset="0"/>
              </a:rPr>
              <a:t> to represent the next day.</a:t>
            </a:r>
          </a:p>
          <a:p>
            <a:pPr eaLnBrk="1" hangingPunct="1"/>
            <a:r>
              <a:rPr lang="en-US" sz="1400" dirty="0">
                <a:latin typeface="Courier New" charset="0"/>
              </a:rPr>
              <a:t>  // For example if this = 6/30/2005 then this becomes 7/1/2005.</a:t>
            </a:r>
          </a:p>
          <a:p>
            <a:pPr eaLnBrk="1" hangingPunct="1"/>
            <a:r>
              <a:rPr lang="en-US" sz="1400" dirty="0">
                <a:latin typeface="Courier New" charset="0"/>
              </a:rPr>
              <a:t>  {</a:t>
            </a:r>
          </a:p>
          <a:p>
            <a:pPr eaLnBrk="1" hangingPunct="1"/>
            <a:r>
              <a:rPr lang="en-US" sz="1400" dirty="0">
                <a:latin typeface="Courier New" charset="0"/>
              </a:rPr>
              <a:t>    // increment algorithm goes here</a:t>
            </a:r>
          </a:p>
          <a:p>
            <a:pPr eaLnBrk="1" hangingPunct="1"/>
            <a:r>
              <a:rPr lang="en-US" sz="1400" dirty="0">
                <a:latin typeface="Courier New" charset="0"/>
              </a:rPr>
              <a:t>  }</a:t>
            </a:r>
          </a:p>
          <a:p>
            <a:pPr eaLnBrk="1" hangingPunct="1"/>
            <a:r>
              <a:rPr lang="en-US" sz="1400"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74638"/>
            <a:ext cx="8458200" cy="1143000"/>
          </a:xfrm>
        </p:spPr>
        <p:txBody>
          <a:bodyPr/>
          <a:lstStyle/>
          <a:p>
            <a:pPr eaLnBrk="1" hangingPunct="1"/>
            <a:r>
              <a:rPr lang="en-US" sz="4000">
                <a:latin typeface="Arial" charset="0"/>
              </a:rPr>
              <a:t>Declaring and Using</a:t>
            </a:r>
            <a:br>
              <a:rPr lang="en-US" sz="4000">
                <a:latin typeface="Arial" charset="0"/>
              </a:rPr>
            </a:br>
            <a:r>
              <a:rPr lang="en-US" sz="4000">
                <a:latin typeface="Arial" charset="0"/>
              </a:rPr>
              <a:t>Date and IncDate Objects</a:t>
            </a:r>
          </a:p>
        </p:txBody>
      </p:sp>
      <p:sp>
        <p:nvSpPr>
          <p:cNvPr id="23555" name="Text Box 5"/>
          <p:cNvSpPr txBox="1">
            <a:spLocks noChangeArrowheads="1"/>
          </p:cNvSpPr>
          <p:nvPr/>
        </p:nvSpPr>
        <p:spPr bwMode="auto">
          <a:xfrm>
            <a:off x="685800" y="1752600"/>
            <a:ext cx="76962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ourier New" charset="0"/>
              </a:rPr>
              <a:t>Date </a:t>
            </a:r>
            <a:r>
              <a:rPr lang="en-US" dirty="0" err="1">
                <a:latin typeface="Courier New" charset="0"/>
              </a:rPr>
              <a:t>myDate</a:t>
            </a:r>
            <a:r>
              <a:rPr lang="en-US" dirty="0">
                <a:latin typeface="Courier New" charset="0"/>
              </a:rPr>
              <a:t> = new Date(6, 24, 1951);</a:t>
            </a:r>
          </a:p>
          <a:p>
            <a:pPr eaLnBrk="1" hangingPunct="1"/>
            <a:r>
              <a:rPr lang="en-US" dirty="0" err="1">
                <a:latin typeface="Courier New" charset="0"/>
              </a:rPr>
              <a:t>IncDate</a:t>
            </a:r>
            <a:r>
              <a:rPr lang="en-US" dirty="0">
                <a:latin typeface="Courier New" charset="0"/>
              </a:rPr>
              <a:t> </a:t>
            </a:r>
            <a:r>
              <a:rPr lang="en-US" dirty="0" err="1">
                <a:latin typeface="Courier New" charset="0"/>
              </a:rPr>
              <a:t>aDate</a:t>
            </a:r>
            <a:r>
              <a:rPr lang="en-US" dirty="0">
                <a:latin typeface="Courier New" charset="0"/>
              </a:rPr>
              <a:t> = new </a:t>
            </a:r>
            <a:r>
              <a:rPr lang="en-US" dirty="0" err="1">
                <a:latin typeface="Courier New" charset="0"/>
              </a:rPr>
              <a:t>IncDate</a:t>
            </a:r>
            <a:r>
              <a:rPr lang="en-US" dirty="0">
                <a:latin typeface="Courier New" charset="0"/>
              </a:rPr>
              <a:t>(1, 11, 2001);</a:t>
            </a:r>
          </a:p>
          <a:p>
            <a:pPr eaLnBrk="1" hangingPunct="1"/>
            <a:endParaRPr lang="en-US" dirty="0">
              <a:latin typeface="Courier New" charset="0"/>
            </a:endParaRPr>
          </a:p>
          <a:p>
            <a:pPr eaLnBrk="1" hangingPunct="1"/>
            <a:r>
              <a:rPr lang="en-US" dirty="0" err="1">
                <a:latin typeface="Courier New" charset="0"/>
              </a:rPr>
              <a:t>System.out.println</a:t>
            </a:r>
            <a:r>
              <a:rPr lang="en-US" dirty="0">
                <a:latin typeface="Courier New" charset="0"/>
              </a:rPr>
              <a:t>("</a:t>
            </a:r>
            <a:r>
              <a:rPr lang="en-US" dirty="0" err="1">
                <a:latin typeface="Courier New" charset="0"/>
              </a:rPr>
              <a:t>mydate</a:t>
            </a:r>
            <a:r>
              <a:rPr lang="en-US" dirty="0">
                <a:latin typeface="Courier New" charset="0"/>
              </a:rPr>
              <a:t> day is:   " + </a:t>
            </a:r>
            <a:r>
              <a:rPr lang="en-US" dirty="0" err="1">
                <a:latin typeface="Courier New" charset="0"/>
              </a:rPr>
              <a:t>myDate.getDay</a:t>
            </a:r>
            <a:r>
              <a:rPr lang="en-US" dirty="0">
                <a:latin typeface="Courier New" charset="0"/>
              </a:rPr>
              <a:t>());</a:t>
            </a:r>
          </a:p>
          <a:p>
            <a:pPr eaLnBrk="1" hangingPunct="1"/>
            <a:r>
              <a:rPr lang="en-US" dirty="0" err="1">
                <a:latin typeface="Courier New" charset="0"/>
              </a:rPr>
              <a:t>System.out.println</a:t>
            </a:r>
            <a:r>
              <a:rPr lang="en-US" dirty="0">
                <a:latin typeface="Courier New" charset="0"/>
              </a:rPr>
              <a:t>("</a:t>
            </a:r>
            <a:r>
              <a:rPr lang="en-US" dirty="0" err="1">
                <a:latin typeface="Courier New" charset="0"/>
              </a:rPr>
              <a:t>aDate</a:t>
            </a:r>
            <a:r>
              <a:rPr lang="en-US" dirty="0">
                <a:latin typeface="Courier New" charset="0"/>
              </a:rPr>
              <a:t> day is:    " + </a:t>
            </a:r>
            <a:r>
              <a:rPr lang="en-US" dirty="0" err="1">
                <a:latin typeface="Courier New" charset="0"/>
              </a:rPr>
              <a:t>aDate.getDay</a:t>
            </a:r>
            <a:r>
              <a:rPr lang="en-US" dirty="0">
                <a:latin typeface="Courier New" charset="0"/>
              </a:rPr>
              <a:t>());</a:t>
            </a:r>
          </a:p>
          <a:p>
            <a:pPr eaLnBrk="1" hangingPunct="1"/>
            <a:endParaRPr lang="en-US" dirty="0">
              <a:latin typeface="Courier New" charset="0"/>
            </a:endParaRPr>
          </a:p>
          <a:p>
            <a:pPr eaLnBrk="1" hangingPunct="1"/>
            <a:r>
              <a:rPr lang="en-US" dirty="0" err="1">
                <a:latin typeface="Courier New" charset="0"/>
              </a:rPr>
              <a:t>aDate.increment</a:t>
            </a:r>
            <a:r>
              <a:rPr lang="en-US" dirty="0">
                <a:latin typeface="Courier New" charset="0"/>
              </a:rPr>
              <a:t>();</a:t>
            </a:r>
          </a:p>
          <a:p>
            <a:pPr eaLnBrk="1" hangingPunct="1"/>
            <a:endParaRPr lang="en-US" dirty="0">
              <a:latin typeface="Courier New" charset="0"/>
            </a:endParaRPr>
          </a:p>
          <a:p>
            <a:pPr eaLnBrk="1" hangingPunct="1"/>
            <a:r>
              <a:rPr lang="en-US" dirty="0" err="1">
                <a:latin typeface="Courier New" charset="0"/>
              </a:rPr>
              <a:t>System.out.println</a:t>
            </a:r>
            <a:r>
              <a:rPr lang="en-US" dirty="0">
                <a:latin typeface="Courier New" charset="0"/>
              </a:rPr>
              <a:t>("the day after is: " + </a:t>
            </a:r>
            <a:r>
              <a:rPr lang="en-US" dirty="0" err="1">
                <a:latin typeface="Courier New" charset="0"/>
              </a:rPr>
              <a:t>aDate.getDay</a:t>
            </a:r>
            <a:r>
              <a:rPr lang="en-US" dirty="0">
                <a:latin typeface="Courier New" charset="0"/>
              </a:rPr>
              <a:t>());</a:t>
            </a:r>
          </a:p>
        </p:txBody>
      </p:sp>
      <p:sp>
        <p:nvSpPr>
          <p:cNvPr id="23556" name="Text Box 7"/>
          <p:cNvSpPr txBox="1">
            <a:spLocks noChangeArrowheads="1"/>
          </p:cNvSpPr>
          <p:nvPr/>
        </p:nvSpPr>
        <p:spPr bwMode="auto">
          <a:xfrm>
            <a:off x="838200" y="5334000"/>
            <a:ext cx="5770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400"/>
          </a:p>
          <a:p>
            <a:pPr eaLnBrk="1" hangingPunct="1"/>
            <a:r>
              <a:rPr lang="en-US" sz="2400"/>
              <a:t>See Extended Class Diagram next slide.</a:t>
            </a:r>
            <a:r>
              <a:rPr lang="en-US"/>
              <a:t>  </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37461_CH01_FIG0104"/>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381000" y="185738"/>
            <a:ext cx="8077200" cy="6138862"/>
          </a:xfrm>
          <a:noFill/>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Arial" charset="0"/>
              </a:rPr>
              <a:t>Packages</a:t>
            </a:r>
          </a:p>
        </p:txBody>
      </p:sp>
      <p:sp>
        <p:nvSpPr>
          <p:cNvPr id="25603" name="Rectangle 3"/>
          <p:cNvSpPr>
            <a:spLocks noGrp="1" noChangeArrowheads="1"/>
          </p:cNvSpPr>
          <p:nvPr>
            <p:ph type="body" idx="1"/>
          </p:nvPr>
        </p:nvSpPr>
        <p:spPr/>
        <p:txBody>
          <a:bodyPr/>
          <a:lstStyle/>
          <a:p>
            <a:pPr eaLnBrk="1" hangingPunct="1"/>
            <a:r>
              <a:rPr lang="en-US" sz="2800">
                <a:latin typeface="Arial" charset="0"/>
              </a:rPr>
              <a:t>Java lets us group related classes together into a unit called a package. Packages provide several advantages. They</a:t>
            </a:r>
          </a:p>
          <a:p>
            <a:pPr lvl="1" eaLnBrk="1" hangingPunct="1"/>
            <a:r>
              <a:rPr lang="en-US" sz="2400">
                <a:latin typeface="Arial" charset="0"/>
              </a:rPr>
              <a:t>let us organize our files.</a:t>
            </a:r>
          </a:p>
          <a:p>
            <a:pPr lvl="1" eaLnBrk="1" hangingPunct="1"/>
            <a:r>
              <a:rPr lang="en-US" sz="2400">
                <a:latin typeface="Arial" charset="0"/>
              </a:rPr>
              <a:t>can be compiled separately and imported into our programs.</a:t>
            </a:r>
          </a:p>
          <a:p>
            <a:pPr lvl="1" eaLnBrk="1" hangingPunct="1"/>
            <a:r>
              <a:rPr lang="en-US" sz="2400">
                <a:latin typeface="Arial" charset="0"/>
              </a:rPr>
              <a:t>make it easier for programs to use common class files.</a:t>
            </a:r>
          </a:p>
          <a:p>
            <a:pPr lvl="1" eaLnBrk="1" hangingPunct="1"/>
            <a:r>
              <a:rPr lang="en-US" sz="2400">
                <a:latin typeface="Arial" charset="0"/>
              </a:rPr>
              <a:t>help us avoid naming conflicts (two classes can have the same name if they are in different packages).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atin typeface="Arial" charset="0"/>
              </a:rPr>
              <a:t>Using Packages</a:t>
            </a:r>
          </a:p>
        </p:txBody>
      </p:sp>
      <p:sp>
        <p:nvSpPr>
          <p:cNvPr id="26627" name="Rectangle 3"/>
          <p:cNvSpPr>
            <a:spLocks noGrp="1" noChangeArrowheads="1"/>
          </p:cNvSpPr>
          <p:nvPr>
            <p:ph type="body" idx="1"/>
          </p:nvPr>
        </p:nvSpPr>
        <p:spPr>
          <a:xfrm>
            <a:off x="457200" y="1752600"/>
            <a:ext cx="8229600" cy="4525963"/>
          </a:xfrm>
        </p:spPr>
        <p:txBody>
          <a:bodyPr/>
          <a:lstStyle/>
          <a:p>
            <a:pPr eaLnBrk="1" hangingPunct="1">
              <a:lnSpc>
                <a:spcPct val="80000"/>
              </a:lnSpc>
            </a:pPr>
            <a:r>
              <a:rPr lang="en-US" sz="2400">
                <a:latin typeface="Arial" charset="0"/>
              </a:rPr>
              <a:t>A Java compilation unit can consist of a file with</a:t>
            </a:r>
          </a:p>
          <a:p>
            <a:pPr lvl="1" eaLnBrk="1" hangingPunct="1">
              <a:lnSpc>
                <a:spcPct val="80000"/>
              </a:lnSpc>
            </a:pPr>
            <a:r>
              <a:rPr lang="en-US" sz="2000">
                <a:latin typeface="Arial" charset="0"/>
              </a:rPr>
              <a:t>the keyword </a:t>
            </a:r>
            <a:r>
              <a:rPr lang="en-US" sz="2000" b="1">
                <a:latin typeface="Courier New" charset="0"/>
              </a:rPr>
              <a:t>package</a:t>
            </a:r>
            <a:r>
              <a:rPr lang="en-US" sz="2000">
                <a:latin typeface="Arial" charset="0"/>
              </a:rPr>
              <a:t> followed by an identifier indicating the name of the package:</a:t>
            </a:r>
          </a:p>
          <a:p>
            <a:pPr lvl="1" eaLnBrk="1" hangingPunct="1">
              <a:lnSpc>
                <a:spcPct val="80000"/>
              </a:lnSpc>
              <a:buFontTx/>
              <a:buNone/>
            </a:pPr>
            <a:r>
              <a:rPr lang="en-US" sz="2000">
                <a:latin typeface="Arial" charset="0"/>
              </a:rPr>
              <a:t>		</a:t>
            </a:r>
            <a:r>
              <a:rPr lang="en-US" sz="2000">
                <a:latin typeface="Courier New" charset="0"/>
              </a:rPr>
              <a:t>package someName;</a:t>
            </a:r>
          </a:p>
          <a:p>
            <a:pPr lvl="1" eaLnBrk="1" hangingPunct="1">
              <a:lnSpc>
                <a:spcPct val="80000"/>
              </a:lnSpc>
            </a:pPr>
            <a:r>
              <a:rPr lang="en-US" sz="2000">
                <a:latin typeface="Arial" charset="0"/>
              </a:rPr>
              <a:t>import declarations, to make the contents of other packages available:</a:t>
            </a:r>
          </a:p>
          <a:p>
            <a:pPr lvl="1" eaLnBrk="1" hangingPunct="1">
              <a:lnSpc>
                <a:spcPct val="80000"/>
              </a:lnSpc>
              <a:buFontTx/>
              <a:buNone/>
            </a:pPr>
            <a:r>
              <a:rPr lang="en-US" sz="2000">
                <a:latin typeface="Arial" charset="0"/>
              </a:rPr>
              <a:t>		</a:t>
            </a:r>
            <a:r>
              <a:rPr lang="en-US" sz="2000">
                <a:latin typeface="Courier New" charset="0"/>
              </a:rPr>
              <a:t>import java.util.Scanner;</a:t>
            </a:r>
          </a:p>
          <a:p>
            <a:pPr lvl="1" eaLnBrk="1" hangingPunct="1">
              <a:lnSpc>
                <a:spcPct val="80000"/>
              </a:lnSpc>
            </a:pPr>
            <a:r>
              <a:rPr lang="en-US" sz="2000">
                <a:latin typeface="Arial" charset="0"/>
              </a:rPr>
              <a:t>one or more declarations of classes; exactly one of these classes must be public</a:t>
            </a:r>
          </a:p>
          <a:p>
            <a:pPr eaLnBrk="1" hangingPunct="1">
              <a:lnSpc>
                <a:spcPct val="80000"/>
              </a:lnSpc>
            </a:pPr>
            <a:r>
              <a:rPr lang="en-US" sz="2400">
                <a:latin typeface="Arial" charset="0"/>
              </a:rPr>
              <a:t>The classes defined in the file are members of the package. </a:t>
            </a:r>
          </a:p>
          <a:p>
            <a:pPr eaLnBrk="1" hangingPunct="1">
              <a:lnSpc>
                <a:spcPct val="80000"/>
              </a:lnSpc>
            </a:pPr>
            <a:r>
              <a:rPr lang="en-US" sz="2400">
                <a:latin typeface="Arial" charset="0"/>
              </a:rPr>
              <a:t>The imported classes are not members of the package.</a:t>
            </a:r>
          </a:p>
          <a:p>
            <a:pPr eaLnBrk="1" hangingPunct="1">
              <a:lnSpc>
                <a:spcPct val="80000"/>
              </a:lnSpc>
            </a:pPr>
            <a:r>
              <a:rPr lang="en-US" sz="2400">
                <a:latin typeface="Arial" charset="0"/>
              </a:rPr>
              <a:t>The name of the file containing the compilation unit must match the name of the public class within the unit. </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atin typeface="Arial" charset="0"/>
              </a:rPr>
              <a:t>Using Packages</a:t>
            </a:r>
          </a:p>
        </p:txBody>
      </p:sp>
      <p:sp>
        <p:nvSpPr>
          <p:cNvPr id="27651" name="Rectangle 3"/>
          <p:cNvSpPr>
            <a:spLocks noGrp="1" noChangeArrowheads="1"/>
          </p:cNvSpPr>
          <p:nvPr>
            <p:ph type="body" idx="1"/>
          </p:nvPr>
        </p:nvSpPr>
        <p:spPr/>
        <p:txBody>
          <a:bodyPr/>
          <a:lstStyle/>
          <a:p>
            <a:pPr eaLnBrk="1" hangingPunct="1">
              <a:lnSpc>
                <a:spcPct val="80000"/>
              </a:lnSpc>
            </a:pPr>
            <a:r>
              <a:rPr lang="en-US" sz="2800">
                <a:latin typeface="Arial" charset="0"/>
              </a:rPr>
              <a:t>Each Java compilation unit is stored in its own file. </a:t>
            </a:r>
          </a:p>
          <a:p>
            <a:pPr eaLnBrk="1" hangingPunct="1">
              <a:lnSpc>
                <a:spcPct val="80000"/>
              </a:lnSpc>
            </a:pPr>
            <a:r>
              <a:rPr lang="en-US" sz="2800">
                <a:latin typeface="Arial" charset="0"/>
              </a:rPr>
              <a:t>The Java system identifies the file using a combination of the package name and the name of the public class in the compilation unit. </a:t>
            </a:r>
          </a:p>
          <a:p>
            <a:pPr eaLnBrk="1" hangingPunct="1">
              <a:lnSpc>
                <a:spcPct val="80000"/>
              </a:lnSpc>
            </a:pPr>
            <a:r>
              <a:rPr lang="en-US" sz="2800">
                <a:latin typeface="Arial" charset="0"/>
              </a:rPr>
              <a:t>Java restricts us to having a single public class in a file so that it can use file names to locate all public classes. </a:t>
            </a:r>
          </a:p>
          <a:p>
            <a:pPr eaLnBrk="1" hangingPunct="1">
              <a:lnSpc>
                <a:spcPct val="80000"/>
              </a:lnSpc>
            </a:pPr>
            <a:r>
              <a:rPr lang="en-US" sz="2800">
                <a:latin typeface="Arial" charset="0"/>
              </a:rPr>
              <a:t>Thus, a package with multiple public classes must be implemented with multiple compilation units, each in a separate file. </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atin typeface="Arial" charset="0"/>
              </a:rPr>
              <a:t>Using Packages</a:t>
            </a:r>
          </a:p>
        </p:txBody>
      </p:sp>
      <p:sp>
        <p:nvSpPr>
          <p:cNvPr id="28675" name="Rectangle 3"/>
          <p:cNvSpPr>
            <a:spLocks noGrp="1" noChangeArrowheads="1"/>
          </p:cNvSpPr>
          <p:nvPr>
            <p:ph type="body" idx="1"/>
          </p:nvPr>
        </p:nvSpPr>
        <p:spPr/>
        <p:txBody>
          <a:bodyPr/>
          <a:lstStyle/>
          <a:p>
            <a:pPr eaLnBrk="1" hangingPunct="1">
              <a:lnSpc>
                <a:spcPct val="90000"/>
              </a:lnSpc>
            </a:pPr>
            <a:r>
              <a:rPr lang="en-US">
                <a:latin typeface="Arial" charset="0"/>
              </a:rPr>
              <a:t>In order to access the contents of a package from within a program, you must import it into your program:</a:t>
            </a:r>
          </a:p>
          <a:p>
            <a:pPr lvl="2" eaLnBrk="1" hangingPunct="1">
              <a:lnSpc>
                <a:spcPct val="90000"/>
              </a:lnSpc>
              <a:buFontTx/>
              <a:buNone/>
            </a:pPr>
            <a:r>
              <a:rPr lang="en-US">
                <a:latin typeface="Courier New" charset="0"/>
              </a:rPr>
              <a:t>import packagename.*;</a:t>
            </a:r>
          </a:p>
          <a:p>
            <a:pPr lvl="2" eaLnBrk="1" hangingPunct="1">
              <a:lnSpc>
                <a:spcPct val="90000"/>
              </a:lnSpc>
              <a:buFontTx/>
              <a:buNone/>
            </a:pPr>
            <a:r>
              <a:rPr lang="en-US">
                <a:latin typeface="Courier New" charset="0"/>
              </a:rPr>
              <a:t>import packagename.Classname;</a:t>
            </a:r>
          </a:p>
          <a:p>
            <a:pPr eaLnBrk="1" hangingPunct="1">
              <a:lnSpc>
                <a:spcPct val="90000"/>
              </a:lnSpc>
            </a:pPr>
            <a:r>
              <a:rPr lang="en-US">
                <a:latin typeface="Arial" charset="0"/>
              </a:rPr>
              <a:t>The Java package rules are defined to work seamlessly with hierarchical file systems:</a:t>
            </a:r>
          </a:p>
          <a:p>
            <a:pPr eaLnBrk="1" hangingPunct="1">
              <a:lnSpc>
                <a:spcPct val="90000"/>
              </a:lnSpc>
              <a:buFontTx/>
              <a:buNone/>
            </a:pPr>
            <a:r>
              <a:rPr lang="en-US">
                <a:latin typeface="Courier New" charset="0"/>
              </a:rPr>
              <a:t>		</a:t>
            </a:r>
            <a:r>
              <a:rPr lang="en-US" sz="2400">
                <a:latin typeface="Courier New" charset="0"/>
              </a:rPr>
              <a:t>import ch03.stacks.*; </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atin typeface="Arial" charset="0"/>
              </a:rPr>
              <a:t>1.5 Data Structures</a:t>
            </a:r>
          </a:p>
        </p:txBody>
      </p:sp>
      <p:sp>
        <p:nvSpPr>
          <p:cNvPr id="29699" name="Rectangle 3"/>
          <p:cNvSpPr>
            <a:spLocks noGrp="1" noChangeArrowheads="1"/>
          </p:cNvSpPr>
          <p:nvPr>
            <p:ph type="body" idx="1"/>
          </p:nvPr>
        </p:nvSpPr>
        <p:spPr/>
        <p:txBody>
          <a:bodyPr/>
          <a:lstStyle/>
          <a:p>
            <a:pPr eaLnBrk="1" hangingPunct="1"/>
            <a:r>
              <a:rPr lang="en-US" sz="2800">
                <a:latin typeface="Arial" charset="0"/>
              </a:rPr>
              <a:t>The way you view and structure the data that your programs manipulate greatly influences your success. </a:t>
            </a:r>
          </a:p>
          <a:p>
            <a:pPr eaLnBrk="1" hangingPunct="1"/>
            <a:r>
              <a:rPr lang="en-US" sz="2800">
                <a:latin typeface="Arial" charset="0"/>
              </a:rPr>
              <a:t>A language's set of primitive types (Java's are byte, char, short, int, long, float, double, and boolean) are not sufficient, by themselves, for dealing with data that have many parts and complex interrelationships among those parts.</a:t>
            </a:r>
          </a:p>
          <a:p>
            <a:pPr eaLnBrk="1" hangingPunct="1"/>
            <a:r>
              <a:rPr lang="en-US" sz="2800">
                <a:latin typeface="Arial" charset="0"/>
              </a:rPr>
              <a:t>Data structures provide this ability.</a:t>
            </a:r>
          </a:p>
          <a:p>
            <a:pPr eaLnBrk="1" hangingPunct="1"/>
            <a:endParaRPr lang="en-US" sz="28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4000">
                <a:latin typeface="Arial" charset="0"/>
              </a:rPr>
              <a:t>Implementation Dependent Structures</a:t>
            </a:r>
          </a:p>
        </p:txBody>
      </p:sp>
      <p:pic>
        <p:nvPicPr>
          <p:cNvPr id="30723" name="Picture 6" descr="37461_CH01_AIT010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676400" y="2819400"/>
            <a:ext cx="1192213" cy="3244850"/>
          </a:xfrm>
          <a:noFill/>
        </p:spPr>
      </p:pic>
      <p:pic>
        <p:nvPicPr>
          <p:cNvPr id="30724" name="Picture 7" descr="37461_CH01_AIT010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751513" y="2819400"/>
            <a:ext cx="1358900" cy="3200400"/>
          </a:xfrm>
          <a:noFill/>
        </p:spPr>
      </p:pic>
      <p:sp>
        <p:nvSpPr>
          <p:cNvPr id="30725" name="Text Box 8"/>
          <p:cNvSpPr txBox="1">
            <a:spLocks noChangeArrowheads="1"/>
          </p:cNvSpPr>
          <p:nvPr/>
        </p:nvSpPr>
        <p:spPr bwMode="auto">
          <a:xfrm>
            <a:off x="1219200" y="1752600"/>
            <a:ext cx="2378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800"/>
              <a:t>Array</a:t>
            </a:r>
          </a:p>
        </p:txBody>
      </p:sp>
      <p:sp>
        <p:nvSpPr>
          <p:cNvPr id="30726" name="Text Box 10"/>
          <p:cNvSpPr txBox="1">
            <a:spLocks noChangeArrowheads="1"/>
          </p:cNvSpPr>
          <p:nvPr/>
        </p:nvSpPr>
        <p:spPr bwMode="auto">
          <a:xfrm>
            <a:off x="5562600" y="1752600"/>
            <a:ext cx="1887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a:t>Linked List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atin typeface="Arial" charset="0"/>
              </a:rPr>
              <a:t>1.1 Software Engineering</a:t>
            </a:r>
          </a:p>
        </p:txBody>
      </p:sp>
      <p:sp>
        <p:nvSpPr>
          <p:cNvPr id="4099" name="Rectangle 5"/>
          <p:cNvSpPr>
            <a:spLocks noGrp="1" noChangeArrowheads="1"/>
          </p:cNvSpPr>
          <p:nvPr>
            <p:ph type="body" idx="1"/>
          </p:nvPr>
        </p:nvSpPr>
        <p:spPr/>
        <p:txBody>
          <a:bodyPr/>
          <a:lstStyle/>
          <a:p>
            <a:pPr eaLnBrk="1" hangingPunct="1"/>
            <a:r>
              <a:rPr lang="en-US">
                <a:latin typeface="Arial" charset="0"/>
              </a:rPr>
              <a:t>The field devoted to the specification, design, production, and maintenance of non-trivial software products.</a:t>
            </a:r>
          </a:p>
          <a:p>
            <a:pPr eaLnBrk="1" hangingPunct="1"/>
            <a:r>
              <a:rPr lang="en-US">
                <a:latin typeface="Arial" charset="0"/>
              </a:rPr>
              <a:t>Includes supporting activities such as</a:t>
            </a:r>
          </a:p>
          <a:p>
            <a:pPr lvl="1" eaLnBrk="1" hangingPunct="1"/>
            <a:r>
              <a:rPr lang="en-US">
                <a:latin typeface="Arial" charset="0"/>
              </a:rPr>
              <a:t>cost estimation</a:t>
            </a:r>
          </a:p>
          <a:p>
            <a:pPr lvl="1" eaLnBrk="1" hangingPunct="1"/>
            <a:r>
              <a:rPr lang="en-US">
                <a:latin typeface="Arial" charset="0"/>
              </a:rPr>
              <a:t>documentation</a:t>
            </a:r>
          </a:p>
          <a:p>
            <a:pPr lvl="1" eaLnBrk="1" hangingPunct="1"/>
            <a:r>
              <a:rPr lang="en-US">
                <a:latin typeface="Arial" charset="0"/>
              </a:rPr>
              <a:t>team organization</a:t>
            </a:r>
          </a:p>
          <a:p>
            <a:pPr lvl="1" eaLnBrk="1" hangingPunct="1"/>
            <a:r>
              <a:rPr lang="en-US">
                <a:latin typeface="Arial" charset="0"/>
              </a:rPr>
              <a:t>use of tools</a:t>
            </a:r>
          </a:p>
          <a:p>
            <a:pPr eaLnBrk="1" hangingPunct="1"/>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sz="quarter"/>
          </p:nvPr>
        </p:nvSpPr>
        <p:spPr/>
        <p:txBody>
          <a:bodyPr/>
          <a:lstStyle/>
          <a:p>
            <a:pPr eaLnBrk="1" hangingPunct="1"/>
            <a:r>
              <a:rPr lang="en-US" sz="4000">
                <a:latin typeface="Arial" charset="0"/>
              </a:rPr>
              <a:t>Implementation Independent Structures</a:t>
            </a:r>
          </a:p>
        </p:txBody>
      </p:sp>
      <p:pic>
        <p:nvPicPr>
          <p:cNvPr id="31747" name="Picture 8" descr="37461_CH01_AIT0106"/>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981200" y="1752600"/>
            <a:ext cx="1382713" cy="2220913"/>
          </a:xfrm>
          <a:noFill/>
        </p:spPr>
      </p:pic>
      <p:pic>
        <p:nvPicPr>
          <p:cNvPr id="31748" name="Picture 9" descr="37461_CH01_AIT0107"/>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572000" y="1808163"/>
            <a:ext cx="3276600" cy="862012"/>
          </a:xfrm>
          <a:noFill/>
        </p:spPr>
      </p:pic>
      <p:pic>
        <p:nvPicPr>
          <p:cNvPr id="31749" name="Picture 10" descr="37461_CH01_AIT0108"/>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5105400" y="3429000"/>
            <a:ext cx="2651125" cy="681038"/>
          </a:xfrm>
          <a:noFill/>
        </p:spPr>
      </p:pic>
      <p:pic>
        <p:nvPicPr>
          <p:cNvPr id="31750" name="Picture 11" descr="37461_CH01_AIT0109"/>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1371600" y="4724400"/>
            <a:ext cx="2019300" cy="1336675"/>
          </a:xfrm>
          <a:noFill/>
        </p:spPr>
      </p:pic>
      <p:pic>
        <p:nvPicPr>
          <p:cNvPr id="31751" name="Picture 12" descr="37461_CH01_AIT0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724400"/>
            <a:ext cx="18288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13"/>
          <p:cNvSpPr txBox="1">
            <a:spLocks noChangeArrowheads="1"/>
          </p:cNvSpPr>
          <p:nvPr/>
        </p:nvSpPr>
        <p:spPr bwMode="auto">
          <a:xfrm>
            <a:off x="7239000" y="4343400"/>
            <a:ext cx="164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t>Sorted List</a:t>
            </a:r>
          </a:p>
        </p:txBody>
      </p:sp>
      <p:sp>
        <p:nvSpPr>
          <p:cNvPr id="31753" name="Text Box 14"/>
          <p:cNvSpPr txBox="1">
            <a:spLocks noChangeArrowheads="1"/>
          </p:cNvSpPr>
          <p:nvPr/>
        </p:nvSpPr>
        <p:spPr bwMode="auto">
          <a:xfrm>
            <a:off x="609600" y="4648200"/>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t>Tree</a:t>
            </a:r>
          </a:p>
        </p:txBody>
      </p:sp>
      <p:sp>
        <p:nvSpPr>
          <p:cNvPr id="31754" name="Text Box 15"/>
          <p:cNvSpPr txBox="1">
            <a:spLocks noChangeArrowheads="1"/>
          </p:cNvSpPr>
          <p:nvPr/>
        </p:nvSpPr>
        <p:spPr bwMode="auto">
          <a:xfrm>
            <a:off x="898525" y="2401888"/>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t>Stack</a:t>
            </a:r>
          </a:p>
        </p:txBody>
      </p:sp>
      <p:sp>
        <p:nvSpPr>
          <p:cNvPr id="31755" name="Text Box 16"/>
          <p:cNvSpPr txBox="1">
            <a:spLocks noChangeArrowheads="1"/>
          </p:cNvSpPr>
          <p:nvPr/>
        </p:nvSpPr>
        <p:spPr bwMode="auto">
          <a:xfrm>
            <a:off x="7696200" y="2362200"/>
            <a:ext cx="110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t>Queue</a:t>
            </a:r>
          </a:p>
        </p:txBody>
      </p:sp>
      <p:sp>
        <p:nvSpPr>
          <p:cNvPr id="31756" name="Text Box 17"/>
          <p:cNvSpPr txBox="1">
            <a:spLocks noChangeArrowheads="1"/>
          </p:cNvSpPr>
          <p:nvPr/>
        </p:nvSpPr>
        <p:spPr bwMode="auto">
          <a:xfrm>
            <a:off x="7086600" y="5715000"/>
            <a:ext cx="103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t>Graph</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4000">
                <a:latin typeface="Arial" charset="0"/>
              </a:rPr>
              <a:t>1.6 Basic Structuring Mechanisms</a:t>
            </a:r>
          </a:p>
        </p:txBody>
      </p:sp>
      <p:sp>
        <p:nvSpPr>
          <p:cNvPr id="32771" name="Rectangle 3"/>
          <p:cNvSpPr>
            <a:spLocks noGrp="1" noChangeArrowheads="1"/>
          </p:cNvSpPr>
          <p:nvPr>
            <p:ph type="body" sz="half" idx="1"/>
          </p:nvPr>
        </p:nvSpPr>
        <p:spPr>
          <a:xfrm>
            <a:off x="457200" y="1600200"/>
            <a:ext cx="8001000" cy="1600200"/>
          </a:xfrm>
        </p:spPr>
        <p:txBody>
          <a:bodyPr/>
          <a:lstStyle/>
          <a:p>
            <a:pPr marL="0" indent="0" eaLnBrk="1" hangingPunct="1">
              <a:buFontTx/>
              <a:buNone/>
            </a:pPr>
            <a:r>
              <a:rPr lang="en-US" sz="2800">
                <a:latin typeface="Arial" charset="0"/>
              </a:rPr>
              <a:t>There are two basic structuring mechanisms provided in Java (and many other high level languages)</a:t>
            </a:r>
          </a:p>
          <a:p>
            <a:pPr lvl="1" eaLnBrk="1" hangingPunct="1">
              <a:buFontTx/>
              <a:buNone/>
            </a:pPr>
            <a:endParaRPr lang="en-US" sz="2400">
              <a:latin typeface="Arial" charset="0"/>
            </a:endParaRPr>
          </a:p>
          <a:p>
            <a:pPr lvl="1" eaLnBrk="1" hangingPunct="1">
              <a:buFontTx/>
              <a:buNone/>
            </a:pPr>
            <a:endParaRPr lang="en-US" sz="2400">
              <a:latin typeface="Arial" charset="0"/>
            </a:endParaRPr>
          </a:p>
        </p:txBody>
      </p:sp>
      <p:pic>
        <p:nvPicPr>
          <p:cNvPr id="32772" name="Picture 4" descr="37461_CH01_AIT0111"/>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62000" y="4191000"/>
            <a:ext cx="3352800" cy="1412875"/>
          </a:xfrm>
          <a:noFill/>
        </p:spPr>
      </p:pic>
      <p:sp>
        <p:nvSpPr>
          <p:cNvPr id="32773" name="Text Box 7"/>
          <p:cNvSpPr txBox="1">
            <a:spLocks noChangeArrowheads="1"/>
          </p:cNvSpPr>
          <p:nvPr/>
        </p:nvSpPr>
        <p:spPr bwMode="auto">
          <a:xfrm>
            <a:off x="914400" y="3200400"/>
            <a:ext cx="174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t>References</a:t>
            </a:r>
          </a:p>
        </p:txBody>
      </p:sp>
      <p:pic>
        <p:nvPicPr>
          <p:cNvPr id="32774" name="Picture 8" descr="37461_CH01_FIG0108"/>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953000" y="3513138"/>
            <a:ext cx="3276600" cy="2811462"/>
          </a:xfrm>
          <a:noFill/>
        </p:spPr>
      </p:pic>
      <p:sp>
        <p:nvSpPr>
          <p:cNvPr id="32775" name="Text Box 10"/>
          <p:cNvSpPr txBox="1">
            <a:spLocks noChangeArrowheads="1"/>
          </p:cNvSpPr>
          <p:nvPr/>
        </p:nvSpPr>
        <p:spPr bwMode="auto">
          <a:xfrm>
            <a:off x="4876800" y="2971800"/>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t>Arrays</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atin typeface="Arial" charset="0"/>
              </a:rPr>
              <a:t>References</a:t>
            </a:r>
          </a:p>
        </p:txBody>
      </p:sp>
      <p:sp>
        <p:nvSpPr>
          <p:cNvPr id="33795" name="Rectangle 3"/>
          <p:cNvSpPr>
            <a:spLocks noGrp="1" noChangeArrowheads="1"/>
          </p:cNvSpPr>
          <p:nvPr>
            <p:ph type="body" idx="1"/>
          </p:nvPr>
        </p:nvSpPr>
        <p:spPr/>
        <p:txBody>
          <a:bodyPr/>
          <a:lstStyle/>
          <a:p>
            <a:pPr eaLnBrk="1" hangingPunct="1">
              <a:lnSpc>
                <a:spcPct val="90000"/>
              </a:lnSpc>
            </a:pPr>
            <a:r>
              <a:rPr lang="en-US" sz="2800">
                <a:latin typeface="Arial" charset="0"/>
              </a:rPr>
              <a:t>Are memory addresses </a:t>
            </a:r>
          </a:p>
          <a:p>
            <a:pPr eaLnBrk="1" hangingPunct="1">
              <a:lnSpc>
                <a:spcPct val="90000"/>
              </a:lnSpc>
            </a:pPr>
            <a:r>
              <a:rPr lang="en-US" sz="2800">
                <a:latin typeface="Arial" charset="0"/>
              </a:rPr>
              <a:t>Sometimes referred to as </a:t>
            </a:r>
            <a:r>
              <a:rPr lang="en-US" sz="2800" i="1">
                <a:latin typeface="Arial" charset="0"/>
              </a:rPr>
              <a:t>links</a:t>
            </a:r>
            <a:r>
              <a:rPr lang="en-US" sz="2800">
                <a:latin typeface="Arial" charset="0"/>
              </a:rPr>
              <a:t>, </a:t>
            </a:r>
            <a:r>
              <a:rPr lang="en-US" sz="2800" i="1">
                <a:latin typeface="Arial" charset="0"/>
              </a:rPr>
              <a:t>addresses</a:t>
            </a:r>
            <a:r>
              <a:rPr lang="en-US" sz="2800">
                <a:latin typeface="Arial" charset="0"/>
              </a:rPr>
              <a:t>, or </a:t>
            </a:r>
            <a:r>
              <a:rPr lang="en-US" sz="2800" i="1">
                <a:latin typeface="Arial" charset="0"/>
              </a:rPr>
              <a:t>pointers</a:t>
            </a:r>
            <a:r>
              <a:rPr lang="en-US" sz="2800">
                <a:latin typeface="Arial" charset="0"/>
              </a:rPr>
              <a:t> </a:t>
            </a:r>
          </a:p>
          <a:p>
            <a:pPr eaLnBrk="1" hangingPunct="1">
              <a:lnSpc>
                <a:spcPct val="90000"/>
              </a:lnSpc>
            </a:pPr>
            <a:r>
              <a:rPr lang="en-US" sz="2800">
                <a:latin typeface="Arial" charset="0"/>
              </a:rPr>
              <a:t>Java uses the reserved word </a:t>
            </a:r>
            <a:r>
              <a:rPr lang="en-US" sz="2800" b="1">
                <a:latin typeface="Courier New" charset="0"/>
              </a:rPr>
              <a:t>null</a:t>
            </a:r>
            <a:r>
              <a:rPr lang="en-US" sz="2800">
                <a:latin typeface="Arial" charset="0"/>
              </a:rPr>
              <a:t> to indicate an </a:t>
            </a:r>
            <a:r>
              <a:rPr lang="ja-JP" altLang="en-US" sz="2800">
                <a:latin typeface="Arial" charset="0"/>
              </a:rPr>
              <a:t>“</a:t>
            </a:r>
            <a:r>
              <a:rPr lang="en-US" sz="2800">
                <a:latin typeface="Arial" charset="0"/>
              </a:rPr>
              <a:t>absence of reference</a:t>
            </a:r>
            <a:r>
              <a:rPr lang="ja-JP" altLang="en-US" sz="2800">
                <a:latin typeface="Arial" charset="0"/>
              </a:rPr>
              <a:t>”</a:t>
            </a:r>
            <a:r>
              <a:rPr lang="en-US" sz="2800">
                <a:latin typeface="Arial" charset="0"/>
              </a:rPr>
              <a:t> </a:t>
            </a:r>
          </a:p>
          <a:p>
            <a:pPr eaLnBrk="1" hangingPunct="1">
              <a:lnSpc>
                <a:spcPct val="90000"/>
              </a:lnSpc>
            </a:pPr>
            <a:r>
              <a:rPr lang="en-US" sz="2800">
                <a:latin typeface="Arial" charset="0"/>
              </a:rPr>
              <a:t>A variable of a reference (non-primitive) type holds the address of the memory location that holds the value of the variable, rather than the value itself.</a:t>
            </a:r>
          </a:p>
          <a:p>
            <a:pPr eaLnBrk="1" hangingPunct="1">
              <a:lnSpc>
                <a:spcPct val="90000"/>
              </a:lnSpc>
            </a:pPr>
            <a:r>
              <a:rPr lang="en-US" sz="2800">
                <a:latin typeface="Arial" charset="0"/>
              </a:rPr>
              <a:t>This has several ramifications …</a:t>
            </a:r>
          </a:p>
          <a:p>
            <a:pPr eaLnBrk="1" hangingPunct="1">
              <a:lnSpc>
                <a:spcPct val="90000"/>
              </a:lnSpc>
            </a:pPr>
            <a:endParaRPr lang="en-US" sz="28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Assignment Statements</a:t>
            </a:r>
          </a:p>
        </p:txBody>
      </p:sp>
      <p:pic>
        <p:nvPicPr>
          <p:cNvPr id="34819" name="Picture 5" descr="37461_CH01_FIG010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549400"/>
            <a:ext cx="7696200" cy="4673600"/>
          </a:xfrm>
          <a:noFill/>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Be aware of aliases</a:t>
            </a:r>
          </a:p>
        </p:txBody>
      </p:sp>
      <p:pic>
        <p:nvPicPr>
          <p:cNvPr id="35843" name="Picture 5" descr="37461_CH01_FIG010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0" y="1665288"/>
            <a:ext cx="5943600" cy="4510087"/>
          </a:xfrm>
          <a:noFill/>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atin typeface="Arial" charset="0"/>
              </a:rPr>
              <a:t>Comparison Statements</a:t>
            </a:r>
          </a:p>
        </p:txBody>
      </p:sp>
      <p:pic>
        <p:nvPicPr>
          <p:cNvPr id="36867" name="Picture 5" descr="37461_CH01_FIG010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447800"/>
            <a:ext cx="7010400" cy="4876800"/>
          </a:xfrm>
          <a:noFill/>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atin typeface="Arial" charset="0"/>
              </a:rPr>
              <a:t>Garbage Management</a:t>
            </a:r>
          </a:p>
        </p:txBody>
      </p:sp>
      <p:sp>
        <p:nvSpPr>
          <p:cNvPr id="37891" name="Rectangle 3"/>
          <p:cNvSpPr>
            <a:spLocks noGrp="1" noChangeArrowheads="1"/>
          </p:cNvSpPr>
          <p:nvPr>
            <p:ph type="body" idx="1"/>
          </p:nvPr>
        </p:nvSpPr>
        <p:spPr>
          <a:xfrm>
            <a:off x="457200" y="1752600"/>
            <a:ext cx="8229600" cy="4525963"/>
          </a:xfrm>
        </p:spPr>
        <p:txBody>
          <a:bodyPr/>
          <a:lstStyle/>
          <a:p>
            <a:pPr eaLnBrk="1" hangingPunct="1">
              <a:lnSpc>
                <a:spcPct val="80000"/>
              </a:lnSpc>
            </a:pPr>
            <a:r>
              <a:rPr lang="en-US" sz="2800" b="1">
                <a:latin typeface="Arial" charset="0"/>
              </a:rPr>
              <a:t>Garbage</a:t>
            </a:r>
            <a:r>
              <a:rPr lang="en-US" sz="2800">
                <a:latin typeface="Arial" charset="0"/>
              </a:rPr>
              <a:t>  The set of currently unreachable objects</a:t>
            </a:r>
            <a:endParaRPr lang="en-US" sz="2800" b="1">
              <a:latin typeface="Arial" charset="0"/>
            </a:endParaRPr>
          </a:p>
          <a:p>
            <a:pPr eaLnBrk="1" hangingPunct="1">
              <a:lnSpc>
                <a:spcPct val="80000"/>
              </a:lnSpc>
            </a:pPr>
            <a:r>
              <a:rPr lang="en-US" sz="2800" b="1">
                <a:latin typeface="Arial" charset="0"/>
              </a:rPr>
              <a:t>Garbage collection</a:t>
            </a:r>
            <a:r>
              <a:rPr lang="en-US" sz="2800">
                <a:latin typeface="Arial" charset="0"/>
              </a:rPr>
              <a:t>  The process of finding all unreachable objects and deallocating their storage space</a:t>
            </a:r>
            <a:endParaRPr lang="en-US" sz="2800" b="1">
              <a:latin typeface="Arial" charset="0"/>
            </a:endParaRPr>
          </a:p>
          <a:p>
            <a:pPr eaLnBrk="1" hangingPunct="1">
              <a:lnSpc>
                <a:spcPct val="80000"/>
              </a:lnSpc>
            </a:pPr>
            <a:r>
              <a:rPr lang="en-US" sz="2800" b="1">
                <a:latin typeface="Arial" charset="0"/>
              </a:rPr>
              <a:t>Deallocate</a:t>
            </a:r>
            <a:r>
              <a:rPr lang="en-US" sz="2800">
                <a:latin typeface="Arial" charset="0"/>
              </a:rPr>
              <a:t>  To return the storage space for an object to the pool of free memory so that it can be reallocated to new objects</a:t>
            </a:r>
            <a:endParaRPr lang="en-US" sz="2800" b="1">
              <a:latin typeface="Arial" charset="0"/>
            </a:endParaRPr>
          </a:p>
          <a:p>
            <a:pPr eaLnBrk="1" hangingPunct="1">
              <a:lnSpc>
                <a:spcPct val="80000"/>
              </a:lnSpc>
            </a:pPr>
            <a:r>
              <a:rPr lang="en-US" sz="2800" b="1">
                <a:latin typeface="Arial" charset="0"/>
              </a:rPr>
              <a:t>Dynamic memory management</a:t>
            </a:r>
            <a:r>
              <a:rPr lang="en-US" sz="2800">
                <a:latin typeface="Arial" charset="0"/>
              </a:rPr>
              <a:t>   The allocation and deallocation of storage space as needed while an application is executing</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atin typeface="Arial" charset="0"/>
              </a:rPr>
              <a:t>Arrays</a:t>
            </a:r>
          </a:p>
        </p:txBody>
      </p:sp>
      <p:sp>
        <p:nvSpPr>
          <p:cNvPr id="38915" name="Rectangle 3"/>
          <p:cNvSpPr>
            <a:spLocks noGrp="1" noChangeArrowheads="1"/>
          </p:cNvSpPr>
          <p:nvPr>
            <p:ph type="body" idx="1"/>
          </p:nvPr>
        </p:nvSpPr>
        <p:spPr/>
        <p:txBody>
          <a:bodyPr/>
          <a:lstStyle/>
          <a:p>
            <a:pPr eaLnBrk="1" hangingPunct="1">
              <a:lnSpc>
                <a:spcPct val="90000"/>
              </a:lnSpc>
            </a:pPr>
            <a:r>
              <a:rPr lang="en-US">
                <a:latin typeface="Arial" charset="0"/>
              </a:rPr>
              <a:t>We assume students are already familiar with arrays. The subsection on pages 37 to 41 reviews some of the subtle aspects of using arrays in Java:</a:t>
            </a:r>
          </a:p>
          <a:p>
            <a:pPr lvl="1" eaLnBrk="1" hangingPunct="1">
              <a:lnSpc>
                <a:spcPct val="90000"/>
              </a:lnSpc>
            </a:pPr>
            <a:r>
              <a:rPr lang="en-US">
                <a:latin typeface="Arial" charset="0"/>
              </a:rPr>
              <a:t>they are handled </a:t>
            </a:r>
            <a:r>
              <a:rPr lang="ja-JP" altLang="en-US">
                <a:latin typeface="Arial" charset="0"/>
              </a:rPr>
              <a:t>“</a:t>
            </a:r>
            <a:r>
              <a:rPr lang="en-US">
                <a:latin typeface="Arial" charset="0"/>
              </a:rPr>
              <a:t>by reference</a:t>
            </a:r>
            <a:r>
              <a:rPr lang="ja-JP" altLang="en-US">
                <a:latin typeface="Arial" charset="0"/>
              </a:rPr>
              <a:t>”</a:t>
            </a:r>
            <a:endParaRPr lang="en-US">
              <a:latin typeface="Arial" charset="0"/>
            </a:endParaRPr>
          </a:p>
          <a:p>
            <a:pPr lvl="1" eaLnBrk="1" hangingPunct="1">
              <a:lnSpc>
                <a:spcPct val="90000"/>
              </a:lnSpc>
            </a:pPr>
            <a:r>
              <a:rPr lang="en-US">
                <a:latin typeface="Arial" charset="0"/>
              </a:rPr>
              <a:t>they must be instantiated</a:t>
            </a:r>
          </a:p>
          <a:p>
            <a:pPr lvl="1" eaLnBrk="1" hangingPunct="1">
              <a:lnSpc>
                <a:spcPct val="90000"/>
              </a:lnSpc>
            </a:pPr>
            <a:r>
              <a:rPr lang="en-US">
                <a:latin typeface="Arial" charset="0"/>
              </a:rPr>
              <a:t>initialization lists are supported</a:t>
            </a:r>
          </a:p>
          <a:p>
            <a:pPr lvl="1" eaLnBrk="1" hangingPunct="1">
              <a:lnSpc>
                <a:spcPct val="90000"/>
              </a:lnSpc>
            </a:pPr>
            <a:r>
              <a:rPr lang="en-US">
                <a:latin typeface="Arial" charset="0"/>
              </a:rPr>
              <a:t>you can use arrays of objects</a:t>
            </a:r>
          </a:p>
          <a:p>
            <a:pPr lvl="1" eaLnBrk="1" hangingPunct="1">
              <a:lnSpc>
                <a:spcPct val="90000"/>
              </a:lnSpc>
            </a:pPr>
            <a:r>
              <a:rPr lang="en-US">
                <a:latin typeface="Arial" charset="0"/>
              </a:rPr>
              <a:t>you can use multi-dimensional arrays</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000">
                <a:latin typeface="Arial" charset="0"/>
              </a:rPr>
              <a:t>1.7 Comparing Algorithms: </a:t>
            </a:r>
            <a:br>
              <a:rPr lang="en-US" sz="4000">
                <a:latin typeface="Arial" charset="0"/>
              </a:rPr>
            </a:br>
            <a:r>
              <a:rPr lang="en-US" sz="4000">
                <a:latin typeface="Arial" charset="0"/>
              </a:rPr>
              <a:t>Big-O Analysis </a:t>
            </a:r>
          </a:p>
        </p:txBody>
      </p:sp>
      <p:sp>
        <p:nvSpPr>
          <p:cNvPr id="39939" name="Rectangle 3"/>
          <p:cNvSpPr>
            <a:spLocks noGrp="1" noChangeArrowheads="1"/>
          </p:cNvSpPr>
          <p:nvPr>
            <p:ph type="body" sz="half" idx="1"/>
          </p:nvPr>
        </p:nvSpPr>
        <p:spPr>
          <a:xfrm>
            <a:off x="457200" y="1600200"/>
            <a:ext cx="8001000" cy="1066800"/>
          </a:xfrm>
        </p:spPr>
        <p:txBody>
          <a:bodyPr/>
          <a:lstStyle/>
          <a:p>
            <a:pPr eaLnBrk="1" hangingPunct="1"/>
            <a:r>
              <a:rPr lang="en-US" sz="2800">
                <a:latin typeface="Arial" charset="0"/>
              </a:rPr>
              <a:t>There can be more than one algorithm to solve a problem.</a:t>
            </a:r>
          </a:p>
          <a:p>
            <a:pPr eaLnBrk="1" hangingPunct="1"/>
            <a:endParaRPr lang="en-US" sz="2800">
              <a:latin typeface="Arial" charset="0"/>
            </a:endParaRPr>
          </a:p>
          <a:p>
            <a:pPr eaLnBrk="1" hangingPunct="1"/>
            <a:endParaRPr lang="en-US" sz="2800">
              <a:latin typeface="Arial" charset="0"/>
            </a:endParaRPr>
          </a:p>
          <a:p>
            <a:pPr eaLnBrk="1" hangingPunct="1"/>
            <a:endParaRPr lang="en-US" sz="2800">
              <a:latin typeface="Arial" charset="0"/>
            </a:endParaRPr>
          </a:p>
        </p:txBody>
      </p:sp>
      <p:pic>
        <p:nvPicPr>
          <p:cNvPr id="39940" name="Picture 4" descr="37461_CH01_FIG011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2590800"/>
            <a:ext cx="8001000" cy="3657600"/>
          </a:xfrm>
          <a:noFill/>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Counting Operations</a:t>
            </a:r>
          </a:p>
        </p:txBody>
      </p:sp>
      <p:sp>
        <p:nvSpPr>
          <p:cNvPr id="40963" name="Rectangle 3"/>
          <p:cNvSpPr>
            <a:spLocks noGrp="1" noChangeArrowheads="1"/>
          </p:cNvSpPr>
          <p:nvPr>
            <p:ph type="body" idx="1"/>
          </p:nvPr>
        </p:nvSpPr>
        <p:spPr>
          <a:xfrm>
            <a:off x="457200" y="1828800"/>
            <a:ext cx="8229600" cy="4525963"/>
          </a:xfrm>
        </p:spPr>
        <p:txBody>
          <a:bodyPr/>
          <a:lstStyle/>
          <a:p>
            <a:pPr eaLnBrk="1" hangingPunct="1"/>
            <a:r>
              <a:rPr lang="en-US">
                <a:latin typeface="Arial" charset="0"/>
              </a:rPr>
              <a:t>To measure the complexity of an algorithm we attempt to count the number of basic operations required to complete the algorithm</a:t>
            </a:r>
          </a:p>
          <a:p>
            <a:pPr eaLnBrk="1" hangingPunct="1"/>
            <a:r>
              <a:rPr lang="en-US">
                <a:latin typeface="Arial" charset="0"/>
              </a:rPr>
              <a:t>To make our count generally usable we express it as a function of the size of the problem.</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atin typeface="Arial" charset="0"/>
              </a:rPr>
              <a:t>Software Life Cycle Activities</a:t>
            </a:r>
          </a:p>
        </p:txBody>
      </p:sp>
      <p:sp>
        <p:nvSpPr>
          <p:cNvPr id="5123" name="Rectangle 4"/>
          <p:cNvSpPr>
            <a:spLocks noGrp="1" noChangeArrowheads="1"/>
          </p:cNvSpPr>
          <p:nvPr>
            <p:ph type="body" sz="half" idx="1"/>
          </p:nvPr>
        </p:nvSpPr>
        <p:spPr>
          <a:xfrm>
            <a:off x="533400" y="1905000"/>
            <a:ext cx="4038600" cy="4525963"/>
          </a:xfrm>
        </p:spPr>
        <p:txBody>
          <a:bodyPr/>
          <a:lstStyle/>
          <a:p>
            <a:pPr eaLnBrk="1" hangingPunct="1"/>
            <a:r>
              <a:rPr lang="en-US">
                <a:latin typeface="Arial" charset="0"/>
              </a:rPr>
              <a:t>Problem analysis</a:t>
            </a:r>
          </a:p>
          <a:p>
            <a:pPr eaLnBrk="1" hangingPunct="1"/>
            <a:r>
              <a:rPr lang="en-US">
                <a:latin typeface="Arial" charset="0"/>
              </a:rPr>
              <a:t>Requirements</a:t>
            </a:r>
          </a:p>
          <a:p>
            <a:pPr lvl="1" eaLnBrk="1" hangingPunct="1"/>
            <a:r>
              <a:rPr lang="en-US">
                <a:latin typeface="Arial" charset="0"/>
              </a:rPr>
              <a:t>elicitation</a:t>
            </a:r>
          </a:p>
          <a:p>
            <a:pPr lvl="1" eaLnBrk="1" hangingPunct="1"/>
            <a:r>
              <a:rPr lang="en-US">
                <a:latin typeface="Arial" charset="0"/>
              </a:rPr>
              <a:t>specification</a:t>
            </a:r>
          </a:p>
          <a:p>
            <a:pPr eaLnBrk="1" hangingPunct="1"/>
            <a:r>
              <a:rPr lang="en-US">
                <a:latin typeface="Arial" charset="0"/>
              </a:rPr>
              <a:t>Design</a:t>
            </a:r>
          </a:p>
          <a:p>
            <a:pPr lvl="1" eaLnBrk="1" hangingPunct="1"/>
            <a:r>
              <a:rPr lang="en-US">
                <a:latin typeface="Arial" charset="0"/>
              </a:rPr>
              <a:t>high-level</a:t>
            </a:r>
          </a:p>
          <a:p>
            <a:pPr lvl="1" eaLnBrk="1" hangingPunct="1"/>
            <a:r>
              <a:rPr lang="en-US">
                <a:latin typeface="Arial" charset="0"/>
              </a:rPr>
              <a:t>low-level</a:t>
            </a:r>
          </a:p>
          <a:p>
            <a:pPr eaLnBrk="1" hangingPunct="1">
              <a:buFontTx/>
              <a:buNone/>
            </a:pPr>
            <a:endParaRPr lang="en-US">
              <a:latin typeface="Arial" charset="0"/>
            </a:endParaRPr>
          </a:p>
        </p:txBody>
      </p:sp>
      <p:sp>
        <p:nvSpPr>
          <p:cNvPr id="5124" name="Rectangle 5"/>
          <p:cNvSpPr>
            <a:spLocks noGrp="1" noChangeArrowheads="1"/>
          </p:cNvSpPr>
          <p:nvPr>
            <p:ph type="body" sz="half" idx="2"/>
          </p:nvPr>
        </p:nvSpPr>
        <p:spPr>
          <a:xfrm>
            <a:off x="4572000" y="1905000"/>
            <a:ext cx="4038600" cy="4525963"/>
          </a:xfrm>
        </p:spPr>
        <p:txBody>
          <a:bodyPr/>
          <a:lstStyle/>
          <a:p>
            <a:pPr eaLnBrk="1" hangingPunct="1"/>
            <a:r>
              <a:rPr lang="en-US">
                <a:latin typeface="Arial" charset="0"/>
              </a:rPr>
              <a:t>Testing</a:t>
            </a:r>
          </a:p>
          <a:p>
            <a:pPr eaLnBrk="1" hangingPunct="1"/>
            <a:r>
              <a:rPr lang="en-US">
                <a:latin typeface="Arial" charset="0"/>
              </a:rPr>
              <a:t>Verification</a:t>
            </a:r>
          </a:p>
          <a:p>
            <a:pPr eaLnBrk="1" hangingPunct="1"/>
            <a:r>
              <a:rPr lang="en-US">
                <a:latin typeface="Arial" charset="0"/>
              </a:rPr>
              <a:t>Delivery</a:t>
            </a:r>
          </a:p>
          <a:p>
            <a:pPr eaLnBrk="1" hangingPunct="1"/>
            <a:r>
              <a:rPr lang="en-US">
                <a:latin typeface="Arial" charset="0"/>
              </a:rPr>
              <a:t>Operation</a:t>
            </a:r>
          </a:p>
          <a:p>
            <a:pPr eaLnBrk="1" hangingPunct="1"/>
            <a:r>
              <a:rPr lang="en-US">
                <a:latin typeface="Arial" charset="0"/>
              </a:rPr>
              <a:t>Maintenance</a:t>
            </a:r>
          </a:p>
          <a:p>
            <a:pPr eaLnBrk="1" hangingPunct="1"/>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atin typeface="Arial" charset="0"/>
              </a:rPr>
              <a:t>Counting Operations Example</a:t>
            </a:r>
          </a:p>
        </p:txBody>
      </p:sp>
      <p:sp>
        <p:nvSpPr>
          <p:cNvPr id="41987" name="Rectangle 4"/>
          <p:cNvSpPr>
            <a:spLocks noGrp="1" noChangeArrowheads="1"/>
          </p:cNvSpPr>
          <p:nvPr>
            <p:ph type="body" sz="half" idx="1"/>
          </p:nvPr>
        </p:nvSpPr>
        <p:spPr>
          <a:xfrm>
            <a:off x="4876800" y="2057400"/>
            <a:ext cx="4267200" cy="4525963"/>
          </a:xfrm>
        </p:spPr>
        <p:txBody>
          <a:bodyPr/>
          <a:lstStyle/>
          <a:p>
            <a:pPr eaLnBrk="1" hangingPunct="1">
              <a:lnSpc>
                <a:spcPct val="80000"/>
              </a:lnSpc>
            </a:pPr>
            <a:r>
              <a:rPr lang="en-US" sz="2400">
                <a:latin typeface="Arial" charset="0"/>
              </a:rPr>
              <a:t>if N = size of array the number of operations required is N + 3</a:t>
            </a:r>
          </a:p>
          <a:p>
            <a:pPr eaLnBrk="1" hangingPunct="1">
              <a:lnSpc>
                <a:spcPct val="80000"/>
              </a:lnSpc>
              <a:buFontTx/>
              <a:buNone/>
            </a:pPr>
            <a:endParaRPr lang="en-US" sz="2400">
              <a:latin typeface="Arial" charset="0"/>
            </a:endParaRPr>
          </a:p>
          <a:p>
            <a:pPr eaLnBrk="1" hangingPunct="1">
              <a:lnSpc>
                <a:spcPct val="80000"/>
              </a:lnSpc>
            </a:pPr>
            <a:r>
              <a:rPr lang="en-US" sz="2400">
                <a:latin typeface="Arial" charset="0"/>
              </a:rPr>
              <a:t>But</a:t>
            </a:r>
          </a:p>
          <a:p>
            <a:pPr lvl="1" eaLnBrk="1" hangingPunct="1">
              <a:lnSpc>
                <a:spcPct val="80000"/>
              </a:lnSpc>
            </a:pPr>
            <a:r>
              <a:rPr lang="en-US">
                <a:latin typeface="Arial" charset="0"/>
              </a:rPr>
              <a:t>too dependent on programming language and counting approach</a:t>
            </a:r>
          </a:p>
          <a:p>
            <a:pPr lvl="1" eaLnBrk="1" hangingPunct="1">
              <a:lnSpc>
                <a:spcPct val="80000"/>
              </a:lnSpc>
            </a:pPr>
            <a:r>
              <a:rPr lang="en-US">
                <a:latin typeface="Arial" charset="0"/>
              </a:rPr>
              <a:t>difficult if problem/algorithm is more complicated</a:t>
            </a:r>
          </a:p>
          <a:p>
            <a:pPr eaLnBrk="1" hangingPunct="1">
              <a:lnSpc>
                <a:spcPct val="80000"/>
              </a:lnSpc>
            </a:pPr>
            <a:endParaRPr lang="en-US" sz="2400">
              <a:latin typeface="Arial" charset="0"/>
            </a:endParaRPr>
          </a:p>
          <a:p>
            <a:pPr eaLnBrk="1" hangingPunct="1">
              <a:lnSpc>
                <a:spcPct val="80000"/>
              </a:lnSpc>
            </a:pPr>
            <a:endParaRPr lang="en-US" sz="2400">
              <a:latin typeface="Arial" charset="0"/>
            </a:endParaRPr>
          </a:p>
        </p:txBody>
      </p:sp>
      <p:sp>
        <p:nvSpPr>
          <p:cNvPr id="41988" name="Rectangle 5"/>
          <p:cNvSpPr>
            <a:spLocks noGrp="1" noChangeArrowheads="1"/>
          </p:cNvSpPr>
          <p:nvPr>
            <p:ph type="body" sz="half" idx="2"/>
          </p:nvPr>
        </p:nvSpPr>
        <p:spPr>
          <a:xfrm>
            <a:off x="152400" y="1752600"/>
            <a:ext cx="4191000" cy="4525963"/>
          </a:xfrm>
        </p:spPr>
        <p:txBody>
          <a:bodyPr/>
          <a:lstStyle/>
          <a:p>
            <a:pPr marL="0" indent="0" eaLnBrk="1" hangingPunct="1">
              <a:lnSpc>
                <a:spcPct val="80000"/>
              </a:lnSpc>
              <a:buFontTx/>
              <a:buNone/>
            </a:pPr>
            <a:r>
              <a:rPr lang="en-US" sz="2400">
                <a:latin typeface="Arial" charset="0"/>
              </a:rPr>
              <a:t>problem: return true if sum of numbers in array is &gt; 0, false otherwise</a:t>
            </a:r>
            <a:endParaRPr lang="en-US" sz="2000">
              <a:latin typeface="Courier New" charset="0"/>
            </a:endParaRPr>
          </a:p>
          <a:p>
            <a:pPr marL="0" indent="0" eaLnBrk="1" hangingPunct="1">
              <a:lnSpc>
                <a:spcPct val="80000"/>
              </a:lnSpc>
              <a:buFontTx/>
              <a:buNone/>
            </a:pPr>
            <a:endParaRPr lang="en-US" sz="2000">
              <a:latin typeface="Courier New" charset="0"/>
            </a:endParaRPr>
          </a:p>
          <a:p>
            <a:pPr marL="0" indent="0" eaLnBrk="1" hangingPunct="1">
              <a:lnSpc>
                <a:spcPct val="80000"/>
              </a:lnSpc>
              <a:buFontTx/>
              <a:buNone/>
            </a:pPr>
            <a:r>
              <a:rPr lang="en-US" sz="2000">
                <a:latin typeface="Courier New" charset="0"/>
              </a:rPr>
              <a:t>Set sum to zero</a:t>
            </a:r>
          </a:p>
          <a:p>
            <a:pPr marL="0" indent="0" eaLnBrk="1" hangingPunct="1">
              <a:lnSpc>
                <a:spcPct val="80000"/>
              </a:lnSpc>
              <a:buFontTx/>
              <a:buNone/>
            </a:pPr>
            <a:endParaRPr lang="en-US" sz="2000">
              <a:latin typeface="Courier New" charset="0"/>
            </a:endParaRPr>
          </a:p>
          <a:p>
            <a:pPr marL="0" indent="0" eaLnBrk="1" hangingPunct="1">
              <a:lnSpc>
                <a:spcPct val="80000"/>
              </a:lnSpc>
              <a:buFontTx/>
              <a:buNone/>
            </a:pPr>
            <a:r>
              <a:rPr lang="en-US" sz="2000">
                <a:latin typeface="Courier New" charset="0"/>
              </a:rPr>
              <a:t>while more integers</a:t>
            </a:r>
          </a:p>
          <a:p>
            <a:pPr marL="0" indent="0" eaLnBrk="1" hangingPunct="1">
              <a:lnSpc>
                <a:spcPct val="80000"/>
              </a:lnSpc>
              <a:buFontTx/>
              <a:buNone/>
            </a:pPr>
            <a:r>
              <a:rPr lang="en-US" sz="2000">
                <a:latin typeface="Courier New" charset="0"/>
              </a:rPr>
              <a:t>  Set sum to </a:t>
            </a:r>
          </a:p>
          <a:p>
            <a:pPr marL="0" indent="0" eaLnBrk="1" hangingPunct="1">
              <a:lnSpc>
                <a:spcPct val="80000"/>
              </a:lnSpc>
              <a:buFontTx/>
              <a:buNone/>
            </a:pPr>
            <a:r>
              <a:rPr lang="en-US" sz="2000">
                <a:latin typeface="Courier New" charset="0"/>
              </a:rPr>
              <a:t>      sum + next int</a:t>
            </a:r>
          </a:p>
          <a:p>
            <a:pPr marL="0" indent="0" eaLnBrk="1" hangingPunct="1">
              <a:lnSpc>
                <a:spcPct val="80000"/>
              </a:lnSpc>
              <a:buFontTx/>
              <a:buNone/>
            </a:pPr>
            <a:endParaRPr lang="en-US" sz="2000">
              <a:latin typeface="Courier New" charset="0"/>
            </a:endParaRPr>
          </a:p>
          <a:p>
            <a:pPr marL="0" indent="0" eaLnBrk="1" hangingPunct="1">
              <a:lnSpc>
                <a:spcPct val="80000"/>
              </a:lnSpc>
              <a:buFontTx/>
              <a:buNone/>
            </a:pPr>
            <a:r>
              <a:rPr lang="en-US" sz="2000">
                <a:latin typeface="Courier New" charset="0"/>
              </a:rPr>
              <a:t>if sum &gt; 0 </a:t>
            </a:r>
          </a:p>
          <a:p>
            <a:pPr marL="0" indent="0" eaLnBrk="1" hangingPunct="1">
              <a:lnSpc>
                <a:spcPct val="80000"/>
              </a:lnSpc>
              <a:buFontTx/>
              <a:buNone/>
            </a:pPr>
            <a:r>
              <a:rPr lang="en-US" sz="2000">
                <a:latin typeface="Courier New" charset="0"/>
              </a:rPr>
              <a:t>  Return true</a:t>
            </a:r>
          </a:p>
          <a:p>
            <a:pPr marL="0" indent="0" eaLnBrk="1" hangingPunct="1">
              <a:lnSpc>
                <a:spcPct val="80000"/>
              </a:lnSpc>
              <a:buFontTx/>
              <a:buNone/>
            </a:pPr>
            <a:r>
              <a:rPr lang="en-US" sz="2000">
                <a:latin typeface="Courier New" charset="0"/>
              </a:rPr>
              <a:t>else</a:t>
            </a:r>
          </a:p>
          <a:p>
            <a:pPr marL="0" indent="0" eaLnBrk="1" hangingPunct="1">
              <a:lnSpc>
                <a:spcPct val="80000"/>
              </a:lnSpc>
              <a:buFontTx/>
              <a:buNone/>
            </a:pPr>
            <a:r>
              <a:rPr lang="en-US" sz="2000">
                <a:latin typeface="Courier New" charset="0"/>
              </a:rPr>
              <a:t>  Return false</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Isolate a fundamental operation</a:t>
            </a:r>
          </a:p>
        </p:txBody>
      </p:sp>
      <p:sp>
        <p:nvSpPr>
          <p:cNvPr id="43011" name="Rectangle 3"/>
          <p:cNvSpPr>
            <a:spLocks noGrp="1" noChangeArrowheads="1"/>
          </p:cNvSpPr>
          <p:nvPr>
            <p:ph type="body" idx="1"/>
          </p:nvPr>
        </p:nvSpPr>
        <p:spPr/>
        <p:txBody>
          <a:bodyPr/>
          <a:lstStyle/>
          <a:p>
            <a:pPr eaLnBrk="1" hangingPunct="1">
              <a:lnSpc>
                <a:spcPct val="90000"/>
              </a:lnSpc>
            </a:pPr>
            <a:r>
              <a:rPr lang="en-US">
                <a:latin typeface="Arial" charset="0"/>
              </a:rPr>
              <a:t>Rather than count all operations, select a fundamental operation, an operation that is performed </a:t>
            </a:r>
            <a:r>
              <a:rPr lang="ja-JP" altLang="en-US">
                <a:latin typeface="Arial" charset="0"/>
              </a:rPr>
              <a:t>“</a:t>
            </a:r>
            <a:r>
              <a:rPr lang="en-US">
                <a:latin typeface="Arial" charset="0"/>
              </a:rPr>
              <a:t>the most</a:t>
            </a:r>
            <a:r>
              <a:rPr lang="ja-JP" altLang="en-US">
                <a:latin typeface="Arial" charset="0"/>
              </a:rPr>
              <a:t>”</a:t>
            </a:r>
            <a:r>
              <a:rPr lang="en-US">
                <a:latin typeface="Arial" charset="0"/>
              </a:rPr>
              <a:t>, and count it.</a:t>
            </a:r>
          </a:p>
          <a:p>
            <a:pPr eaLnBrk="1" hangingPunct="1">
              <a:lnSpc>
                <a:spcPct val="90000"/>
              </a:lnSpc>
            </a:pPr>
            <a:r>
              <a:rPr lang="en-US">
                <a:latin typeface="Arial" charset="0"/>
              </a:rPr>
              <a:t>For example, if the problem is to sort the elements of an array, count the number of times one element is compared to another element, i.e., only count comparison operations when comparing sorting algorithms.</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4000">
                <a:latin typeface="Arial" charset="0"/>
              </a:rPr>
              <a:t>A further simplification:</a:t>
            </a:r>
            <a:br>
              <a:rPr lang="en-US" sz="4000">
                <a:latin typeface="Arial" charset="0"/>
              </a:rPr>
            </a:br>
            <a:r>
              <a:rPr lang="en-US" sz="4000">
                <a:latin typeface="Arial" charset="0"/>
              </a:rPr>
              <a:t>Big-O Notation</a:t>
            </a:r>
          </a:p>
        </p:txBody>
      </p:sp>
      <p:sp>
        <p:nvSpPr>
          <p:cNvPr id="44035" name="Rectangle 3"/>
          <p:cNvSpPr>
            <a:spLocks noGrp="1" noChangeArrowheads="1"/>
          </p:cNvSpPr>
          <p:nvPr>
            <p:ph type="body" idx="1"/>
          </p:nvPr>
        </p:nvSpPr>
        <p:spPr/>
        <p:txBody>
          <a:bodyPr/>
          <a:lstStyle/>
          <a:p>
            <a:pPr eaLnBrk="1" hangingPunct="1">
              <a:lnSpc>
                <a:spcPct val="80000"/>
              </a:lnSpc>
            </a:pPr>
            <a:endParaRPr lang="en-US" sz="2000">
              <a:latin typeface="Arial" charset="0"/>
            </a:endParaRPr>
          </a:p>
          <a:p>
            <a:pPr eaLnBrk="1" hangingPunct="1">
              <a:lnSpc>
                <a:spcPct val="80000"/>
              </a:lnSpc>
            </a:pPr>
            <a:r>
              <a:rPr lang="en-US" sz="2400">
                <a:latin typeface="Arial" charset="0"/>
              </a:rPr>
              <a:t>We measure the complexity of an algorithm as the number of times a fundamental operation is performed, represented as a function of the size of the problem. </a:t>
            </a:r>
          </a:p>
          <a:p>
            <a:pPr eaLnBrk="1" hangingPunct="1">
              <a:lnSpc>
                <a:spcPct val="80000"/>
              </a:lnSpc>
            </a:pPr>
            <a:r>
              <a:rPr lang="en-US" sz="2400">
                <a:latin typeface="Arial" charset="0"/>
              </a:rPr>
              <a:t>For example, an algorithm performed on an N element array may require 2N</a:t>
            </a:r>
            <a:r>
              <a:rPr lang="en-US" sz="2400" baseline="30000">
                <a:latin typeface="Arial" charset="0"/>
              </a:rPr>
              <a:t>2</a:t>
            </a:r>
            <a:r>
              <a:rPr lang="en-US" sz="2400">
                <a:latin typeface="Arial" charset="0"/>
              </a:rPr>
              <a:t> + 4N + 3 comparisons. </a:t>
            </a:r>
          </a:p>
          <a:p>
            <a:pPr eaLnBrk="1" hangingPunct="1">
              <a:lnSpc>
                <a:spcPct val="80000"/>
              </a:lnSpc>
            </a:pPr>
            <a:r>
              <a:rPr lang="en-US" sz="2400">
                <a:latin typeface="Arial" charset="0"/>
              </a:rPr>
              <a:t>Big-O notation expresses computing time (complexity) as the term in the function that increases most rapidly relative to the size of a problem. </a:t>
            </a:r>
          </a:p>
          <a:p>
            <a:pPr eaLnBrk="1" hangingPunct="1">
              <a:lnSpc>
                <a:spcPct val="80000"/>
              </a:lnSpc>
            </a:pPr>
            <a:r>
              <a:rPr lang="en-US" sz="2400">
                <a:latin typeface="Arial" charset="0"/>
              </a:rPr>
              <a:t>In our example, rather than saying the complexity is 2N</a:t>
            </a:r>
            <a:r>
              <a:rPr lang="en-US" sz="2400" baseline="30000">
                <a:latin typeface="Arial" charset="0"/>
              </a:rPr>
              <a:t>2</a:t>
            </a:r>
            <a:r>
              <a:rPr lang="en-US" sz="2400">
                <a:latin typeface="Arial" charset="0"/>
              </a:rPr>
              <a:t> + 4N + 3 we say it is O(N</a:t>
            </a:r>
            <a:r>
              <a:rPr lang="en-US" sz="2400" baseline="30000">
                <a:latin typeface="Arial" charset="0"/>
              </a:rPr>
              <a:t>2</a:t>
            </a:r>
            <a:r>
              <a:rPr lang="en-US" sz="2400">
                <a:latin typeface="Arial" charset="0"/>
              </a:rPr>
              <a:t>).</a:t>
            </a:r>
          </a:p>
          <a:p>
            <a:pPr eaLnBrk="1" hangingPunct="1">
              <a:lnSpc>
                <a:spcPct val="80000"/>
              </a:lnSpc>
            </a:pPr>
            <a:r>
              <a:rPr lang="en-US" sz="2400">
                <a:latin typeface="Arial" charset="0"/>
              </a:rPr>
              <a:t>This works just as well for most purposes and simplifies the analysis and use of the complexity measure.</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atin typeface="Arial" charset="0"/>
              </a:rPr>
              <a:t>Common Orders of Magnitude</a:t>
            </a:r>
          </a:p>
        </p:txBody>
      </p:sp>
      <p:sp>
        <p:nvSpPr>
          <p:cNvPr id="45059" name="Rectangle 3"/>
          <p:cNvSpPr>
            <a:spLocks noGrp="1" noChangeArrowheads="1"/>
          </p:cNvSpPr>
          <p:nvPr>
            <p:ph type="body" idx="1"/>
          </p:nvPr>
        </p:nvSpPr>
        <p:spPr/>
        <p:txBody>
          <a:bodyPr/>
          <a:lstStyle/>
          <a:p>
            <a:pPr eaLnBrk="1" hangingPunct="1">
              <a:lnSpc>
                <a:spcPct val="80000"/>
              </a:lnSpc>
            </a:pPr>
            <a:r>
              <a:rPr lang="en-US" sz="2400">
                <a:latin typeface="Arial" charset="0"/>
              </a:rPr>
              <a:t>O(1) is called bounded time. The amount of work is not dependent on the size of the problem. </a:t>
            </a:r>
          </a:p>
          <a:p>
            <a:pPr eaLnBrk="1" hangingPunct="1">
              <a:lnSpc>
                <a:spcPct val="80000"/>
              </a:lnSpc>
            </a:pPr>
            <a:r>
              <a:rPr lang="en-US" sz="2400">
                <a:latin typeface="Arial" charset="0"/>
              </a:rPr>
              <a:t>O(log</a:t>
            </a:r>
            <a:r>
              <a:rPr lang="en-US" sz="2400" baseline="-25000">
                <a:latin typeface="Arial" charset="0"/>
              </a:rPr>
              <a:t>2</a:t>
            </a:r>
            <a:r>
              <a:rPr lang="en-US" sz="2400">
                <a:latin typeface="Arial" charset="0"/>
              </a:rPr>
              <a:t>N) is called logarithmic time. Algorithms that successively cut the amount of data to be processed in half at each step typically fall into this category. </a:t>
            </a:r>
          </a:p>
          <a:p>
            <a:pPr eaLnBrk="1" hangingPunct="1">
              <a:lnSpc>
                <a:spcPct val="80000"/>
              </a:lnSpc>
            </a:pPr>
            <a:r>
              <a:rPr lang="en-US" sz="2400">
                <a:latin typeface="Arial" charset="0"/>
              </a:rPr>
              <a:t>O(N) is called linear time. Adding together the elements of an array is O(N).</a:t>
            </a:r>
          </a:p>
          <a:p>
            <a:pPr eaLnBrk="1" hangingPunct="1">
              <a:lnSpc>
                <a:spcPct val="80000"/>
              </a:lnSpc>
            </a:pPr>
            <a:r>
              <a:rPr lang="en-US" sz="2400">
                <a:latin typeface="Arial" charset="0"/>
              </a:rPr>
              <a:t>O(N log</a:t>
            </a:r>
            <a:r>
              <a:rPr lang="en-US" sz="2400" baseline="-25000">
                <a:latin typeface="Arial" charset="0"/>
              </a:rPr>
              <a:t>2</a:t>
            </a:r>
            <a:r>
              <a:rPr lang="en-US" sz="2400">
                <a:latin typeface="Arial" charset="0"/>
              </a:rPr>
              <a:t>N) is called N log N time. Good sorting algorithms, such as Quicksort, Heapsort, and Mergesort presented in Chapter 10, have N log N complexity. </a:t>
            </a:r>
          </a:p>
          <a:p>
            <a:pPr eaLnBrk="1" hangingPunct="1">
              <a:lnSpc>
                <a:spcPct val="80000"/>
              </a:lnSpc>
            </a:pPr>
            <a:r>
              <a:rPr lang="en-US" sz="2400">
                <a:latin typeface="Arial" charset="0"/>
              </a:rPr>
              <a:t>O(N</a:t>
            </a:r>
            <a:r>
              <a:rPr lang="en-US" sz="2400" baseline="30000">
                <a:latin typeface="Arial" charset="0"/>
              </a:rPr>
              <a:t>2</a:t>
            </a:r>
            <a:r>
              <a:rPr lang="en-US" sz="2400">
                <a:latin typeface="Arial" charset="0"/>
              </a:rPr>
              <a:t>) is called quadratic time. Some simple sorting algorithms are O(N</a:t>
            </a:r>
            <a:r>
              <a:rPr lang="en-US" sz="2400" baseline="30000">
                <a:latin typeface="Arial" charset="0"/>
              </a:rPr>
              <a:t>2</a:t>
            </a:r>
            <a:r>
              <a:rPr lang="en-US" sz="2400">
                <a:latin typeface="Arial" charset="0"/>
              </a:rPr>
              <a:t>) algorithms. </a:t>
            </a:r>
          </a:p>
          <a:p>
            <a:pPr eaLnBrk="1" hangingPunct="1">
              <a:lnSpc>
                <a:spcPct val="80000"/>
              </a:lnSpc>
            </a:pPr>
            <a:r>
              <a:rPr lang="en-US" sz="2400">
                <a:latin typeface="Arial" charset="0"/>
              </a:rPr>
              <a:t>O(2</a:t>
            </a:r>
            <a:r>
              <a:rPr lang="en-US" sz="2400" baseline="30000">
                <a:latin typeface="Arial" charset="0"/>
              </a:rPr>
              <a:t>N</a:t>
            </a:r>
            <a:r>
              <a:rPr lang="en-US" sz="2400">
                <a:latin typeface="Arial" charset="0"/>
              </a:rPr>
              <a:t>) is called exponential time. These algorithms are extremely costly.</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57200" y="304800"/>
            <a:ext cx="8229600" cy="1143000"/>
          </a:xfrm>
        </p:spPr>
        <p:txBody>
          <a:bodyPr/>
          <a:lstStyle/>
          <a:p>
            <a:pPr eaLnBrk="1" hangingPunct="1"/>
            <a:r>
              <a:rPr lang="en-US">
                <a:latin typeface="Arial" charset="0"/>
              </a:rPr>
              <a:t>Comparison of Growth Rates </a:t>
            </a:r>
          </a:p>
        </p:txBody>
      </p:sp>
      <p:graphicFrame>
        <p:nvGraphicFramePr>
          <p:cNvPr id="72836" name="Group 132"/>
          <p:cNvGraphicFramePr>
            <a:graphicFrameLocks noGrp="1"/>
          </p:cNvGraphicFramePr>
          <p:nvPr/>
        </p:nvGraphicFramePr>
        <p:xfrm>
          <a:off x="457200" y="1447800"/>
          <a:ext cx="8077200" cy="4825997"/>
        </p:xfrm>
        <a:graphic>
          <a:graphicData uri="http://schemas.openxmlformats.org/drawingml/2006/table">
            <a:tbl>
              <a:tblPr/>
              <a:tblGrid>
                <a:gridCol w="914400"/>
                <a:gridCol w="1143000"/>
                <a:gridCol w="1371600"/>
                <a:gridCol w="1295400"/>
                <a:gridCol w="2006600"/>
                <a:gridCol w="1346200"/>
              </a:tblGrid>
              <a:tr h="5811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N</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log</a:t>
                      </a:r>
                      <a:r>
                        <a:rPr kumimoji="0" lang="en-US" sz="2800" b="0" i="0" u="none" strike="noStrike" cap="none" normalizeH="0" baseline="-25000" smtClean="0">
                          <a:ln>
                            <a:noFill/>
                          </a:ln>
                          <a:solidFill>
                            <a:schemeClr val="tx1"/>
                          </a:solidFill>
                          <a:effectLst/>
                          <a:latin typeface="Arial" charset="0"/>
                        </a:rPr>
                        <a:t>2</a:t>
                      </a:r>
                      <a:r>
                        <a:rPr kumimoji="0" lang="en-US" sz="2800" b="0" i="0" u="none" strike="noStrike" cap="none" normalizeH="0" baseline="0" smtClean="0">
                          <a:ln>
                            <a:noFill/>
                          </a:ln>
                          <a:solidFill>
                            <a:schemeClr val="tx1"/>
                          </a:solidFill>
                          <a:effectLst/>
                          <a:latin typeface="Arial" charset="0"/>
                        </a:rPr>
                        <a:t>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Nlog</a:t>
                      </a:r>
                      <a:r>
                        <a:rPr kumimoji="0" lang="en-US" sz="2800" b="0" i="0" u="none" strike="noStrike" cap="none" normalizeH="0" baseline="-25000" smtClean="0">
                          <a:ln>
                            <a:noFill/>
                          </a:ln>
                          <a:solidFill>
                            <a:schemeClr val="tx1"/>
                          </a:solidFill>
                          <a:effectLst/>
                          <a:latin typeface="Arial" charset="0"/>
                        </a:rPr>
                        <a:t>2</a:t>
                      </a:r>
                      <a:r>
                        <a:rPr kumimoji="0" lang="en-US" sz="2800" b="0" i="0" u="none" strike="noStrike" cap="none" normalizeH="0" baseline="0" smtClean="0">
                          <a:ln>
                            <a:noFill/>
                          </a:ln>
                          <a:solidFill>
                            <a:schemeClr val="tx1"/>
                          </a:solidFill>
                          <a:effectLst/>
                          <a:latin typeface="Arial" charset="0"/>
                        </a:rPr>
                        <a:t>N</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a:t>
                      </a:r>
                      <a:r>
                        <a:rPr kumimoji="0" lang="en-US" sz="2800" b="0" i="0" u="none" strike="noStrike" cap="none" normalizeH="0" baseline="30000" smtClean="0">
                          <a:ln>
                            <a:noFill/>
                          </a:ln>
                          <a:solidFill>
                            <a:schemeClr val="tx1"/>
                          </a:solidFill>
                          <a:effectLst/>
                          <a:latin typeface="Arial"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a:t>
                      </a:r>
                      <a:r>
                        <a:rPr kumimoji="0" lang="en-US" sz="2800" b="0" i="0" u="none" strike="noStrike" cap="none" normalizeH="0" baseline="30000" smtClean="0">
                          <a:ln>
                            <a:noFill/>
                          </a:ln>
                          <a:solidFill>
                            <a:schemeClr val="tx1"/>
                          </a:solidFill>
                          <a:effectLst/>
                          <a:latin typeface="Arial"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r>
                        <a:rPr kumimoji="0" lang="en-US" sz="2800" b="0" i="0" u="none" strike="noStrike" cap="none" normalizeH="0" baseline="30000" smtClean="0">
                          <a:ln>
                            <a:noFill/>
                          </a:ln>
                          <a:solidFill>
                            <a:schemeClr val="tx1"/>
                          </a:solidFill>
                          <a:effectLst/>
                          <a:latin typeface="Arial" charset="0"/>
                        </a:rPr>
                        <a:t>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811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1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1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1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256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4,096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65,536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64</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384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4,096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262,144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requires 20 digits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128</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896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16,384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2,097,152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requires 39 digits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256</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2,048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65,536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16,777,216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requires 78 digits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atin typeface="Arial" charset="0"/>
              </a:rPr>
              <a:t>Three Complexity Cases</a:t>
            </a:r>
          </a:p>
        </p:txBody>
      </p:sp>
      <p:sp>
        <p:nvSpPr>
          <p:cNvPr id="47107" name="Rectangle 3"/>
          <p:cNvSpPr>
            <a:spLocks noGrp="1" noChangeArrowheads="1"/>
          </p:cNvSpPr>
          <p:nvPr>
            <p:ph type="body" idx="1"/>
          </p:nvPr>
        </p:nvSpPr>
        <p:spPr>
          <a:xfrm>
            <a:off x="457200" y="1828800"/>
            <a:ext cx="8229600" cy="4525963"/>
          </a:xfrm>
        </p:spPr>
        <p:txBody>
          <a:bodyPr/>
          <a:lstStyle/>
          <a:p>
            <a:pPr eaLnBrk="1" hangingPunct="1">
              <a:lnSpc>
                <a:spcPct val="90000"/>
              </a:lnSpc>
            </a:pPr>
            <a:r>
              <a:rPr lang="en-US" sz="2400" b="1">
                <a:latin typeface="Arial" charset="0"/>
              </a:rPr>
              <a:t>Best case complexity</a:t>
            </a:r>
            <a:r>
              <a:rPr lang="en-US" sz="2400">
                <a:latin typeface="Arial" charset="0"/>
              </a:rPr>
              <a:t>   Related to the minimum number of steps required by an algorithm, given an ideal set of input values in terms of efficiency</a:t>
            </a:r>
            <a:endParaRPr lang="en-US" sz="2400" b="1">
              <a:latin typeface="Arial" charset="0"/>
            </a:endParaRPr>
          </a:p>
          <a:p>
            <a:pPr eaLnBrk="1" hangingPunct="1">
              <a:lnSpc>
                <a:spcPct val="90000"/>
              </a:lnSpc>
            </a:pPr>
            <a:r>
              <a:rPr lang="en-US" sz="2400" b="1">
                <a:latin typeface="Arial" charset="0"/>
              </a:rPr>
              <a:t>Average case complexity </a:t>
            </a:r>
            <a:r>
              <a:rPr lang="en-US" sz="2400">
                <a:latin typeface="Arial" charset="0"/>
              </a:rPr>
              <a:t>  Related to the average number of steps required by an algorithm, calculated across all possible sets of input values</a:t>
            </a:r>
            <a:endParaRPr lang="en-US" sz="2400" b="1">
              <a:latin typeface="Arial" charset="0"/>
            </a:endParaRPr>
          </a:p>
          <a:p>
            <a:pPr eaLnBrk="1" hangingPunct="1">
              <a:lnSpc>
                <a:spcPct val="90000"/>
              </a:lnSpc>
            </a:pPr>
            <a:r>
              <a:rPr lang="en-US" sz="2400" b="1">
                <a:latin typeface="Arial" charset="0"/>
              </a:rPr>
              <a:t>Worst case complexity</a:t>
            </a:r>
            <a:r>
              <a:rPr lang="en-US" sz="2400">
                <a:latin typeface="Arial" charset="0"/>
              </a:rPr>
              <a:t>   Related to the maximum number of steps required by an algorithm, given the worst possible set of input values in terms of efficiency</a:t>
            </a:r>
          </a:p>
          <a:p>
            <a:pPr eaLnBrk="1" hangingPunct="1">
              <a:lnSpc>
                <a:spcPct val="90000"/>
              </a:lnSpc>
            </a:pPr>
            <a:r>
              <a:rPr lang="en-US" sz="2400">
                <a:latin typeface="Arial" charset="0"/>
              </a:rPr>
              <a:t>To simplify analysis yet still provide a useful approach, we usually use </a:t>
            </a:r>
            <a:r>
              <a:rPr lang="en-US" sz="2400" b="1">
                <a:latin typeface="Arial" charset="0"/>
              </a:rPr>
              <a:t>worst case complexity</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4000">
                <a:latin typeface="Arial" charset="0"/>
              </a:rPr>
              <a:t>Ways to simplify analysis of algorithms</a:t>
            </a:r>
          </a:p>
        </p:txBody>
      </p:sp>
      <p:sp>
        <p:nvSpPr>
          <p:cNvPr id="48131" name="Rectangle 3"/>
          <p:cNvSpPr>
            <a:spLocks noGrp="1" noChangeArrowheads="1"/>
          </p:cNvSpPr>
          <p:nvPr>
            <p:ph type="body" idx="1"/>
          </p:nvPr>
        </p:nvSpPr>
        <p:spPr>
          <a:xfrm>
            <a:off x="457200" y="1905000"/>
            <a:ext cx="8229600" cy="4525963"/>
          </a:xfrm>
        </p:spPr>
        <p:txBody>
          <a:bodyPr/>
          <a:lstStyle/>
          <a:p>
            <a:pPr eaLnBrk="1" hangingPunct="1"/>
            <a:r>
              <a:rPr lang="en-US">
                <a:latin typeface="Arial" charset="0"/>
              </a:rPr>
              <a:t>Consider worst case only</a:t>
            </a:r>
          </a:p>
          <a:p>
            <a:pPr lvl="1" eaLnBrk="1" hangingPunct="1"/>
            <a:r>
              <a:rPr lang="en-US">
                <a:latin typeface="Arial" charset="0"/>
              </a:rPr>
              <a:t>but average case can also be important</a:t>
            </a:r>
          </a:p>
          <a:p>
            <a:pPr eaLnBrk="1" hangingPunct="1"/>
            <a:r>
              <a:rPr lang="en-US">
                <a:latin typeface="Arial" charset="0"/>
              </a:rPr>
              <a:t>Count a fundamental operation</a:t>
            </a:r>
          </a:p>
          <a:p>
            <a:pPr lvl="1" eaLnBrk="1" hangingPunct="1"/>
            <a:r>
              <a:rPr lang="en-US">
                <a:latin typeface="Arial" charset="0"/>
              </a:rPr>
              <a:t>careful; make sure it is the most used operation within the algorithm</a:t>
            </a:r>
          </a:p>
          <a:p>
            <a:pPr eaLnBrk="1" hangingPunct="1"/>
            <a:r>
              <a:rPr lang="en-US">
                <a:latin typeface="Arial" charset="0"/>
              </a:rPr>
              <a:t>Use Big-O complexity</a:t>
            </a:r>
          </a:p>
          <a:p>
            <a:pPr lvl="1" eaLnBrk="1" hangingPunct="1"/>
            <a:r>
              <a:rPr lang="en-US">
                <a:latin typeface="Arial" charset="0"/>
              </a:rPr>
              <a:t>especially when interested in </a:t>
            </a:r>
            <a:r>
              <a:rPr lang="ja-JP" altLang="en-US">
                <a:latin typeface="Arial" charset="0"/>
              </a:rPr>
              <a:t>“</a:t>
            </a:r>
            <a:r>
              <a:rPr lang="en-US">
                <a:latin typeface="Arial" charset="0"/>
              </a:rPr>
              <a:t>large</a:t>
            </a:r>
            <a:r>
              <a:rPr lang="ja-JP" altLang="en-US">
                <a:latin typeface="Arial" charset="0"/>
              </a:rPr>
              <a:t>”</a:t>
            </a:r>
            <a:r>
              <a:rPr lang="en-US">
                <a:latin typeface="Arial" charset="0"/>
              </a:rPr>
              <a:t> problems</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atin typeface="Arial" charset="0"/>
              </a:rPr>
              <a:t>Sum of Consecutive Integers</a:t>
            </a:r>
          </a:p>
        </p:txBody>
      </p:sp>
      <p:sp>
        <p:nvSpPr>
          <p:cNvPr id="49155" name="Rectangle 5"/>
          <p:cNvSpPr>
            <a:spLocks noGrp="1" noChangeArrowheads="1"/>
          </p:cNvSpPr>
          <p:nvPr>
            <p:ph type="body" sz="half" idx="1"/>
          </p:nvPr>
        </p:nvSpPr>
        <p:spPr/>
        <p:txBody>
          <a:bodyPr/>
          <a:lstStyle/>
          <a:p>
            <a:pPr eaLnBrk="1" hangingPunct="1">
              <a:buFontTx/>
              <a:buNone/>
            </a:pPr>
            <a:r>
              <a:rPr lang="en-US" b="1">
                <a:latin typeface="Arial" charset="0"/>
              </a:rPr>
              <a:t>Algorithm Sum1</a:t>
            </a:r>
            <a:endParaRPr lang="en-US">
              <a:latin typeface="Arial" charset="0"/>
            </a:endParaRPr>
          </a:p>
          <a:p>
            <a:pPr eaLnBrk="1" hangingPunct="1">
              <a:buFontTx/>
              <a:buNone/>
            </a:pPr>
            <a:r>
              <a:rPr lang="en-US">
                <a:latin typeface="Arial" charset="0"/>
              </a:rPr>
              <a:t>sum = 0;</a:t>
            </a:r>
          </a:p>
          <a:p>
            <a:pPr eaLnBrk="1" hangingPunct="1">
              <a:buFontTx/>
              <a:buNone/>
            </a:pPr>
            <a:r>
              <a:rPr lang="en-US">
                <a:latin typeface="Arial" charset="0"/>
              </a:rPr>
              <a:t>for (count = 1; </a:t>
            </a:r>
          </a:p>
          <a:p>
            <a:pPr eaLnBrk="1" hangingPunct="1">
              <a:buFontTx/>
              <a:buNone/>
            </a:pPr>
            <a:r>
              <a:rPr lang="en-US">
                <a:latin typeface="Arial" charset="0"/>
              </a:rPr>
              <a:t>      count &lt;= n;</a:t>
            </a:r>
          </a:p>
          <a:p>
            <a:pPr eaLnBrk="1" hangingPunct="1">
              <a:buFontTx/>
              <a:buNone/>
            </a:pPr>
            <a:r>
              <a:rPr lang="en-US">
                <a:latin typeface="Arial" charset="0"/>
              </a:rPr>
              <a:t>      count++)</a:t>
            </a:r>
          </a:p>
          <a:p>
            <a:pPr eaLnBrk="1" hangingPunct="1">
              <a:buFontTx/>
              <a:buNone/>
            </a:pPr>
            <a:r>
              <a:rPr lang="en-US">
                <a:latin typeface="Arial" charset="0"/>
              </a:rPr>
              <a:t>    sum = sum + count; </a:t>
            </a:r>
          </a:p>
          <a:p>
            <a:pPr eaLnBrk="1" hangingPunct="1">
              <a:buFontTx/>
              <a:buNone/>
            </a:pPr>
            <a:endParaRPr lang="en-US">
              <a:latin typeface="Arial" charset="0"/>
            </a:endParaRPr>
          </a:p>
          <a:p>
            <a:pPr eaLnBrk="1" hangingPunct="1">
              <a:buFontTx/>
              <a:buNone/>
            </a:pPr>
            <a:r>
              <a:rPr lang="en-US">
                <a:latin typeface="Arial" charset="0"/>
              </a:rPr>
              <a:t>Sum1 is O(N)</a:t>
            </a:r>
          </a:p>
        </p:txBody>
      </p:sp>
      <p:sp>
        <p:nvSpPr>
          <p:cNvPr id="49156" name="Rectangle 6"/>
          <p:cNvSpPr>
            <a:spLocks noGrp="1" noChangeArrowheads="1"/>
          </p:cNvSpPr>
          <p:nvPr>
            <p:ph type="body" sz="half" idx="2"/>
          </p:nvPr>
        </p:nvSpPr>
        <p:spPr/>
        <p:txBody>
          <a:bodyPr/>
          <a:lstStyle/>
          <a:p>
            <a:pPr eaLnBrk="1" hangingPunct="1">
              <a:buFontTx/>
              <a:buNone/>
            </a:pPr>
            <a:r>
              <a:rPr lang="en-US" b="1">
                <a:latin typeface="Arial" charset="0"/>
              </a:rPr>
              <a:t>Algorithm Sum2</a:t>
            </a:r>
            <a:endParaRPr lang="en-US">
              <a:latin typeface="Arial" charset="0"/>
            </a:endParaRPr>
          </a:p>
          <a:p>
            <a:pPr eaLnBrk="1" hangingPunct="1">
              <a:buFontTx/>
              <a:buNone/>
            </a:pPr>
            <a:r>
              <a:rPr lang="en-US">
                <a:latin typeface="Arial" charset="0"/>
              </a:rPr>
              <a:t>sum = ((n + 1) * n) / 2;</a:t>
            </a:r>
          </a:p>
          <a:p>
            <a:pPr eaLnBrk="1" hangingPunct="1">
              <a:buFontTx/>
              <a:buNone/>
            </a:pPr>
            <a:endParaRPr lang="en-US">
              <a:latin typeface="Arial" charset="0"/>
            </a:endParaRPr>
          </a:p>
          <a:p>
            <a:pPr eaLnBrk="1" hangingPunct="1">
              <a:buFontTx/>
              <a:buNone/>
            </a:pPr>
            <a:r>
              <a:rPr lang="en-US">
                <a:latin typeface="Arial" charset="0"/>
              </a:rPr>
              <a:t>Sum2 is O(1) </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en-US" sz="4000">
                <a:latin typeface="Arial" charset="0"/>
              </a:rPr>
              <a:t>Finding a Number in a Phone Book </a:t>
            </a:r>
          </a:p>
        </p:txBody>
      </p:sp>
      <p:sp>
        <p:nvSpPr>
          <p:cNvPr id="50179" name="Rectangle 5"/>
          <p:cNvSpPr>
            <a:spLocks noGrp="1" noChangeArrowheads="1"/>
          </p:cNvSpPr>
          <p:nvPr>
            <p:ph type="body" sz="half" idx="1"/>
          </p:nvPr>
        </p:nvSpPr>
        <p:spPr/>
        <p:txBody>
          <a:bodyPr/>
          <a:lstStyle/>
          <a:p>
            <a:pPr eaLnBrk="1" hangingPunct="1">
              <a:lnSpc>
                <a:spcPct val="90000"/>
              </a:lnSpc>
              <a:buFontTx/>
              <a:buNone/>
            </a:pPr>
            <a:r>
              <a:rPr lang="en-US" sz="2000" b="1">
                <a:latin typeface="Arial" charset="0"/>
              </a:rPr>
              <a:t>Algorithm Lookup1</a:t>
            </a:r>
            <a:endParaRPr lang="en-US" sz="2000">
              <a:latin typeface="Arial" charset="0"/>
            </a:endParaRPr>
          </a:p>
          <a:p>
            <a:pPr eaLnBrk="1" hangingPunct="1">
              <a:lnSpc>
                <a:spcPct val="90000"/>
              </a:lnSpc>
              <a:buFontTx/>
              <a:buNone/>
            </a:pPr>
            <a:r>
              <a:rPr lang="en-US" sz="2000">
                <a:latin typeface="Arial" charset="0"/>
              </a:rPr>
              <a:t>Check first name</a:t>
            </a:r>
          </a:p>
          <a:p>
            <a:pPr eaLnBrk="1" hangingPunct="1">
              <a:lnSpc>
                <a:spcPct val="90000"/>
              </a:lnSpc>
              <a:buFontTx/>
              <a:buNone/>
            </a:pPr>
            <a:r>
              <a:rPr lang="en-US" sz="2000">
                <a:latin typeface="Arial" charset="0"/>
              </a:rPr>
              <a:t>While (unsuccessful)</a:t>
            </a:r>
          </a:p>
          <a:p>
            <a:pPr eaLnBrk="1" hangingPunct="1">
              <a:lnSpc>
                <a:spcPct val="90000"/>
              </a:lnSpc>
              <a:buFontTx/>
              <a:buNone/>
            </a:pPr>
            <a:r>
              <a:rPr lang="en-US" sz="2000">
                <a:latin typeface="Arial" charset="0"/>
              </a:rPr>
              <a:t>   Check the next name</a:t>
            </a:r>
          </a:p>
          <a:p>
            <a:pPr eaLnBrk="1" hangingPunct="1">
              <a:lnSpc>
                <a:spcPct val="90000"/>
              </a:lnSpc>
              <a:buFontTx/>
              <a:buNone/>
            </a:pPr>
            <a:endParaRPr lang="en-US" sz="2000">
              <a:latin typeface="Arial" charset="0"/>
            </a:endParaRPr>
          </a:p>
          <a:p>
            <a:pPr eaLnBrk="1" hangingPunct="1">
              <a:lnSpc>
                <a:spcPct val="90000"/>
              </a:lnSpc>
              <a:buFontTx/>
              <a:buNone/>
            </a:pPr>
            <a:endParaRPr lang="en-US" sz="2000">
              <a:latin typeface="Arial" charset="0"/>
            </a:endParaRPr>
          </a:p>
          <a:p>
            <a:pPr eaLnBrk="1" hangingPunct="1">
              <a:lnSpc>
                <a:spcPct val="90000"/>
              </a:lnSpc>
              <a:buFontTx/>
              <a:buNone/>
            </a:pPr>
            <a:endParaRPr lang="en-US" sz="2000">
              <a:latin typeface="Arial" charset="0"/>
            </a:endParaRPr>
          </a:p>
          <a:p>
            <a:pPr eaLnBrk="1" hangingPunct="1">
              <a:lnSpc>
                <a:spcPct val="90000"/>
              </a:lnSpc>
              <a:buFontTx/>
              <a:buNone/>
            </a:pPr>
            <a:r>
              <a:rPr lang="en-US" sz="2000" b="1">
                <a:latin typeface="Arial" charset="0"/>
              </a:rPr>
              <a:t>Lookup1 is O(N)</a:t>
            </a:r>
          </a:p>
        </p:txBody>
      </p:sp>
      <p:sp>
        <p:nvSpPr>
          <p:cNvPr id="50180" name="Rectangle 6"/>
          <p:cNvSpPr>
            <a:spLocks noGrp="1" noChangeArrowheads="1"/>
          </p:cNvSpPr>
          <p:nvPr>
            <p:ph type="body" sz="half" idx="2"/>
          </p:nvPr>
        </p:nvSpPr>
        <p:spPr>
          <a:xfrm>
            <a:off x="3886200" y="1600200"/>
            <a:ext cx="4800600" cy="4525963"/>
          </a:xfrm>
        </p:spPr>
        <p:txBody>
          <a:bodyPr/>
          <a:lstStyle/>
          <a:p>
            <a:pPr marL="0" indent="0" eaLnBrk="1" hangingPunct="1">
              <a:lnSpc>
                <a:spcPct val="90000"/>
              </a:lnSpc>
              <a:buFontTx/>
              <a:buNone/>
              <a:tabLst>
                <a:tab pos="350838" algn="l"/>
                <a:tab pos="685800" algn="l"/>
              </a:tabLst>
            </a:pPr>
            <a:r>
              <a:rPr lang="en-US" sz="2000" b="1">
                <a:latin typeface="Arial" charset="0"/>
              </a:rPr>
              <a:t>Algorithm Lookup2</a:t>
            </a:r>
            <a:endParaRPr lang="en-US" sz="2000">
              <a:latin typeface="Arial" charset="0"/>
            </a:endParaRPr>
          </a:p>
          <a:p>
            <a:pPr marL="0" indent="0" eaLnBrk="1" hangingPunct="1">
              <a:lnSpc>
                <a:spcPct val="90000"/>
              </a:lnSpc>
              <a:buFontTx/>
              <a:buNone/>
              <a:tabLst>
                <a:tab pos="350838" algn="l"/>
                <a:tab pos="685800" algn="l"/>
              </a:tabLst>
            </a:pPr>
            <a:r>
              <a:rPr lang="en-US" sz="2000">
                <a:latin typeface="Arial" charset="0"/>
              </a:rPr>
              <a:t>Search area = entire book</a:t>
            </a:r>
          </a:p>
          <a:p>
            <a:pPr marL="0" indent="0" eaLnBrk="1" hangingPunct="1">
              <a:lnSpc>
                <a:spcPct val="90000"/>
              </a:lnSpc>
              <a:buFontTx/>
              <a:buNone/>
              <a:tabLst>
                <a:tab pos="350838" algn="l"/>
                <a:tab pos="685800" algn="l"/>
              </a:tabLst>
            </a:pPr>
            <a:r>
              <a:rPr lang="en-US" sz="2000">
                <a:latin typeface="Arial" charset="0"/>
              </a:rPr>
              <a:t>Check middle name in search area</a:t>
            </a:r>
          </a:p>
          <a:p>
            <a:pPr marL="0" indent="0" eaLnBrk="1" hangingPunct="1">
              <a:lnSpc>
                <a:spcPct val="90000"/>
              </a:lnSpc>
              <a:buFontTx/>
              <a:buNone/>
              <a:tabLst>
                <a:tab pos="350838" algn="l"/>
                <a:tab pos="685800" algn="l"/>
              </a:tabLst>
            </a:pPr>
            <a:r>
              <a:rPr lang="en-US" sz="2000">
                <a:latin typeface="Arial" charset="0"/>
              </a:rPr>
              <a:t>While (unsuccessful)</a:t>
            </a:r>
          </a:p>
          <a:p>
            <a:pPr marL="0" indent="0" eaLnBrk="1" hangingPunct="1">
              <a:lnSpc>
                <a:spcPct val="90000"/>
              </a:lnSpc>
              <a:buFontTx/>
              <a:buNone/>
              <a:tabLst>
                <a:tab pos="350838" algn="l"/>
                <a:tab pos="685800" algn="l"/>
              </a:tabLst>
            </a:pPr>
            <a:r>
              <a:rPr lang="en-US" sz="2000">
                <a:latin typeface="Arial" charset="0"/>
              </a:rPr>
              <a:t>	If middle name &gt; target name</a:t>
            </a:r>
          </a:p>
          <a:p>
            <a:pPr marL="0" indent="0" eaLnBrk="1" hangingPunct="1">
              <a:lnSpc>
                <a:spcPct val="90000"/>
              </a:lnSpc>
              <a:buFontTx/>
              <a:buNone/>
              <a:tabLst>
                <a:tab pos="350838" algn="l"/>
                <a:tab pos="685800" algn="l"/>
              </a:tabLst>
            </a:pPr>
            <a:r>
              <a:rPr lang="en-US" sz="2000">
                <a:latin typeface="Arial" charset="0"/>
              </a:rPr>
              <a:t>     		Search area = first half of 					search area</a:t>
            </a:r>
          </a:p>
          <a:p>
            <a:pPr marL="0" indent="0" eaLnBrk="1" hangingPunct="1">
              <a:lnSpc>
                <a:spcPct val="90000"/>
              </a:lnSpc>
              <a:buFontTx/>
              <a:buNone/>
              <a:tabLst>
                <a:tab pos="350838" algn="l"/>
                <a:tab pos="685800" algn="l"/>
              </a:tabLst>
            </a:pPr>
            <a:r>
              <a:rPr lang="en-US" sz="2000">
                <a:latin typeface="Arial" charset="0"/>
              </a:rPr>
              <a:t>     Else</a:t>
            </a:r>
          </a:p>
          <a:p>
            <a:pPr marL="0" indent="0" eaLnBrk="1" hangingPunct="1">
              <a:lnSpc>
                <a:spcPct val="90000"/>
              </a:lnSpc>
              <a:buFontTx/>
              <a:buNone/>
              <a:tabLst>
                <a:tab pos="350838" algn="l"/>
                <a:tab pos="685800" algn="l"/>
              </a:tabLst>
            </a:pPr>
            <a:r>
              <a:rPr lang="en-US" sz="2000">
                <a:latin typeface="Arial" charset="0"/>
              </a:rPr>
              <a:t>          Search area = second half of</a:t>
            </a:r>
          </a:p>
          <a:p>
            <a:pPr marL="0" indent="0" eaLnBrk="1" hangingPunct="1">
              <a:lnSpc>
                <a:spcPct val="90000"/>
              </a:lnSpc>
              <a:buFontTx/>
              <a:buNone/>
              <a:tabLst>
                <a:tab pos="350838" algn="l"/>
                <a:tab pos="685800" algn="l"/>
              </a:tabLst>
            </a:pPr>
            <a:r>
              <a:rPr lang="en-US" sz="2000">
                <a:latin typeface="Arial" charset="0"/>
              </a:rPr>
              <a:t>		    search area</a:t>
            </a:r>
          </a:p>
          <a:p>
            <a:pPr marL="0" indent="0" eaLnBrk="1" hangingPunct="1">
              <a:lnSpc>
                <a:spcPct val="90000"/>
              </a:lnSpc>
              <a:buFontTx/>
              <a:buNone/>
              <a:tabLst>
                <a:tab pos="350838" algn="l"/>
                <a:tab pos="685800" algn="l"/>
              </a:tabLst>
            </a:pPr>
            <a:r>
              <a:rPr lang="en-US" sz="2000">
                <a:latin typeface="Arial" charset="0"/>
              </a:rPr>
              <a:t>     Check middle name in search area </a:t>
            </a:r>
          </a:p>
          <a:p>
            <a:pPr marL="0" indent="0" eaLnBrk="1" hangingPunct="1">
              <a:lnSpc>
                <a:spcPct val="90000"/>
              </a:lnSpc>
              <a:buFontTx/>
              <a:buNone/>
              <a:tabLst>
                <a:tab pos="350838" algn="l"/>
                <a:tab pos="685800" algn="l"/>
              </a:tabLst>
            </a:pPr>
            <a:endParaRPr lang="en-US" sz="2000">
              <a:latin typeface="Arial" charset="0"/>
            </a:endParaRPr>
          </a:p>
          <a:p>
            <a:pPr marL="0" indent="0" eaLnBrk="1" hangingPunct="1">
              <a:lnSpc>
                <a:spcPct val="90000"/>
              </a:lnSpc>
              <a:buFontTx/>
              <a:buNone/>
              <a:tabLst>
                <a:tab pos="350838" algn="l"/>
                <a:tab pos="685800" algn="l"/>
              </a:tabLst>
            </a:pPr>
            <a:r>
              <a:rPr lang="en-US" sz="2000" b="1">
                <a:latin typeface="Arial" charset="0"/>
              </a:rPr>
              <a:t>Lookup2 is O(log</a:t>
            </a:r>
            <a:r>
              <a:rPr lang="en-US" sz="2000" b="1" baseline="-25000">
                <a:latin typeface="Arial" charset="0"/>
              </a:rPr>
              <a:t>2</a:t>
            </a:r>
            <a:r>
              <a:rPr lang="en-US" sz="2000" b="1">
                <a:latin typeface="Arial" charset="0"/>
              </a:rPr>
              <a:t>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944562"/>
          </a:xfrm>
        </p:spPr>
        <p:txBody>
          <a:bodyPr/>
          <a:lstStyle/>
          <a:p>
            <a:pPr eaLnBrk="1" hangingPunct="1"/>
            <a:r>
              <a:rPr lang="en-US">
                <a:latin typeface="Arial" charset="0"/>
              </a:rPr>
              <a:t>Waterfall Life-Cycle Model</a:t>
            </a:r>
          </a:p>
        </p:txBody>
      </p:sp>
      <p:pic>
        <p:nvPicPr>
          <p:cNvPr id="6147" name="Picture 4" descr="37461_CH01_FIG0101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1371600"/>
            <a:ext cx="7696200" cy="4800600"/>
          </a:xfrm>
          <a:noFill/>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381000"/>
            <a:ext cx="1981200" cy="4754563"/>
          </a:xfrm>
        </p:spPr>
        <p:txBody>
          <a:bodyPr/>
          <a:lstStyle/>
          <a:p>
            <a:pPr eaLnBrk="1" hangingPunct="1"/>
            <a:r>
              <a:rPr lang="en-US">
                <a:latin typeface="Arial" charset="0"/>
              </a:rPr>
              <a:t>Spiral Life-Cycle Model</a:t>
            </a:r>
            <a:br>
              <a:rPr lang="en-US">
                <a:latin typeface="Arial" charset="0"/>
              </a:rPr>
            </a:br>
            <a:r>
              <a:rPr lang="en-US">
                <a:latin typeface="Arial" charset="0"/>
              </a:rPr>
              <a:t/>
            </a:r>
            <a:br>
              <a:rPr lang="en-US">
                <a:latin typeface="Arial" charset="0"/>
              </a:rPr>
            </a:br>
            <a:endParaRPr lang="en-US">
              <a:latin typeface="Arial" charset="0"/>
            </a:endParaRPr>
          </a:p>
        </p:txBody>
      </p:sp>
      <p:pic>
        <p:nvPicPr>
          <p:cNvPr id="7171" name="Picture 4" descr="37461_CH01_FIG0101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304800"/>
            <a:ext cx="6781800" cy="6019800"/>
          </a:xfrm>
          <a:noFill/>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atin typeface="Arial" charset="0"/>
              </a:rPr>
              <a:t>Agile Methods</a:t>
            </a:r>
          </a:p>
        </p:txBody>
      </p:sp>
      <p:sp>
        <p:nvSpPr>
          <p:cNvPr id="8195" name="Content Placeholder 3"/>
          <p:cNvSpPr>
            <a:spLocks noGrp="1"/>
          </p:cNvSpPr>
          <p:nvPr>
            <p:ph idx="1"/>
          </p:nvPr>
        </p:nvSpPr>
        <p:spPr/>
        <p:txBody>
          <a:bodyPr/>
          <a:lstStyle/>
          <a:p>
            <a:r>
              <a:rPr lang="en-US">
                <a:latin typeface="Arial" charset="0"/>
              </a:rPr>
              <a:t>Customer involvement across life cycle</a:t>
            </a:r>
          </a:p>
          <a:p>
            <a:r>
              <a:rPr lang="en-US">
                <a:latin typeface="Arial" charset="0"/>
              </a:rPr>
              <a:t>Incremental development and delivery</a:t>
            </a:r>
          </a:p>
          <a:p>
            <a:r>
              <a:rPr lang="en-US">
                <a:latin typeface="Arial" charset="0"/>
              </a:rPr>
              <a:t>Embrace change</a:t>
            </a:r>
          </a:p>
          <a:p>
            <a:pPr lvl="1"/>
            <a:r>
              <a:rPr lang="en-US">
                <a:latin typeface="Arial" charset="0"/>
              </a:rPr>
              <a:t>Customer satisfaction is primary goal</a:t>
            </a:r>
          </a:p>
          <a:p>
            <a:r>
              <a:rPr lang="en-US">
                <a:latin typeface="Arial" charset="0"/>
              </a:rPr>
              <a:t>Pair Programming</a:t>
            </a:r>
          </a:p>
          <a:p>
            <a:r>
              <a:rPr lang="en-US">
                <a:latin typeface="Arial" charset="0"/>
              </a:rPr>
              <a:t>and more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000">
                <a:latin typeface="Arial" charset="0"/>
              </a:rPr>
              <a:t>Some Goals of Quality Software</a:t>
            </a:r>
            <a:br>
              <a:rPr lang="en-US" sz="4000">
                <a:latin typeface="Arial" charset="0"/>
              </a:rPr>
            </a:br>
            <a:r>
              <a:rPr lang="en-US" sz="3200">
                <a:latin typeface="Arial" charset="0"/>
              </a:rPr>
              <a:t>(no matter what approach you use)</a:t>
            </a:r>
          </a:p>
        </p:txBody>
      </p:sp>
      <p:sp>
        <p:nvSpPr>
          <p:cNvPr id="9219" name="Rectangle 3"/>
          <p:cNvSpPr>
            <a:spLocks noGrp="1" noChangeArrowheads="1"/>
          </p:cNvSpPr>
          <p:nvPr>
            <p:ph type="body" idx="1"/>
          </p:nvPr>
        </p:nvSpPr>
        <p:spPr>
          <a:xfrm>
            <a:off x="457200" y="1905000"/>
            <a:ext cx="8229600" cy="4525963"/>
          </a:xfrm>
        </p:spPr>
        <p:txBody>
          <a:bodyPr/>
          <a:lstStyle/>
          <a:p>
            <a:pPr eaLnBrk="1" hangingPunct="1"/>
            <a:r>
              <a:rPr lang="en-US">
                <a:latin typeface="Arial" charset="0"/>
              </a:rPr>
              <a:t>It works.</a:t>
            </a:r>
          </a:p>
          <a:p>
            <a:pPr eaLnBrk="1" hangingPunct="1"/>
            <a:r>
              <a:rPr lang="en-US">
                <a:latin typeface="Arial" charset="0"/>
              </a:rPr>
              <a:t>It can be modified without excessive time and effort.</a:t>
            </a:r>
          </a:p>
          <a:p>
            <a:pPr eaLnBrk="1" hangingPunct="1"/>
            <a:r>
              <a:rPr lang="en-US">
                <a:latin typeface="Arial" charset="0"/>
              </a:rPr>
              <a:t>It is reusable.</a:t>
            </a:r>
          </a:p>
          <a:p>
            <a:pPr eaLnBrk="1" hangingPunct="1"/>
            <a:r>
              <a:rPr lang="en-US">
                <a:latin typeface="Arial" charset="0"/>
              </a:rPr>
              <a:t>It is completed on time and within budget.</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Arial" charset="0"/>
              </a:rPr>
              <a:t>1.2 Object Orientation</a:t>
            </a:r>
          </a:p>
        </p:txBody>
      </p:sp>
      <p:sp>
        <p:nvSpPr>
          <p:cNvPr id="10243" name="Rectangle 3"/>
          <p:cNvSpPr>
            <a:spLocks noGrp="1" noChangeArrowheads="1"/>
          </p:cNvSpPr>
          <p:nvPr>
            <p:ph type="body" idx="1"/>
          </p:nvPr>
        </p:nvSpPr>
        <p:spPr>
          <a:xfrm>
            <a:off x="457200" y="1752600"/>
            <a:ext cx="8229600" cy="4525963"/>
          </a:xfrm>
        </p:spPr>
        <p:txBody>
          <a:bodyPr/>
          <a:lstStyle/>
          <a:p>
            <a:pPr eaLnBrk="1" hangingPunct="1"/>
            <a:r>
              <a:rPr lang="en-US" sz="2800">
                <a:latin typeface="Arial" charset="0"/>
              </a:rPr>
              <a:t>Objects represent </a:t>
            </a:r>
          </a:p>
          <a:p>
            <a:pPr lvl="1" eaLnBrk="1" hangingPunct="1"/>
            <a:r>
              <a:rPr lang="en-US" sz="2400">
                <a:latin typeface="Arial" charset="0"/>
              </a:rPr>
              <a:t>information: we say the objects have </a:t>
            </a:r>
            <a:r>
              <a:rPr lang="en-US" sz="2400" i="1">
                <a:latin typeface="Arial" charset="0"/>
              </a:rPr>
              <a:t>attributes</a:t>
            </a:r>
          </a:p>
          <a:p>
            <a:pPr lvl="1" eaLnBrk="1" hangingPunct="1"/>
            <a:r>
              <a:rPr lang="en-US" sz="2400">
                <a:latin typeface="Arial" charset="0"/>
              </a:rPr>
              <a:t>behavior: we say the objects have </a:t>
            </a:r>
            <a:r>
              <a:rPr lang="en-US" sz="2400" i="1">
                <a:latin typeface="Arial" charset="0"/>
              </a:rPr>
              <a:t>responsibilities</a:t>
            </a:r>
          </a:p>
          <a:p>
            <a:pPr eaLnBrk="1" hangingPunct="1"/>
            <a:r>
              <a:rPr lang="en-US" sz="2800">
                <a:latin typeface="Arial" charset="0"/>
              </a:rPr>
              <a:t>Objects can represent </a:t>
            </a:r>
            <a:r>
              <a:rPr lang="ja-JP" altLang="en-US" sz="2800">
                <a:latin typeface="Arial" charset="0"/>
              </a:rPr>
              <a:t>“</a:t>
            </a:r>
            <a:r>
              <a:rPr lang="en-US" sz="2800">
                <a:latin typeface="Arial" charset="0"/>
              </a:rPr>
              <a:t>real-world</a:t>
            </a:r>
            <a:r>
              <a:rPr lang="ja-JP" altLang="en-US" sz="2800">
                <a:latin typeface="Arial" charset="0"/>
              </a:rPr>
              <a:t>”</a:t>
            </a:r>
            <a:r>
              <a:rPr lang="en-US" sz="2800">
                <a:latin typeface="Arial" charset="0"/>
              </a:rPr>
              <a:t> entities such as bank accounts</a:t>
            </a:r>
          </a:p>
          <a:p>
            <a:pPr eaLnBrk="1" hangingPunct="1"/>
            <a:r>
              <a:rPr lang="en-US" sz="2800">
                <a:latin typeface="Arial" charset="0"/>
              </a:rPr>
              <a:t>Objects are self-contained and therefore easy to implement, modify, and test for correctness</a:t>
            </a:r>
          </a:p>
          <a:p>
            <a:pPr eaLnBrk="1" hangingPunct="1"/>
            <a:r>
              <a:rPr lang="en-US" sz="2800">
                <a:latin typeface="Arial" charset="0"/>
              </a:rPr>
              <a:t>Object-oriented classes, when designed properly, are very easy to reuse  </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1829</TotalTime>
  <Words>2570</Words>
  <Application>Microsoft Macintosh PowerPoint</Application>
  <PresentationFormat>On-screen Show (4:3)</PresentationFormat>
  <Paragraphs>474</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Default Design</vt:lpstr>
      <vt:lpstr>               Chapter 1 Getting Organized</vt:lpstr>
      <vt:lpstr>Chapter 1: Getting Organized</vt:lpstr>
      <vt:lpstr>1.1 Software Engineering</vt:lpstr>
      <vt:lpstr>Software Life Cycle Activities</vt:lpstr>
      <vt:lpstr>Waterfall Life-Cycle Model</vt:lpstr>
      <vt:lpstr>Spiral Life-Cycle Model  </vt:lpstr>
      <vt:lpstr>Agile Methods</vt:lpstr>
      <vt:lpstr>Some Goals of Quality Software (no matter what approach you use)</vt:lpstr>
      <vt:lpstr>1.2 Object Orientation</vt:lpstr>
      <vt:lpstr>1.3 Classes, Objects, and Applications</vt:lpstr>
      <vt:lpstr>PowerPoint Presentation</vt:lpstr>
      <vt:lpstr>Java Access Control Modifiers</vt:lpstr>
      <vt:lpstr>Class Diagram for Date Class</vt:lpstr>
      <vt:lpstr>Objects</vt:lpstr>
      <vt:lpstr>Applications</vt:lpstr>
      <vt:lpstr>DaysBetween Design</vt:lpstr>
      <vt:lpstr>PowerPoint Presentation</vt:lpstr>
      <vt:lpstr>PowerPoint Presentation</vt:lpstr>
      <vt:lpstr>1.4 Organizing Classes</vt:lpstr>
      <vt:lpstr>Inheritance</vt:lpstr>
      <vt:lpstr>Example of Inheritance</vt:lpstr>
      <vt:lpstr>Declaring and Using Date and IncDate Objects</vt:lpstr>
      <vt:lpstr>PowerPoint Presentation</vt:lpstr>
      <vt:lpstr>Packages</vt:lpstr>
      <vt:lpstr>Using Packages</vt:lpstr>
      <vt:lpstr>Using Packages</vt:lpstr>
      <vt:lpstr>Using Packages</vt:lpstr>
      <vt:lpstr>1.5 Data Structures</vt:lpstr>
      <vt:lpstr>Implementation Dependent Structures</vt:lpstr>
      <vt:lpstr>Implementation Independent Structures</vt:lpstr>
      <vt:lpstr>1.6 Basic Structuring Mechanisms</vt:lpstr>
      <vt:lpstr>References</vt:lpstr>
      <vt:lpstr>Assignment Statements</vt:lpstr>
      <vt:lpstr>Be aware of aliases</vt:lpstr>
      <vt:lpstr>Comparison Statements</vt:lpstr>
      <vt:lpstr>Garbage Management</vt:lpstr>
      <vt:lpstr>Arrays</vt:lpstr>
      <vt:lpstr>1.7 Comparing Algorithms:  Big-O Analysis </vt:lpstr>
      <vt:lpstr>Counting Operations</vt:lpstr>
      <vt:lpstr>Counting Operations Example</vt:lpstr>
      <vt:lpstr>Isolate a fundamental operation</vt:lpstr>
      <vt:lpstr>A further simplification: Big-O Notation</vt:lpstr>
      <vt:lpstr>Common Orders of Magnitude</vt:lpstr>
      <vt:lpstr>Comparison of Growth Rates </vt:lpstr>
      <vt:lpstr>Three Complexity Cases</vt:lpstr>
      <vt:lpstr>Ways to simplify analysis of algorithms</vt:lpstr>
      <vt:lpstr>Sum of Consecutive Integers</vt:lpstr>
      <vt:lpstr>Finding a Number in a Phone Book </vt:lpstr>
    </vt:vector>
  </TitlesOfParts>
  <Company>Villanova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Getting Organized</dc:title>
  <dc:creator>Daniel Thomas Joyce</dc:creator>
  <cp:lastModifiedBy>Tim Richards</cp:lastModifiedBy>
  <cp:revision>21</cp:revision>
  <dcterms:created xsi:type="dcterms:W3CDTF">2006-05-31T11:48:50Z</dcterms:created>
  <dcterms:modified xsi:type="dcterms:W3CDTF">2012-05-24T16:54:15Z</dcterms:modified>
</cp:coreProperties>
</file>