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303" r:id="rId3"/>
    <p:sldId id="257" r:id="rId4"/>
    <p:sldId id="324" r:id="rId5"/>
    <p:sldId id="325" r:id="rId6"/>
    <p:sldId id="327" r:id="rId7"/>
    <p:sldId id="326" r:id="rId8"/>
    <p:sldId id="328" r:id="rId9"/>
    <p:sldId id="329" r:id="rId10"/>
    <p:sldId id="330" r:id="rId11"/>
    <p:sldId id="331" r:id="rId12"/>
    <p:sldId id="304" r:id="rId13"/>
    <p:sldId id="337" r:id="rId14"/>
    <p:sldId id="338" r:id="rId15"/>
    <p:sldId id="305" r:id="rId16"/>
    <p:sldId id="333" r:id="rId17"/>
    <p:sldId id="334" r:id="rId18"/>
    <p:sldId id="335" r:id="rId19"/>
    <p:sldId id="336" r:id="rId20"/>
    <p:sldId id="332" r:id="rId21"/>
    <p:sldId id="306" r:id="rId22"/>
    <p:sldId id="339" r:id="rId23"/>
    <p:sldId id="340" r:id="rId24"/>
    <p:sldId id="341" r:id="rId25"/>
    <p:sldId id="342" r:id="rId26"/>
    <p:sldId id="347" r:id="rId27"/>
    <p:sldId id="343" r:id="rId28"/>
    <p:sldId id="346" r:id="rId29"/>
    <p:sldId id="344" r:id="rId30"/>
    <p:sldId id="345" r:id="rId31"/>
    <p:sldId id="351" r:id="rId32"/>
    <p:sldId id="307" r:id="rId33"/>
    <p:sldId id="352" r:id="rId34"/>
    <p:sldId id="353" r:id="rId35"/>
    <p:sldId id="354" r:id="rId36"/>
    <p:sldId id="308" r:id="rId37"/>
    <p:sldId id="360" r:id="rId38"/>
    <p:sldId id="355" r:id="rId39"/>
    <p:sldId id="356" r:id="rId40"/>
    <p:sldId id="357" r:id="rId41"/>
    <p:sldId id="358" r:id="rId42"/>
    <p:sldId id="359" r:id="rId43"/>
    <p:sldId id="309" r:id="rId44"/>
    <p:sldId id="361" r:id="rId45"/>
    <p:sldId id="362" r:id="rId46"/>
    <p:sldId id="310" r:id="rId47"/>
    <p:sldId id="363" r:id="rId48"/>
    <p:sldId id="364" r:id="rId49"/>
    <p:sldId id="365" r:id="rId50"/>
    <p:sldId id="366" r:id="rId51"/>
    <p:sldId id="367" r:id="rId52"/>
    <p:sldId id="368" r:id="rId53"/>
    <p:sldId id="371" r:id="rId54"/>
    <p:sldId id="372" r:id="rId55"/>
    <p:sldId id="373" r:id="rId56"/>
    <p:sldId id="369" r:id="rId57"/>
    <p:sldId id="370" r:id="rId58"/>
    <p:sldId id="374" r:id="rId59"/>
    <p:sldId id="375" r:id="rId60"/>
    <p:sldId id="311" r:id="rId61"/>
    <p:sldId id="312" r:id="rId62"/>
    <p:sldId id="381" r:id="rId63"/>
    <p:sldId id="382" r:id="rId64"/>
    <p:sldId id="383" r:id="rId65"/>
    <p:sldId id="384" r:id="rId66"/>
    <p:sldId id="390" r:id="rId67"/>
    <p:sldId id="391" r:id="rId68"/>
    <p:sldId id="386" r:id="rId69"/>
    <p:sldId id="388" r:id="rId70"/>
    <p:sldId id="389" r:id="rId71"/>
    <p:sldId id="377" r:id="rId72"/>
    <p:sldId id="314" r:id="rId73"/>
    <p:sldId id="315"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40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D9B9428-94DD-634D-B6AB-ECBBFBB74432}" type="datetimeFigureOut">
              <a:rPr lang="en-US"/>
              <a:pPr/>
              <a:t>5/24/12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50DC5BA-D400-FC47-A3BA-1BD4D17D7AB3}" type="slidenum">
              <a:rPr lang="en-US"/>
              <a:pPr/>
              <a:t>‹#›</a:t>
            </a:fld>
            <a:endParaRPr lang="en-US"/>
          </a:p>
        </p:txBody>
      </p:sp>
    </p:spTree>
    <p:extLst>
      <p:ext uri="{BB962C8B-B14F-4D97-AF65-F5344CB8AC3E}">
        <p14:creationId xmlns:p14="http://schemas.microsoft.com/office/powerpoint/2010/main" val="12060617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F6AD580-75B6-6C46-9C1E-B1FCFFE144E0}" type="slidenum">
              <a:rPr lang="en-US"/>
              <a:pPr eaLnBrk="1" hangingPunct="1"/>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569ABA8-3BA4-7D45-AD45-77726DC859D0}" type="slidenum">
              <a:rPr lang="en-US"/>
              <a:pPr eaLnBrk="1" hangingPunct="1"/>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828A921-4655-424B-901F-5568A15E3843}" type="slidenum">
              <a:rPr lang="en-US"/>
              <a:pPr eaLnBrk="1" hangingPunct="1"/>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0E5E2FF-06B6-2242-B0E4-F9CF12CCE395}" type="slidenum">
              <a:rPr lang="en-US"/>
              <a:pPr eaLnBrk="1" hangingPunct="1"/>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33BE251-5D76-5A4D-8884-90D6A7F6C41E}" type="slidenum">
              <a:rPr lang="en-US"/>
              <a:pPr eaLnBrk="1" hangingPunct="1"/>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158B8D-4A95-844A-A33C-29B95EDB4D29}" type="slidenum">
              <a:rPr lang="en-US"/>
              <a:pPr eaLnBrk="1" hangingPunct="1"/>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A729248-455F-634B-ACE2-767A37FD8D68}" type="slidenum">
              <a:rPr lang="en-US"/>
              <a:pPr eaLnBrk="1" hangingPunct="1"/>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A13E501-AD88-2641-A13D-D196C8CCB87B}" type="slidenum">
              <a:rPr lang="en-US"/>
              <a:pPr eaLnBrk="1" hangingPunct="1"/>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8F34A1-E1AE-1148-8963-799743FFABF3}" type="slidenum">
              <a:rPr lang="en-US"/>
              <a:pPr eaLnBrk="1" hangingPunct="1"/>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246EE9-2FDF-6A4C-A5F1-D188998E8341}" type="slidenum">
              <a:rPr lang="en-US"/>
              <a:pPr eaLnBrk="1" hangingPunct="1"/>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FA3AB0D-5DE8-BB45-9B98-CDFF2AD925BC}" type="slidenum">
              <a:rPr lang="en-US"/>
              <a:pPr eaLnBrk="1" hangingPunct="1"/>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AA6ECAC-A16D-0843-A43B-3B5616629590}" type="slidenum">
              <a:rPr lang="en-US"/>
              <a:pPr eaLnBrk="1" hangingPunct="1"/>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BA6E95A-3BFB-CD4F-BB76-2C5EA4A34240}" type="slidenum">
              <a:rPr lang="en-US"/>
              <a:pPr eaLnBrk="1" hangingPunct="1"/>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B0E7BBD-FEBC-2545-9AD8-5BEE71F88FAE}" type="slidenum">
              <a:rPr lang="en-US"/>
              <a:pPr eaLnBrk="1" hangingPunct="1"/>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CFF16F-840D-8244-9BF8-57533189DAB9}" type="slidenum">
              <a:rPr lang="en-US"/>
              <a:pPr eaLnBrk="1" hangingPunct="1"/>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76A7E96-E11C-954B-888E-4FC34C266EE0}" type="slidenum">
              <a:rPr lang="en-US"/>
              <a:pPr eaLnBrk="1" hangingPunct="1"/>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8A7132-36DE-2D40-A1A8-196FD99058C6}" type="slidenum">
              <a:rPr lang="en-US"/>
              <a:pPr eaLnBrk="1" hangingPunct="1"/>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0A46979-D9DF-E34D-9514-3E497FD11CD6}" type="slidenum">
              <a:rPr lang="en-US"/>
              <a:pPr eaLnBrk="1" hangingPunct="1"/>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31D8-B19F-3F4B-B020-45F312CEF686}" type="slidenum">
              <a:rPr lang="en-US"/>
              <a:pPr eaLnBrk="1" hangingPunct="1"/>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9645BFE-C6CB-C74D-9FB0-8265785800A0}" type="slidenum">
              <a:rPr lang="en-US"/>
              <a:pPr eaLnBrk="1" hangingPunct="1"/>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EF3ADBB-C059-B645-B285-182D19C4DDF8}" type="slidenum">
              <a:rPr lang="en-US"/>
              <a:pPr eaLnBrk="1" hangingPunct="1"/>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68E75F8-A435-DB47-BCDB-FCCC099A2555}" type="slidenum">
              <a:rPr lang="en-US"/>
              <a:pPr eaLnBrk="1" hangingPunct="1"/>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F142829-0CB4-D144-97AA-22C4685E5BF1}" type="slidenum">
              <a:rPr lang="en-US"/>
              <a:pPr eaLnBrk="1" hangingPunct="1"/>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59C462-D347-AD43-87CC-759D57BECED0}" type="slidenum">
              <a:rPr lang="en-US"/>
              <a:pPr eaLnBrk="1" hangingPunct="1"/>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BEF3462-C807-8E49-9527-7D551F5CE5F9}" type="slidenum">
              <a:rPr lang="en-US"/>
              <a:pPr eaLnBrk="1" hangingPunct="1"/>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095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6212C23-2D87-6B4D-B4C8-15B147E30A06}" type="slidenum">
              <a:rPr lang="en-US"/>
              <a:pPr eaLnBrk="1" hangingPunct="1"/>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15753D-5883-7149-AE10-D159E3FC8DFE}" type="slidenum">
              <a:rPr lang="en-US"/>
              <a:pPr eaLnBrk="1" hangingPunct="1"/>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16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6EA2548-7F7D-634F-89A0-87A00B2370A8}" type="slidenum">
              <a:rPr lang="en-US"/>
              <a:pPr eaLnBrk="1" hangingPunct="1"/>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7AC1756-A69A-BB42-A759-8A450909B040}" type="slidenum">
              <a:rPr lang="en-US"/>
              <a:pPr eaLnBrk="1" hangingPunct="1"/>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4678BAD-9CBA-9F4F-8FE5-69ADBB9D1B76}" type="slidenum">
              <a:rPr lang="en-US"/>
              <a:pPr eaLnBrk="1" hangingPunct="1"/>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2CF5C09-DE2B-BA4C-AB84-E0A92A5822B3}" type="slidenum">
              <a:rPr lang="en-US"/>
              <a:pPr eaLnBrk="1" hangingPunct="1"/>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6B444E6-4A0C-7041-B622-7947729EDF1F}" type="slidenum">
              <a:rPr lang="en-US"/>
              <a:pPr eaLnBrk="1" hangingPunct="1"/>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CFFA991-21D5-C547-A562-95940FE41E31}" type="slidenum">
              <a:rPr lang="en-US"/>
              <a:pPr eaLnBrk="1" hangingPunct="1"/>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92845C2-2479-7F4A-AD01-2243A65B6BE3}" type="slidenum">
              <a:rPr lang="en-US"/>
              <a:pPr eaLnBrk="1" hangingPunct="1"/>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642C89B-9AEF-FF4E-BEC0-75B8D50705C3}" type="slidenum">
              <a:rPr lang="en-US"/>
              <a:pPr eaLnBrk="1" hangingPunct="1"/>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39606A9-ADDD-624F-BCAC-DEDA20D10E85}" type="slidenum">
              <a:rPr lang="en-US"/>
              <a:pPr eaLnBrk="1" hangingPunct="1"/>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198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157034-D72E-9D45-89D1-383FB2EE8D83}" type="slidenum">
              <a:rPr lang="en-US"/>
              <a:pPr eaLnBrk="1" hangingPunct="1"/>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E1BD68-19B3-2C4D-91E9-5EBE18B2CEC4}" type="slidenum">
              <a:rPr lang="en-US"/>
              <a:pPr eaLnBrk="1" hangingPunct="1"/>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E46C912-F326-A34C-B6C0-5FA79530AA49}" type="slidenum">
              <a:rPr lang="en-US"/>
              <a:pPr eaLnBrk="1" hangingPunct="1"/>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E7AA46F-D259-D446-A901-3264E2C5B02F}" type="slidenum">
              <a:rPr lang="en-US"/>
              <a:pPr eaLnBrk="1" hangingPunct="1"/>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239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C66744-49F9-564D-9B93-8AB4EA4AA107}" type="slidenum">
              <a:rPr lang="en-US"/>
              <a:pPr eaLnBrk="1" hangingPunct="1"/>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249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F548E0-59F4-174F-9955-35B0AF37F909}" type="slidenum">
              <a:rPr lang="en-US"/>
              <a:pPr eaLnBrk="1" hangingPunct="1"/>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259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0BB84A1-A27F-9E48-95C7-57866FC710A5}" type="slidenum">
              <a:rPr lang="en-US"/>
              <a:pPr eaLnBrk="1" hangingPunct="1"/>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269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01F44DE-FBE0-0D49-813D-909ABABCC093}" type="slidenum">
              <a:rPr lang="en-US"/>
              <a:pPr eaLnBrk="1" hangingPunct="1"/>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9075DF4-C2B8-4B47-8AA6-5D70F4573DE8}" type="slidenum">
              <a:rPr lang="en-US"/>
              <a:pPr eaLnBrk="1" hangingPunct="1"/>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280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66CFCDD-E26F-634D-AC75-CBCA1C814BC2}" type="slidenum">
              <a:rPr lang="en-US"/>
              <a:pPr eaLnBrk="1" hangingPunct="1"/>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290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559EE6D-51BD-5D45-9969-21327B8E716A}" type="slidenum">
              <a:rPr lang="en-US"/>
              <a:pPr eaLnBrk="1" hangingPunct="1"/>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00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D218E40-ACE0-A646-B44B-3DF88B0F75AE}" type="slidenum">
              <a:rPr lang="en-US"/>
              <a:pPr eaLnBrk="1" hangingPunct="1"/>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10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378FEE5-A3EC-A54A-8876-59C3D419E77A}" type="slidenum">
              <a:rPr lang="en-US"/>
              <a:pPr eaLnBrk="1" hangingPunct="1"/>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7EB2ACC-6E52-FE4F-8972-5C436C07EFB0}" type="slidenum">
              <a:rPr lang="en-US"/>
              <a:pPr eaLnBrk="1" hangingPunct="1"/>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3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ABB74B-AA47-A44F-BCEC-7F035F53657B}" type="slidenum">
              <a:rPr lang="en-US"/>
              <a:pPr eaLnBrk="1" hangingPunct="1"/>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F730EE4-C7B8-8E46-8158-BC3F4EF66714}" type="slidenum">
              <a:rPr lang="en-US"/>
              <a:pPr eaLnBrk="1" hangingPunct="1"/>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4ED8B36-E97F-9A4B-ACE6-E981219EFCFC}" type="slidenum">
              <a:rPr lang="en-US"/>
              <a:pPr eaLnBrk="1" hangingPunct="1"/>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3459E7-7848-3148-8D55-8E39A02ABF0A}" type="slidenum">
              <a:rPr lang="en-US"/>
              <a:pPr eaLnBrk="1" hangingPunct="1"/>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20FA409-D36A-A444-9C65-3D568C3A330D}" type="slidenum">
              <a:rPr lang="en-US"/>
              <a:pPr eaLnBrk="1" hangingPunct="1"/>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B8B38BC-02BA-214D-B3FD-720F0060B366}" type="slidenum">
              <a:rPr lang="en-US"/>
              <a:pPr eaLnBrk="1" hangingPunct="1"/>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1E04511-7C32-474B-AD34-3A2CFDFDFBE7}" type="slidenum">
              <a:rPr lang="en-US"/>
              <a:pPr eaLnBrk="1" hangingPunct="1"/>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39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A2EA3B8-F230-9E4A-BF30-8F28A4673A9A}" type="slidenum">
              <a:rPr lang="en-US"/>
              <a:pPr eaLnBrk="1" hangingPunct="1"/>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90128AD-42DD-EB4A-B939-FBAD42B2809C}" type="slidenum">
              <a:rPr lang="en-US"/>
              <a:pPr eaLnBrk="1" hangingPunct="1"/>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1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5DC1B4-DFAB-7A49-A712-912272496257}" type="slidenum">
              <a:rPr lang="en-US"/>
              <a:pPr eaLnBrk="1" hangingPunct="1"/>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2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AB8D3E0-B807-8445-9123-5310BA1D17CB}" type="slidenum">
              <a:rPr lang="en-US"/>
              <a:pPr eaLnBrk="1" hangingPunct="1"/>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D1A9048-D76D-DE4F-B4F8-D4DD724BCD52}" type="slidenum">
              <a:rPr lang="en-US"/>
              <a:pPr eaLnBrk="1" hangingPunct="1"/>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4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B15E0D6-B098-7D42-B091-D8D3FD019FE8}" type="slidenum">
              <a:rPr lang="en-US"/>
              <a:pPr eaLnBrk="1" hangingPunct="1"/>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5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A101D9D-9941-DA4E-ADC7-3E89E7231A02}" type="slidenum">
              <a:rPr lang="en-US"/>
              <a:pPr eaLnBrk="1" hangingPunct="1"/>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6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D4652C6-3903-5F4E-BD5E-1E301F6BB0B5}" type="slidenum">
              <a:rPr lang="en-US"/>
              <a:pPr eaLnBrk="1" hangingPunct="1"/>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B1CCDDC-6165-CF4F-87FA-7389AA9D8D8E}" type="slidenum">
              <a:rPr lang="en-US"/>
              <a:pPr eaLnBrk="1" hangingPunct="1"/>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EFFD1B-7657-D642-BDCB-D142BCF78AAA}" type="slidenum">
              <a:rPr lang="en-US"/>
              <a:pPr eaLnBrk="1" hangingPunct="1"/>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8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435AD8-C7E6-404F-B2EA-131CA5A0A340}" type="slidenum">
              <a:rPr lang="en-US"/>
              <a:pPr eaLnBrk="1" hangingPunct="1"/>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2E4FC79-E89E-B048-91D2-3C118DF096A5}" type="slidenum">
              <a:rPr lang="en-US"/>
              <a:pPr eaLnBrk="1" hangingPunct="1"/>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50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66C9328-0212-6E42-AA5C-88D55F2F5E03}" type="slidenum">
              <a:rPr lang="en-US"/>
              <a:pPr eaLnBrk="1" hangingPunct="1"/>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151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D736D38-98F6-7443-B03A-1FFBA38066CA}" type="slidenum">
              <a:rPr lang="en-US"/>
              <a:pPr eaLnBrk="1" hangingPunct="1"/>
              <a:t>73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4AD7C3C-F5B4-904B-9594-031401D97A06}" type="slidenum">
              <a:rPr lang="en-US"/>
              <a:pPr eaLnBrk="1" hangingPunct="1"/>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a:spcBef>
                <a:spcPct val="0"/>
              </a:spcBef>
            </a:pPr>
            <a:endParaRPr lang="en-US">
              <a:latin typeface="Calibri"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0393E5-AED8-D749-905D-37E0A9EDF358}" type="slidenum">
              <a:rPr lang="en-US"/>
              <a:pPr eaLnBrk="1" hangingPunct="1"/>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08644B9-BFA8-ED4A-AAED-C9EB2241B7CF}" type="slidenum">
              <a:rPr lang="en-US"/>
              <a:pPr/>
              <a:t>‹#›</a:t>
            </a:fld>
            <a:endParaRPr lang="en-US"/>
          </a:p>
        </p:txBody>
      </p:sp>
    </p:spTree>
    <p:extLst>
      <p:ext uri="{BB962C8B-B14F-4D97-AF65-F5344CB8AC3E}">
        <p14:creationId xmlns:p14="http://schemas.microsoft.com/office/powerpoint/2010/main" val="56983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20FE791-F0C4-D64A-A18A-592712DE58FD}" type="slidenum">
              <a:rPr lang="en-US"/>
              <a:pPr/>
              <a:t>‹#›</a:t>
            </a:fld>
            <a:endParaRPr lang="en-US"/>
          </a:p>
        </p:txBody>
      </p:sp>
    </p:spTree>
    <p:extLst>
      <p:ext uri="{BB962C8B-B14F-4D97-AF65-F5344CB8AC3E}">
        <p14:creationId xmlns:p14="http://schemas.microsoft.com/office/powerpoint/2010/main" val="157793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AD5D9E8-6CA1-4641-90F9-86EA3375D7DB}" type="slidenum">
              <a:rPr lang="en-US"/>
              <a:pPr/>
              <a:t>‹#›</a:t>
            </a:fld>
            <a:endParaRPr lang="en-US"/>
          </a:p>
        </p:txBody>
      </p:sp>
    </p:spTree>
    <p:extLst>
      <p:ext uri="{BB962C8B-B14F-4D97-AF65-F5344CB8AC3E}">
        <p14:creationId xmlns:p14="http://schemas.microsoft.com/office/powerpoint/2010/main" val="3187897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767468D-DCAD-2348-AF25-9A51094B8F81}" type="slidenum">
              <a:rPr lang="en-US"/>
              <a:pPr/>
              <a:t>‹#›</a:t>
            </a:fld>
            <a:endParaRPr lang="en-US"/>
          </a:p>
        </p:txBody>
      </p:sp>
    </p:spTree>
    <p:extLst>
      <p:ext uri="{BB962C8B-B14F-4D97-AF65-F5344CB8AC3E}">
        <p14:creationId xmlns:p14="http://schemas.microsoft.com/office/powerpoint/2010/main" val="405528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590C6C-41D6-024C-BEBC-F6CC4B44EE15}" type="slidenum">
              <a:rPr lang="en-US"/>
              <a:pPr/>
              <a:t>‹#›</a:t>
            </a:fld>
            <a:endParaRPr lang="en-US"/>
          </a:p>
        </p:txBody>
      </p:sp>
    </p:spTree>
    <p:extLst>
      <p:ext uri="{BB962C8B-B14F-4D97-AF65-F5344CB8AC3E}">
        <p14:creationId xmlns:p14="http://schemas.microsoft.com/office/powerpoint/2010/main" val="376732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0BB672C-3261-4F48-9866-2047E6B90DFA}" type="slidenum">
              <a:rPr lang="en-US"/>
              <a:pPr/>
              <a:t>‹#›</a:t>
            </a:fld>
            <a:endParaRPr lang="en-US"/>
          </a:p>
        </p:txBody>
      </p:sp>
    </p:spTree>
    <p:extLst>
      <p:ext uri="{BB962C8B-B14F-4D97-AF65-F5344CB8AC3E}">
        <p14:creationId xmlns:p14="http://schemas.microsoft.com/office/powerpoint/2010/main" val="113166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FA5D697-FBCB-7844-9A84-DD33AC69D5FB}" type="slidenum">
              <a:rPr lang="en-US"/>
              <a:pPr/>
              <a:t>‹#›</a:t>
            </a:fld>
            <a:endParaRPr lang="en-US"/>
          </a:p>
        </p:txBody>
      </p:sp>
    </p:spTree>
    <p:extLst>
      <p:ext uri="{BB962C8B-B14F-4D97-AF65-F5344CB8AC3E}">
        <p14:creationId xmlns:p14="http://schemas.microsoft.com/office/powerpoint/2010/main" val="382307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06200C7-6E21-2F40-AA06-E29E865706B0}" type="slidenum">
              <a:rPr lang="en-US"/>
              <a:pPr/>
              <a:t>‹#›</a:t>
            </a:fld>
            <a:endParaRPr lang="en-US"/>
          </a:p>
        </p:txBody>
      </p:sp>
    </p:spTree>
    <p:extLst>
      <p:ext uri="{BB962C8B-B14F-4D97-AF65-F5344CB8AC3E}">
        <p14:creationId xmlns:p14="http://schemas.microsoft.com/office/powerpoint/2010/main" val="65979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34BDC39F-E964-3A45-81FF-20F305BF1F1C}" type="slidenum">
              <a:rPr lang="en-US"/>
              <a:pPr/>
              <a:t>‹#›</a:t>
            </a:fld>
            <a:endParaRPr lang="en-US"/>
          </a:p>
        </p:txBody>
      </p:sp>
    </p:spTree>
    <p:extLst>
      <p:ext uri="{BB962C8B-B14F-4D97-AF65-F5344CB8AC3E}">
        <p14:creationId xmlns:p14="http://schemas.microsoft.com/office/powerpoint/2010/main" val="113077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7FF9F6C-F5A8-2B42-948D-9B12177F892D}" type="slidenum">
              <a:rPr lang="en-US"/>
              <a:pPr/>
              <a:t>‹#›</a:t>
            </a:fld>
            <a:endParaRPr lang="en-US"/>
          </a:p>
        </p:txBody>
      </p:sp>
    </p:spTree>
    <p:extLst>
      <p:ext uri="{BB962C8B-B14F-4D97-AF65-F5344CB8AC3E}">
        <p14:creationId xmlns:p14="http://schemas.microsoft.com/office/powerpoint/2010/main" val="67649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F482FF0-5998-074E-AFA1-0F07B37B70B2}" type="slidenum">
              <a:rPr lang="en-US"/>
              <a:pPr/>
              <a:t>‹#›</a:t>
            </a:fld>
            <a:endParaRPr lang="en-US"/>
          </a:p>
        </p:txBody>
      </p:sp>
    </p:spTree>
    <p:extLst>
      <p:ext uri="{BB962C8B-B14F-4D97-AF65-F5344CB8AC3E}">
        <p14:creationId xmlns:p14="http://schemas.microsoft.com/office/powerpoint/2010/main" val="356109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231E10D-54EE-3D4E-9C64-92F07F536A9F}" type="slidenum">
              <a:rPr lang="en-US"/>
              <a:pPr/>
              <a:t>‹#›</a:t>
            </a:fld>
            <a:endParaRPr lang="en-US"/>
          </a:p>
        </p:txBody>
      </p:sp>
    </p:spTree>
    <p:extLst>
      <p:ext uri="{BB962C8B-B14F-4D97-AF65-F5344CB8AC3E}">
        <p14:creationId xmlns:p14="http://schemas.microsoft.com/office/powerpoint/2010/main" val="11280545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2FE3091-8972-5445-B80D-957377BE2F5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2.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3.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4.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5.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6.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7.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18.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19.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2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21.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2.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3.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4.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5.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71600" y="1905000"/>
            <a:ext cx="7772400" cy="2057400"/>
          </a:xfrm>
        </p:spPr>
        <p:txBody>
          <a:bodyPr/>
          <a:lstStyle/>
          <a:p>
            <a:pPr eaLnBrk="1" hangingPunct="1"/>
            <a:r>
              <a:rPr lang="en-US" sz="5400" b="1">
                <a:solidFill>
                  <a:srgbClr val="FFC000"/>
                </a:solidFill>
                <a:latin typeface="Arial" charset="0"/>
              </a:rPr>
              <a:t>               Chapter 2</a:t>
            </a:r>
            <a:br>
              <a:rPr lang="en-US" sz="5400" b="1">
                <a:solidFill>
                  <a:srgbClr val="FFC000"/>
                </a:solidFill>
                <a:latin typeface="Arial" charset="0"/>
              </a:rPr>
            </a:br>
            <a:r>
              <a:rPr lang="en-US" sz="5400" b="1">
                <a:solidFill>
                  <a:srgbClr val="FFC000"/>
                </a:solidFill>
                <a:latin typeface="Arial" charset="0"/>
              </a:rPr>
              <a:t>Abstract Data Types</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37461_CH02_FIG02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584200"/>
            <a:ext cx="6477000"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atin typeface="Arial" charset="0"/>
              </a:rPr>
              <a:t>Benefits</a:t>
            </a:r>
          </a:p>
        </p:txBody>
      </p:sp>
      <p:sp>
        <p:nvSpPr>
          <p:cNvPr id="12291" name="Rectangle 3"/>
          <p:cNvSpPr>
            <a:spLocks noGrp="1" noChangeArrowheads="1"/>
          </p:cNvSpPr>
          <p:nvPr>
            <p:ph type="body" idx="1"/>
          </p:nvPr>
        </p:nvSpPr>
        <p:spPr/>
        <p:txBody>
          <a:bodyPr/>
          <a:lstStyle/>
          <a:p>
            <a:pPr eaLnBrk="1" hangingPunct="1">
              <a:lnSpc>
                <a:spcPct val="90000"/>
              </a:lnSpc>
            </a:pPr>
            <a:r>
              <a:rPr lang="en-US" sz="2400">
                <a:latin typeface="Arial" charset="0"/>
              </a:rPr>
              <a:t>We can formally check the syntax of our specification. When we compile the interface, the compiler uncovers any syntactical errors in the method interface definitions.</a:t>
            </a:r>
            <a:endParaRPr lang="en-US" sz="2400" b="1">
              <a:latin typeface="Arial" charset="0"/>
            </a:endParaRPr>
          </a:p>
          <a:p>
            <a:pPr eaLnBrk="1" hangingPunct="1">
              <a:lnSpc>
                <a:spcPct val="90000"/>
              </a:lnSpc>
            </a:pPr>
            <a:r>
              <a:rPr lang="en-US" sz="2400">
                <a:latin typeface="Arial" charset="0"/>
              </a:rPr>
              <a:t>We can formally verify that the interface </a:t>
            </a:r>
            <a:r>
              <a:rPr lang="ja-JP" altLang="en-US" sz="2400">
                <a:latin typeface="Arial" charset="0"/>
              </a:rPr>
              <a:t>“</a:t>
            </a:r>
            <a:r>
              <a:rPr lang="en-US" sz="2400">
                <a:latin typeface="Arial" charset="0"/>
              </a:rPr>
              <a:t>contract</a:t>
            </a:r>
            <a:r>
              <a:rPr lang="ja-JP" altLang="en-US" sz="2400">
                <a:latin typeface="Arial" charset="0"/>
              </a:rPr>
              <a:t>”</a:t>
            </a:r>
            <a:r>
              <a:rPr lang="en-US" sz="2400">
                <a:latin typeface="Arial" charset="0"/>
              </a:rPr>
              <a:t> is met by the implementation. When we compile the implementation, the compiler ensures that the method names, parameters, and return types match what was defined in the interface.</a:t>
            </a:r>
            <a:endParaRPr lang="en-US" sz="2400" b="1">
              <a:latin typeface="Arial" charset="0"/>
            </a:endParaRPr>
          </a:p>
          <a:p>
            <a:pPr eaLnBrk="1" hangingPunct="1">
              <a:lnSpc>
                <a:spcPct val="90000"/>
              </a:lnSpc>
            </a:pPr>
            <a:r>
              <a:rPr lang="en-US" sz="2400">
                <a:latin typeface="Arial" charset="0"/>
              </a:rPr>
              <a:t>We can provide a consistent interface to applications from among alternate implementations of the ADT. </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4000">
                <a:latin typeface="Arial" charset="0"/>
              </a:rPr>
              <a:t>2.2 The StringLog ADT Specification</a:t>
            </a:r>
          </a:p>
        </p:txBody>
      </p:sp>
      <p:sp>
        <p:nvSpPr>
          <p:cNvPr id="13315" name="Rectangle 3"/>
          <p:cNvSpPr>
            <a:spLocks noGrp="1" noChangeArrowheads="1"/>
          </p:cNvSpPr>
          <p:nvPr>
            <p:ph type="body" idx="1"/>
          </p:nvPr>
        </p:nvSpPr>
        <p:spPr/>
        <p:txBody>
          <a:bodyPr/>
          <a:lstStyle/>
          <a:p>
            <a:pPr eaLnBrk="1" hangingPunct="1"/>
            <a:r>
              <a:rPr lang="en-US" sz="2800">
                <a:latin typeface="Arial" charset="0"/>
              </a:rPr>
              <a:t>The primary responsibility of the StringLog ADT is to remember all the strings that have been inserted into it and, when presented with any given string, indicate whether or not an identical string has already been inserted. </a:t>
            </a:r>
          </a:p>
          <a:p>
            <a:pPr eaLnBrk="1" hangingPunct="1"/>
            <a:r>
              <a:rPr lang="en-US" sz="2800">
                <a:latin typeface="Arial" charset="0"/>
              </a:rPr>
              <a:t>A StringLog client uses a StringLog to record strings and later check to see if a particular string has been recorded.</a:t>
            </a:r>
          </a:p>
          <a:p>
            <a:pPr eaLnBrk="1" hangingPunct="1"/>
            <a:r>
              <a:rPr lang="en-US" sz="2800">
                <a:latin typeface="Arial" charset="0"/>
              </a:rPr>
              <a:t>Every StringLog must have a </a:t>
            </a:r>
            <a:r>
              <a:rPr lang="ja-JP" altLang="en-US" sz="2800">
                <a:latin typeface="Arial" charset="0"/>
              </a:rPr>
              <a:t>“</a:t>
            </a:r>
            <a:r>
              <a:rPr lang="en-US" sz="2800">
                <a:latin typeface="Arial" charset="0"/>
              </a:rPr>
              <a:t>name</a:t>
            </a:r>
            <a:r>
              <a:rPr lang="ja-JP" altLang="en-US" sz="2800">
                <a:latin typeface="Arial" charset="0"/>
              </a:rPr>
              <a:t>”</a:t>
            </a:r>
            <a:r>
              <a:rPr lang="en-US" sz="2800">
                <a:latin typeface="Arial" charset="0"/>
              </a:rPr>
              <a:t>.</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atin typeface="Arial" charset="0"/>
              </a:rPr>
              <a:t>StringLog Methods</a:t>
            </a:r>
          </a:p>
        </p:txBody>
      </p:sp>
      <p:sp>
        <p:nvSpPr>
          <p:cNvPr id="14339" name="Rectangle 3"/>
          <p:cNvSpPr>
            <a:spLocks noGrp="1" noChangeArrowheads="1"/>
          </p:cNvSpPr>
          <p:nvPr>
            <p:ph type="body" idx="1"/>
          </p:nvPr>
        </p:nvSpPr>
        <p:spPr/>
        <p:txBody>
          <a:bodyPr/>
          <a:lstStyle/>
          <a:p>
            <a:pPr eaLnBrk="1" hangingPunct="1">
              <a:lnSpc>
                <a:spcPct val="90000"/>
              </a:lnSpc>
            </a:pPr>
            <a:r>
              <a:rPr lang="en-US">
                <a:latin typeface="Arial" charset="0"/>
              </a:rPr>
              <a:t>Constructors</a:t>
            </a:r>
          </a:p>
          <a:p>
            <a:pPr lvl="1" eaLnBrk="1" hangingPunct="1">
              <a:lnSpc>
                <a:spcPct val="90000"/>
              </a:lnSpc>
            </a:pPr>
            <a:r>
              <a:rPr lang="en-US">
                <a:latin typeface="Arial" charset="0"/>
              </a:rPr>
              <a:t>A constructor creates a new instance of the ADT. It is up to the implementer of the StringLog to decide how many, and what kind, of constructors to provide.</a:t>
            </a:r>
          </a:p>
          <a:p>
            <a:pPr eaLnBrk="1" hangingPunct="1">
              <a:lnSpc>
                <a:spcPct val="90000"/>
              </a:lnSpc>
            </a:pPr>
            <a:r>
              <a:rPr lang="en-US">
                <a:latin typeface="Arial" charset="0"/>
              </a:rPr>
              <a:t>Transformers</a:t>
            </a:r>
          </a:p>
          <a:p>
            <a:pPr lvl="1" eaLnBrk="1" hangingPunct="1">
              <a:lnSpc>
                <a:spcPct val="90000"/>
              </a:lnSpc>
            </a:pPr>
            <a:r>
              <a:rPr lang="en-US">
                <a:latin typeface="Arial" charset="0"/>
              </a:rPr>
              <a:t>insert(String element): assumes the StringLog is not full; adds element to the log of strings.</a:t>
            </a:r>
            <a:endParaRPr lang="en-US" i="1">
              <a:latin typeface="Arial" charset="0"/>
            </a:endParaRPr>
          </a:p>
          <a:p>
            <a:pPr lvl="1" eaLnBrk="1" hangingPunct="1">
              <a:lnSpc>
                <a:spcPct val="90000"/>
              </a:lnSpc>
            </a:pPr>
            <a:r>
              <a:rPr lang="en-US">
                <a:latin typeface="Arial" charset="0"/>
              </a:rPr>
              <a:t>clear: resets the StringLog to the empty state; the StringLog retains its name.</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atin typeface="Arial" charset="0"/>
              </a:rPr>
              <a:t>StringLog Methods</a:t>
            </a:r>
          </a:p>
        </p:txBody>
      </p:sp>
      <p:sp>
        <p:nvSpPr>
          <p:cNvPr id="15363" name="Rectangle 3"/>
          <p:cNvSpPr>
            <a:spLocks noGrp="1" noChangeArrowheads="1"/>
          </p:cNvSpPr>
          <p:nvPr>
            <p:ph type="body" idx="1"/>
          </p:nvPr>
        </p:nvSpPr>
        <p:spPr/>
        <p:txBody>
          <a:bodyPr/>
          <a:lstStyle/>
          <a:p>
            <a:pPr eaLnBrk="1" hangingPunct="1"/>
            <a:r>
              <a:rPr lang="en-US" sz="2800">
                <a:latin typeface="Arial" charset="0"/>
              </a:rPr>
              <a:t>Observers</a:t>
            </a:r>
          </a:p>
          <a:p>
            <a:pPr lvl="1" eaLnBrk="1" hangingPunct="1"/>
            <a:r>
              <a:rPr lang="en-US" sz="2400">
                <a:latin typeface="Arial" charset="0"/>
              </a:rPr>
              <a:t>contains(String element): returns true if element is in the StringLog, false otherwise; We ignore case when comparing the strings. </a:t>
            </a:r>
          </a:p>
          <a:p>
            <a:pPr lvl="1" eaLnBrk="1" hangingPunct="1"/>
            <a:r>
              <a:rPr lang="en-US" sz="2400">
                <a:latin typeface="Arial" charset="0"/>
              </a:rPr>
              <a:t>size: returns the number of elements currently held in the StringLog.</a:t>
            </a:r>
          </a:p>
          <a:p>
            <a:pPr lvl="1" eaLnBrk="1" hangingPunct="1"/>
            <a:r>
              <a:rPr lang="en-US" sz="2400">
                <a:latin typeface="Arial" charset="0"/>
              </a:rPr>
              <a:t>isFull: returns whether or not the StringLog is full. </a:t>
            </a:r>
          </a:p>
          <a:p>
            <a:pPr lvl="1" eaLnBrk="1" hangingPunct="1"/>
            <a:r>
              <a:rPr lang="en-US" sz="2400">
                <a:latin typeface="Arial" charset="0"/>
              </a:rPr>
              <a:t>getName: returns the name attribute of the StringLog. </a:t>
            </a:r>
          </a:p>
          <a:p>
            <a:pPr lvl="1" eaLnBrk="1" hangingPunct="1"/>
            <a:r>
              <a:rPr lang="en-US" sz="2400">
                <a:latin typeface="Arial" charset="0"/>
              </a:rPr>
              <a:t>toString: returns a nicely formatted string that represents the entire contents of the StringLog.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746125" y="188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a:p>
        </p:txBody>
      </p:sp>
      <p:sp>
        <p:nvSpPr>
          <p:cNvPr id="16387" name="Rectangle 8"/>
          <p:cNvSpPr>
            <a:spLocks noGrp="1" noChangeArrowheads="1"/>
          </p:cNvSpPr>
          <p:nvPr>
            <p:ph type="title"/>
          </p:nvPr>
        </p:nvSpPr>
        <p:spPr/>
        <p:txBody>
          <a:bodyPr/>
          <a:lstStyle/>
          <a:p>
            <a:pPr eaLnBrk="1" hangingPunct="1"/>
            <a:r>
              <a:rPr lang="en-US">
                <a:latin typeface="Arial" charset="0"/>
              </a:rPr>
              <a:t>The StringLogInterface</a:t>
            </a:r>
          </a:p>
        </p:txBody>
      </p:sp>
      <p:sp>
        <p:nvSpPr>
          <p:cNvPr id="16388" name="Text Box 9"/>
          <p:cNvSpPr txBox="1">
            <a:spLocks noChangeArrowheads="1"/>
          </p:cNvSpPr>
          <p:nvPr/>
        </p:nvSpPr>
        <p:spPr bwMode="auto">
          <a:xfrm>
            <a:off x="685800" y="1447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a:p>
        </p:txBody>
      </p:sp>
      <p:sp>
        <p:nvSpPr>
          <p:cNvPr id="16389" name="Text Box 10"/>
          <p:cNvSpPr txBox="1">
            <a:spLocks noChangeArrowheads="1"/>
          </p:cNvSpPr>
          <p:nvPr/>
        </p:nvSpPr>
        <p:spPr bwMode="auto">
          <a:xfrm>
            <a:off x="703263" y="1752600"/>
            <a:ext cx="7735887"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a:t>
            </a:r>
          </a:p>
          <a:p>
            <a:pPr eaLnBrk="1" hangingPunct="1"/>
            <a:r>
              <a:rPr lang="en-US" sz="1400">
                <a:latin typeface="Courier New" charset="0"/>
              </a:rPr>
              <a:t>// StringLogInterface.java     by Dale/Joyce/Weems            Chapter 2</a:t>
            </a:r>
          </a:p>
          <a:p>
            <a:pPr eaLnBrk="1" hangingPunct="1"/>
            <a:r>
              <a:rPr lang="en-US" sz="1400">
                <a:latin typeface="Courier New" charset="0"/>
              </a:rPr>
              <a:t>//</a:t>
            </a:r>
          </a:p>
          <a:p>
            <a:pPr eaLnBrk="1" hangingPunct="1"/>
            <a:r>
              <a:rPr lang="en-US" sz="1400">
                <a:latin typeface="Courier New" charset="0"/>
              </a:rPr>
              <a:t>// Interface for a class that implements a log of Strings.</a:t>
            </a:r>
          </a:p>
          <a:p>
            <a:pPr eaLnBrk="1" hangingPunct="1"/>
            <a:r>
              <a:rPr lang="en-US" sz="1400">
                <a:latin typeface="Courier New" charset="0"/>
              </a:rPr>
              <a:t>// A log "remembers" the elements placed into it.</a:t>
            </a:r>
          </a:p>
          <a:p>
            <a:pPr eaLnBrk="1" hangingPunct="1"/>
            <a:r>
              <a:rPr lang="en-US" sz="1400">
                <a:latin typeface="Courier New" charset="0"/>
              </a:rPr>
              <a:t>//</a:t>
            </a:r>
          </a:p>
          <a:p>
            <a:pPr eaLnBrk="1" hangingPunct="1"/>
            <a:r>
              <a:rPr lang="en-US" sz="1400">
                <a:latin typeface="Courier New" charset="0"/>
              </a:rPr>
              <a:t>// A log must have a "name".</a:t>
            </a:r>
          </a:p>
          <a:p>
            <a:pPr eaLnBrk="1" hangingPunct="1"/>
            <a:r>
              <a:rPr lang="en-US" sz="1400">
                <a:latin typeface="Courier New" charset="0"/>
              </a:rPr>
              <a:t>//---------------------------------------------------------------------</a:t>
            </a:r>
          </a:p>
          <a:p>
            <a:pPr eaLnBrk="1" hangingPunct="1"/>
            <a:endParaRPr lang="en-US" sz="1400">
              <a:latin typeface="Courier New" charset="0"/>
            </a:endParaRPr>
          </a:p>
          <a:p>
            <a:pPr eaLnBrk="1" hangingPunct="1"/>
            <a:r>
              <a:rPr lang="en-US" sz="1400">
                <a:latin typeface="Courier New" charset="0"/>
              </a:rPr>
              <a:t>package ch02.stringLogs;</a:t>
            </a:r>
          </a:p>
          <a:p>
            <a:pPr eaLnBrk="1" hangingPunct="1"/>
            <a:endParaRPr lang="en-US" sz="1400">
              <a:latin typeface="Courier New" charset="0"/>
            </a:endParaRPr>
          </a:p>
          <a:p>
            <a:pPr eaLnBrk="1" hangingPunct="1"/>
            <a:r>
              <a:rPr lang="en-US" sz="1400">
                <a:latin typeface="Courier New" charset="0"/>
              </a:rPr>
              <a:t>public interface StringLogInterface</a:t>
            </a:r>
          </a:p>
          <a:p>
            <a:pPr eaLnBrk="1" hangingPunct="1"/>
            <a:r>
              <a:rPr lang="en-US" sz="1400">
                <a:latin typeface="Courier New" charset="0"/>
              </a:rPr>
              <a:t>{</a:t>
            </a:r>
          </a:p>
          <a:p>
            <a:pPr eaLnBrk="1" hangingPunct="1"/>
            <a:r>
              <a:rPr lang="en-US" sz="1400">
                <a:latin typeface="Courier New" charset="0"/>
              </a:rPr>
              <a:t>  void insert(String element);</a:t>
            </a:r>
          </a:p>
          <a:p>
            <a:pPr eaLnBrk="1" hangingPunct="1"/>
            <a:r>
              <a:rPr lang="en-US" sz="1400">
                <a:latin typeface="Courier New" charset="0"/>
              </a:rPr>
              <a:t>  // Precondition:   This StringLog is not full.</a:t>
            </a:r>
          </a:p>
          <a:p>
            <a:pPr eaLnBrk="1" hangingPunct="1"/>
            <a:r>
              <a:rPr lang="en-US" sz="1400">
                <a:latin typeface="Courier New" charset="0"/>
              </a:rPr>
              <a:t>  // </a:t>
            </a:r>
          </a:p>
          <a:p>
            <a:pPr eaLnBrk="1" hangingPunct="1"/>
            <a:r>
              <a:rPr lang="en-US" sz="1400">
                <a:latin typeface="Courier New" charset="0"/>
              </a:rPr>
              <a:t>  // Places element into this StringLog.</a:t>
            </a:r>
          </a:p>
          <a:p>
            <a:pPr eaLnBrk="1" hangingPunct="1"/>
            <a:endParaRPr lang="en-US" sz="1400">
              <a:latin typeface="Courier New" charset="0"/>
            </a:endParaRPr>
          </a:p>
          <a:p>
            <a:pPr eaLnBrk="1" hangingPunct="1"/>
            <a:r>
              <a:rPr lang="en-US" sz="1400">
                <a:latin typeface="Courier New" charset="0"/>
              </a:rPr>
              <a:t>  boolean isFull();</a:t>
            </a:r>
          </a:p>
          <a:p>
            <a:pPr eaLnBrk="1" hangingPunct="1"/>
            <a:r>
              <a:rPr lang="en-US" sz="1400">
                <a:latin typeface="Courier New" charset="0"/>
              </a:rPr>
              <a:t>  // Returns true if this StringLog is full, otherwise returns false.</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4000">
                <a:latin typeface="Arial" charset="0"/>
              </a:rPr>
              <a:t>The StringLogInterface continued</a:t>
            </a:r>
          </a:p>
        </p:txBody>
      </p:sp>
      <p:sp>
        <p:nvSpPr>
          <p:cNvPr id="17411" name="Text Box 4"/>
          <p:cNvSpPr txBox="1">
            <a:spLocks noChangeArrowheads="1"/>
          </p:cNvSpPr>
          <p:nvPr/>
        </p:nvSpPr>
        <p:spPr bwMode="auto">
          <a:xfrm>
            <a:off x="441325" y="1793875"/>
            <a:ext cx="7310438" cy="377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    </a:t>
            </a:r>
            <a:r>
              <a:rPr lang="en-US" sz="1400">
                <a:latin typeface="Courier New" charset="0"/>
              </a:rPr>
              <a:t>int size();</a:t>
            </a:r>
          </a:p>
          <a:p>
            <a:pPr eaLnBrk="1" hangingPunct="1"/>
            <a:r>
              <a:rPr lang="en-US" sz="1400">
                <a:latin typeface="Courier New" charset="0"/>
              </a:rPr>
              <a:t>  // Returns the number of Strings in this StringLog.</a:t>
            </a:r>
          </a:p>
          <a:p>
            <a:pPr eaLnBrk="1" hangingPunct="1"/>
            <a:endParaRPr lang="en-US" sz="1400">
              <a:latin typeface="Courier New" charset="0"/>
            </a:endParaRPr>
          </a:p>
          <a:p>
            <a:pPr eaLnBrk="1" hangingPunct="1"/>
            <a:r>
              <a:rPr lang="en-US" sz="1400">
                <a:latin typeface="Courier New" charset="0"/>
              </a:rPr>
              <a:t>  boolean contains(String element);</a:t>
            </a:r>
          </a:p>
          <a:p>
            <a:pPr eaLnBrk="1" hangingPunct="1"/>
            <a:r>
              <a:rPr lang="en-US" sz="1400">
                <a:latin typeface="Courier New" charset="0"/>
              </a:rPr>
              <a:t>  // Returns true if element is in this StringLog, </a:t>
            </a:r>
          </a:p>
          <a:p>
            <a:pPr eaLnBrk="1" hangingPunct="1"/>
            <a:r>
              <a:rPr lang="en-US" sz="1400">
                <a:latin typeface="Courier New" charset="0"/>
              </a:rPr>
              <a:t>  // otherwise returns false.</a:t>
            </a:r>
          </a:p>
          <a:p>
            <a:pPr eaLnBrk="1" hangingPunct="1"/>
            <a:r>
              <a:rPr lang="en-US" sz="1400">
                <a:latin typeface="Courier New" charset="0"/>
              </a:rPr>
              <a:t>  // Ignores case differences when doing string comparison.</a:t>
            </a:r>
          </a:p>
          <a:p>
            <a:pPr eaLnBrk="1" hangingPunct="1"/>
            <a:r>
              <a:rPr lang="en-US" sz="1400">
                <a:latin typeface="Courier New" charset="0"/>
              </a:rPr>
              <a:t>  </a:t>
            </a:r>
          </a:p>
          <a:p>
            <a:pPr eaLnBrk="1" hangingPunct="1"/>
            <a:r>
              <a:rPr lang="en-US" sz="1400">
                <a:latin typeface="Courier New" charset="0"/>
              </a:rPr>
              <a:t>  void clear();</a:t>
            </a:r>
          </a:p>
          <a:p>
            <a:pPr eaLnBrk="1" hangingPunct="1"/>
            <a:r>
              <a:rPr lang="en-US" sz="1400">
                <a:latin typeface="Courier New" charset="0"/>
              </a:rPr>
              <a:t>  // Makes this StringLog empty.</a:t>
            </a:r>
          </a:p>
          <a:p>
            <a:pPr eaLnBrk="1" hangingPunct="1"/>
            <a:endParaRPr lang="en-US" sz="1400">
              <a:latin typeface="Courier New" charset="0"/>
            </a:endParaRPr>
          </a:p>
          <a:p>
            <a:pPr eaLnBrk="1" hangingPunct="1"/>
            <a:r>
              <a:rPr lang="en-US" sz="1400">
                <a:latin typeface="Courier New" charset="0"/>
              </a:rPr>
              <a:t>  String getName();</a:t>
            </a:r>
          </a:p>
          <a:p>
            <a:pPr eaLnBrk="1" hangingPunct="1"/>
            <a:r>
              <a:rPr lang="en-US" sz="1400">
                <a:latin typeface="Courier New" charset="0"/>
              </a:rPr>
              <a:t>  // Returns the name of this StringLog.</a:t>
            </a:r>
          </a:p>
          <a:p>
            <a:pPr eaLnBrk="1" hangingPunct="1"/>
            <a:endParaRPr lang="en-US" sz="1400">
              <a:latin typeface="Courier New" charset="0"/>
            </a:endParaRPr>
          </a:p>
          <a:p>
            <a:pPr eaLnBrk="1" hangingPunct="1"/>
            <a:r>
              <a:rPr lang="en-US" sz="1400">
                <a:latin typeface="Courier New" charset="0"/>
              </a:rPr>
              <a:t>  String toString();</a:t>
            </a:r>
          </a:p>
          <a:p>
            <a:pPr eaLnBrk="1" hangingPunct="1"/>
            <a:r>
              <a:rPr lang="en-US" sz="1400">
                <a:latin typeface="Courier New" charset="0"/>
              </a:rPr>
              <a:t>  // Returns a nicely formatted string representing this StringLog.</a:t>
            </a:r>
          </a:p>
          <a:p>
            <a:pPr eaLnBrk="1" hangingPunct="1"/>
            <a:r>
              <a:rPr lang="en-US" sz="1400">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atin typeface="Arial" charset="0"/>
              </a:rPr>
              <a:t>Application Example</a:t>
            </a:r>
          </a:p>
        </p:txBody>
      </p:sp>
      <p:sp>
        <p:nvSpPr>
          <p:cNvPr id="18435" name="Text Box 4"/>
          <p:cNvSpPr txBox="1">
            <a:spLocks noChangeArrowheads="1"/>
          </p:cNvSpPr>
          <p:nvPr/>
        </p:nvSpPr>
        <p:spPr bwMode="auto">
          <a:xfrm>
            <a:off x="669925" y="1855788"/>
            <a:ext cx="784225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a:t>
            </a:r>
          </a:p>
          <a:p>
            <a:pPr eaLnBrk="1" hangingPunct="1"/>
            <a:r>
              <a:rPr lang="en-US" sz="1400">
                <a:latin typeface="Courier New" charset="0"/>
              </a:rPr>
              <a:t>// UseStringLog.java        by Dale/Joyce/Weems                Chapter 2</a:t>
            </a:r>
          </a:p>
          <a:p>
            <a:pPr eaLnBrk="1" hangingPunct="1"/>
            <a:r>
              <a:rPr lang="en-US" sz="1400">
                <a:latin typeface="Courier New" charset="0"/>
              </a:rPr>
              <a:t>//</a:t>
            </a:r>
          </a:p>
          <a:p>
            <a:pPr eaLnBrk="1" hangingPunct="1"/>
            <a:r>
              <a:rPr lang="en-US" sz="1400">
                <a:latin typeface="Courier New" charset="0"/>
              </a:rPr>
              <a:t>// Simple example of the use of a StringLog.</a:t>
            </a:r>
          </a:p>
          <a:p>
            <a:pPr eaLnBrk="1" hangingPunct="1"/>
            <a:r>
              <a:rPr lang="en-US" sz="1400">
                <a:latin typeface="Courier New" charset="0"/>
              </a:rPr>
              <a:t>//----------------------------------------------------------------------</a:t>
            </a:r>
          </a:p>
          <a:p>
            <a:pPr eaLnBrk="1" hangingPunct="1"/>
            <a:r>
              <a:rPr lang="en-US" sz="1400">
                <a:latin typeface="Courier New" charset="0"/>
              </a:rPr>
              <a:t>import ch02.stringLogs.*;</a:t>
            </a:r>
          </a:p>
          <a:p>
            <a:pPr eaLnBrk="1" hangingPunct="1"/>
            <a:r>
              <a:rPr lang="en-US" sz="1400">
                <a:latin typeface="Courier New" charset="0"/>
              </a:rPr>
              <a:t>public class UseStringLog</a:t>
            </a:r>
          </a:p>
          <a:p>
            <a:pPr eaLnBrk="1" hangingPunct="1"/>
            <a:r>
              <a:rPr lang="en-US" sz="1400">
                <a:latin typeface="Courier New" charset="0"/>
              </a:rPr>
              <a:t>{</a:t>
            </a:r>
          </a:p>
          <a:p>
            <a:pPr eaLnBrk="1" hangingPunct="1"/>
            <a:r>
              <a:rPr lang="en-US" sz="1400">
                <a:latin typeface="Courier New" charset="0"/>
              </a:rPr>
              <a:t>  public static void main(String[] args)</a:t>
            </a:r>
          </a:p>
          <a:p>
            <a:pPr eaLnBrk="1" hangingPunct="1"/>
            <a:r>
              <a:rPr lang="en-US" sz="1400">
                <a:latin typeface="Courier New" charset="0"/>
              </a:rPr>
              <a:t>  { </a:t>
            </a:r>
          </a:p>
          <a:p>
            <a:pPr eaLnBrk="1" hangingPunct="1"/>
            <a:r>
              <a:rPr lang="en-US" sz="1400">
                <a:latin typeface="Courier New" charset="0"/>
              </a:rPr>
              <a:t>    </a:t>
            </a:r>
            <a:r>
              <a:rPr lang="en-US" sz="1400" u="sng">
                <a:latin typeface="Courier New" charset="0"/>
              </a:rPr>
              <a:t>StringLogInterface log;</a:t>
            </a:r>
            <a:endParaRPr lang="en-US" sz="1400">
              <a:latin typeface="Courier New" charset="0"/>
            </a:endParaRPr>
          </a:p>
          <a:p>
            <a:pPr eaLnBrk="1" hangingPunct="1"/>
            <a:r>
              <a:rPr lang="en-US" sz="1400">
                <a:latin typeface="Courier New" charset="0"/>
              </a:rPr>
              <a:t>    </a:t>
            </a:r>
            <a:r>
              <a:rPr lang="en-US" sz="1400" u="sng">
                <a:latin typeface="Courier New" charset="0"/>
              </a:rPr>
              <a:t>log = new ArrayStringLog</a:t>
            </a:r>
            <a:r>
              <a:rPr lang="en-US" sz="1400">
                <a:latin typeface="Courier New" charset="0"/>
              </a:rPr>
              <a:t>("Example Use");</a:t>
            </a:r>
          </a:p>
          <a:p>
            <a:pPr eaLnBrk="1" hangingPunct="1"/>
            <a:r>
              <a:rPr lang="en-US" sz="1400">
                <a:latin typeface="Courier New" charset="0"/>
              </a:rPr>
              <a:t>    log.insert("Elvis");</a:t>
            </a:r>
          </a:p>
          <a:p>
            <a:pPr eaLnBrk="1" hangingPunct="1"/>
            <a:r>
              <a:rPr lang="en-US" sz="1400">
                <a:latin typeface="Courier New" charset="0"/>
              </a:rPr>
              <a:t>    log.insert("King Louis XII");</a:t>
            </a:r>
          </a:p>
          <a:p>
            <a:pPr eaLnBrk="1" hangingPunct="1"/>
            <a:r>
              <a:rPr lang="en-US" sz="1400">
                <a:latin typeface="Courier New" charset="0"/>
              </a:rPr>
              <a:t>    log.insert("Captain Kirk");</a:t>
            </a:r>
          </a:p>
          <a:p>
            <a:pPr eaLnBrk="1" hangingPunct="1"/>
            <a:r>
              <a:rPr lang="en-US" sz="1400">
                <a:latin typeface="Courier New" charset="0"/>
              </a:rPr>
              <a:t>    System.out.println(log);</a:t>
            </a:r>
          </a:p>
          <a:p>
            <a:pPr eaLnBrk="1" hangingPunct="1"/>
            <a:r>
              <a:rPr lang="en-US" sz="1400">
                <a:latin typeface="Courier New" charset="0"/>
              </a:rPr>
              <a:t>    System.out.println("The size of the log is " + log.size());</a:t>
            </a:r>
          </a:p>
          <a:p>
            <a:pPr eaLnBrk="1" hangingPunct="1"/>
            <a:r>
              <a:rPr lang="en-US" sz="1400">
                <a:latin typeface="Courier New" charset="0"/>
              </a:rPr>
              <a:t>    System.out.println("Elvis is in the log: " + log.contains("Elvis"));</a:t>
            </a:r>
          </a:p>
          <a:p>
            <a:pPr eaLnBrk="1" hangingPunct="1"/>
            <a:r>
              <a:rPr lang="en-US" sz="1400">
                <a:latin typeface="Courier New" charset="0"/>
              </a:rPr>
              <a:t>    System.out.println("Santa is in the log: " + log.contains("Santa"));</a:t>
            </a:r>
          </a:p>
          <a:p>
            <a:pPr eaLnBrk="1" hangingPunct="1"/>
            <a:r>
              <a:rPr lang="en-US" sz="1400">
                <a:latin typeface="Courier New" charset="0"/>
              </a:rPr>
              <a:t>  }</a:t>
            </a:r>
          </a:p>
          <a:p>
            <a:pPr eaLnBrk="1" hangingPunct="1"/>
            <a:r>
              <a:rPr lang="en-US" sz="14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atin typeface="Arial" charset="0"/>
              </a:rPr>
              <a:t>Output from example</a:t>
            </a:r>
          </a:p>
        </p:txBody>
      </p:sp>
      <p:sp>
        <p:nvSpPr>
          <p:cNvPr id="19459" name="Text Box 4"/>
          <p:cNvSpPr txBox="1">
            <a:spLocks noChangeArrowheads="1"/>
          </p:cNvSpPr>
          <p:nvPr/>
        </p:nvSpPr>
        <p:spPr bwMode="auto">
          <a:xfrm>
            <a:off x="838200" y="1828800"/>
            <a:ext cx="3733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ourier New" charset="0"/>
              </a:rPr>
              <a:t>Log: Example Use</a:t>
            </a:r>
          </a:p>
          <a:p>
            <a:pPr eaLnBrk="1" hangingPunct="1"/>
            <a:r>
              <a:rPr lang="en-US">
                <a:latin typeface="Courier New" charset="0"/>
              </a:rPr>
              <a:t>1. Elvis</a:t>
            </a:r>
          </a:p>
          <a:p>
            <a:pPr eaLnBrk="1" hangingPunct="1"/>
            <a:r>
              <a:rPr lang="en-US">
                <a:latin typeface="Courier New" charset="0"/>
              </a:rPr>
              <a:t>2. King Louis XII</a:t>
            </a:r>
          </a:p>
          <a:p>
            <a:pPr eaLnBrk="1" hangingPunct="1"/>
            <a:r>
              <a:rPr lang="en-US">
                <a:latin typeface="Courier New" charset="0"/>
              </a:rPr>
              <a:t>3. Captain Kirk</a:t>
            </a:r>
          </a:p>
          <a:p>
            <a:pPr eaLnBrk="1" hangingPunct="1"/>
            <a:r>
              <a:rPr lang="en-US">
                <a:latin typeface="Courier New" charset="0"/>
              </a:rPr>
              <a:t>The size of the log is 3</a:t>
            </a:r>
          </a:p>
          <a:p>
            <a:pPr eaLnBrk="1" hangingPunct="1"/>
            <a:r>
              <a:rPr lang="en-US">
                <a:latin typeface="Courier New" charset="0"/>
              </a:rPr>
              <a:t>Elvis is in the log: true</a:t>
            </a:r>
          </a:p>
          <a:p>
            <a:pPr eaLnBrk="1" hangingPunct="1"/>
            <a:r>
              <a:rPr lang="en-US">
                <a:latin typeface="Courier New" charset="0"/>
              </a:rPr>
              <a:t>Santa is in the log: false</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atin typeface="Arial" charset="0"/>
              </a:rPr>
              <a:t>Review: the three levels</a:t>
            </a:r>
          </a:p>
        </p:txBody>
      </p:sp>
      <p:sp>
        <p:nvSpPr>
          <p:cNvPr id="20483" name="Rectangle 3"/>
          <p:cNvSpPr>
            <a:spLocks noGrp="1" noChangeArrowheads="1"/>
          </p:cNvSpPr>
          <p:nvPr>
            <p:ph type="body" idx="1"/>
          </p:nvPr>
        </p:nvSpPr>
        <p:spPr/>
        <p:txBody>
          <a:bodyPr/>
          <a:lstStyle/>
          <a:p>
            <a:pPr marL="609600" indent="-609600" eaLnBrk="1" hangingPunct="1">
              <a:lnSpc>
                <a:spcPct val="80000"/>
              </a:lnSpc>
            </a:pPr>
            <a:r>
              <a:rPr lang="en-US" sz="2000" i="1">
                <a:latin typeface="Arial" charset="0"/>
              </a:rPr>
              <a:t>Application (or user or client) level:</a:t>
            </a:r>
            <a:r>
              <a:rPr lang="en-US" sz="2000">
                <a:latin typeface="Arial" charset="0"/>
              </a:rPr>
              <a:t> The UseStringLog program is the application. It declares a variable log of type StringLogInterface. It uses the ArrayStringLog implementation of the StringLogInterface to perform some simple tasks. </a:t>
            </a:r>
          </a:p>
          <a:p>
            <a:pPr marL="609600" indent="-609600" eaLnBrk="1" hangingPunct="1">
              <a:lnSpc>
                <a:spcPct val="80000"/>
              </a:lnSpc>
              <a:buFontTx/>
              <a:buNone/>
            </a:pPr>
            <a:endParaRPr lang="en-US" sz="2000" i="1">
              <a:latin typeface="Arial" charset="0"/>
            </a:endParaRPr>
          </a:p>
          <a:p>
            <a:pPr marL="609600" indent="-609600" eaLnBrk="1" hangingPunct="1">
              <a:lnSpc>
                <a:spcPct val="80000"/>
              </a:lnSpc>
            </a:pPr>
            <a:r>
              <a:rPr lang="en-US" sz="2000" i="1">
                <a:latin typeface="Arial" charset="0"/>
              </a:rPr>
              <a:t>Logical (or abstract) level:</a:t>
            </a:r>
            <a:r>
              <a:rPr lang="en-US" sz="2000">
                <a:latin typeface="Arial" charset="0"/>
              </a:rPr>
              <a:t> StringLogInterface provides an abstract view of the StringLog ADT. It is used by the UseStringLog application and implemented by the ArrayStringLog class.</a:t>
            </a:r>
          </a:p>
          <a:p>
            <a:pPr marL="609600" indent="-609600" eaLnBrk="1" hangingPunct="1">
              <a:lnSpc>
                <a:spcPct val="80000"/>
              </a:lnSpc>
              <a:buFontTx/>
              <a:buNone/>
            </a:pPr>
            <a:endParaRPr lang="en-US" sz="2000" i="1">
              <a:latin typeface="Arial" charset="0"/>
            </a:endParaRPr>
          </a:p>
          <a:p>
            <a:pPr marL="609600" indent="-609600" eaLnBrk="1" hangingPunct="1">
              <a:lnSpc>
                <a:spcPct val="80000"/>
              </a:lnSpc>
            </a:pPr>
            <a:r>
              <a:rPr lang="en-US" sz="2000" i="1">
                <a:latin typeface="Arial" charset="0"/>
              </a:rPr>
              <a:t>Implementation (or concrete) level:</a:t>
            </a:r>
            <a:r>
              <a:rPr lang="en-US" sz="2000">
                <a:latin typeface="Arial" charset="0"/>
              </a:rPr>
              <a:t> The ArrayStringLog class developed in Section 2.3 provides a specific implementation of the StringLog ADT, fulfilling the contract presented by the StringLogInterface. It is used by applications such as UseStringLog. Likewise, the LinkedStringLog class (see Section 2.6) also provides an implementation.</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atin typeface="Arial" charset="0"/>
              </a:rPr>
              <a:t>Chapter 2: Abstract Data Types</a:t>
            </a:r>
          </a:p>
        </p:txBody>
      </p:sp>
      <p:sp>
        <p:nvSpPr>
          <p:cNvPr id="3075" name="Rectangle 3"/>
          <p:cNvSpPr>
            <a:spLocks noGrp="1" noChangeArrowheads="1"/>
          </p:cNvSpPr>
          <p:nvPr>
            <p:ph type="body" idx="1"/>
          </p:nvPr>
        </p:nvSpPr>
        <p:spPr>
          <a:xfrm>
            <a:off x="342900" y="1752600"/>
            <a:ext cx="8458200" cy="4525963"/>
          </a:xfrm>
        </p:spPr>
        <p:txBody>
          <a:bodyPr/>
          <a:lstStyle/>
          <a:p>
            <a:pPr eaLnBrk="1" hangingPunct="1">
              <a:buFontTx/>
              <a:buNone/>
            </a:pPr>
            <a:r>
              <a:rPr lang="en-US" sz="2800">
                <a:latin typeface="Arial" charset="0"/>
              </a:rPr>
              <a:t>2.1 – Abstraction</a:t>
            </a:r>
          </a:p>
          <a:p>
            <a:pPr eaLnBrk="1" hangingPunct="1">
              <a:buFontTx/>
              <a:buNone/>
            </a:pPr>
            <a:r>
              <a:rPr lang="en-US" sz="2800">
                <a:latin typeface="Arial" charset="0"/>
              </a:rPr>
              <a:t>2.2 – The StringLog ADT Specification</a:t>
            </a:r>
          </a:p>
          <a:p>
            <a:pPr eaLnBrk="1" hangingPunct="1">
              <a:buFontTx/>
              <a:buNone/>
            </a:pPr>
            <a:r>
              <a:rPr lang="en-US" sz="2800">
                <a:latin typeface="Arial" charset="0"/>
              </a:rPr>
              <a:t>2.3 – Array-Based StringLog ADT Implementation</a:t>
            </a:r>
          </a:p>
          <a:p>
            <a:pPr eaLnBrk="1" hangingPunct="1">
              <a:buFontTx/>
              <a:buNone/>
            </a:pPr>
            <a:r>
              <a:rPr lang="en-US" sz="2800">
                <a:latin typeface="Arial" charset="0"/>
              </a:rPr>
              <a:t>2.4 – Software Testing</a:t>
            </a:r>
          </a:p>
          <a:p>
            <a:pPr eaLnBrk="1" hangingPunct="1">
              <a:buFontTx/>
              <a:buNone/>
            </a:pPr>
            <a:r>
              <a:rPr lang="en-US" sz="2800">
                <a:latin typeface="Arial" charset="0"/>
              </a:rPr>
              <a:t>2.5 – Introduction to Linked Lists</a:t>
            </a:r>
          </a:p>
          <a:p>
            <a:pPr eaLnBrk="1" hangingPunct="1">
              <a:buFontTx/>
              <a:buNone/>
            </a:pPr>
            <a:r>
              <a:rPr lang="en-US" sz="2800">
                <a:latin typeface="Arial" charset="0"/>
              </a:rPr>
              <a:t>2.6 – Linked List StringLog ADT Implementation</a:t>
            </a:r>
          </a:p>
          <a:p>
            <a:pPr eaLnBrk="1" hangingPunct="1">
              <a:buFontTx/>
              <a:buNone/>
            </a:pPr>
            <a:r>
              <a:rPr lang="en-US" sz="2800">
                <a:latin typeface="Arial" charset="0"/>
              </a:rPr>
              <a:t>2.7 – Software Design: Identification of Classes</a:t>
            </a:r>
          </a:p>
          <a:p>
            <a:pPr eaLnBrk="1" hangingPunct="1">
              <a:buFontTx/>
              <a:buNone/>
            </a:pPr>
            <a:r>
              <a:rPr lang="en-US" sz="2800">
                <a:latin typeface="Arial" charset="0"/>
              </a:rPr>
              <a:t>2.8 – Case Study: A Trivia Game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a:latin typeface="Arial" charset="0"/>
              </a:rPr>
              <a:t>Relationships among StringLog classes</a:t>
            </a:r>
          </a:p>
        </p:txBody>
      </p:sp>
      <p:pic>
        <p:nvPicPr>
          <p:cNvPr id="21507" name="Picture 4" descr="37461_CH02_FIG020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949450"/>
            <a:ext cx="7696200" cy="4146550"/>
          </a:xfrm>
          <a:no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a:latin typeface="Arial" charset="0"/>
              </a:rPr>
              <a:t>2.3 Array-Based StringLog ADT Implementation</a:t>
            </a:r>
          </a:p>
        </p:txBody>
      </p:sp>
      <p:sp>
        <p:nvSpPr>
          <p:cNvPr id="22531" name="Rectangle 3"/>
          <p:cNvSpPr>
            <a:spLocks noGrp="1" noChangeArrowheads="1"/>
          </p:cNvSpPr>
          <p:nvPr>
            <p:ph type="body" idx="1"/>
          </p:nvPr>
        </p:nvSpPr>
        <p:spPr>
          <a:xfrm>
            <a:off x="457200" y="1981200"/>
            <a:ext cx="8229600" cy="4525963"/>
          </a:xfrm>
        </p:spPr>
        <p:txBody>
          <a:bodyPr/>
          <a:lstStyle/>
          <a:p>
            <a:pPr eaLnBrk="1" hangingPunct="1"/>
            <a:r>
              <a:rPr lang="en-US">
                <a:latin typeface="Arial" charset="0"/>
              </a:rPr>
              <a:t>Class name: ArrayStringLog</a:t>
            </a:r>
          </a:p>
          <a:p>
            <a:pPr eaLnBrk="1" hangingPunct="1"/>
            <a:r>
              <a:rPr lang="en-US">
                <a:latin typeface="Arial" charset="0"/>
              </a:rPr>
              <a:t>Distinguishing feature: strings are stored sequentially, in adjacent slots in an array</a:t>
            </a:r>
          </a:p>
          <a:p>
            <a:pPr eaLnBrk="1" hangingPunct="1"/>
            <a:r>
              <a:rPr lang="en-US">
                <a:latin typeface="Arial" charset="0"/>
              </a:rPr>
              <a:t>Package: ch02.stringLogs (same as StringLogInterface) </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atin typeface="Arial" charset="0"/>
              </a:rPr>
              <a:t>Instance Variables</a:t>
            </a:r>
          </a:p>
        </p:txBody>
      </p:sp>
      <p:sp>
        <p:nvSpPr>
          <p:cNvPr id="23555" name="Rectangle 3"/>
          <p:cNvSpPr>
            <a:spLocks noGrp="1" noChangeArrowheads="1"/>
          </p:cNvSpPr>
          <p:nvPr>
            <p:ph type="body" idx="1"/>
          </p:nvPr>
        </p:nvSpPr>
        <p:spPr/>
        <p:txBody>
          <a:bodyPr/>
          <a:lstStyle/>
          <a:p>
            <a:pPr eaLnBrk="1" hangingPunct="1">
              <a:lnSpc>
                <a:spcPct val="90000"/>
              </a:lnSpc>
            </a:pPr>
            <a:r>
              <a:rPr lang="en-US" sz="2400">
                <a:latin typeface="Arial" charset="0"/>
              </a:rPr>
              <a:t>String[] log;</a:t>
            </a:r>
          </a:p>
          <a:p>
            <a:pPr lvl="1" eaLnBrk="1" hangingPunct="1">
              <a:lnSpc>
                <a:spcPct val="90000"/>
              </a:lnSpc>
            </a:pPr>
            <a:r>
              <a:rPr lang="en-US" sz="2000">
                <a:latin typeface="Arial" charset="0"/>
              </a:rPr>
              <a:t>The elements of a StringLog are stored in an array of String objects named log.</a:t>
            </a:r>
          </a:p>
          <a:p>
            <a:pPr lvl="1" eaLnBrk="1" hangingPunct="1">
              <a:lnSpc>
                <a:spcPct val="90000"/>
              </a:lnSpc>
              <a:buFontTx/>
              <a:buNone/>
            </a:pPr>
            <a:r>
              <a:rPr lang="en-US" sz="2000">
                <a:latin typeface="Arial" charset="0"/>
              </a:rPr>
              <a:t> </a:t>
            </a:r>
          </a:p>
          <a:p>
            <a:pPr eaLnBrk="1" hangingPunct="1">
              <a:lnSpc>
                <a:spcPct val="90000"/>
              </a:lnSpc>
            </a:pPr>
            <a:r>
              <a:rPr lang="en-US" sz="2400">
                <a:latin typeface="Arial" charset="0"/>
              </a:rPr>
              <a:t>int lastIndex = -1; </a:t>
            </a:r>
          </a:p>
          <a:p>
            <a:pPr lvl="1" eaLnBrk="1" hangingPunct="1">
              <a:lnSpc>
                <a:spcPct val="90000"/>
              </a:lnSpc>
            </a:pPr>
            <a:r>
              <a:rPr lang="en-US" sz="2000">
                <a:latin typeface="Arial" charset="0"/>
              </a:rPr>
              <a:t>Originally the array is empty. Each time the insert command is invoked another string is added to the array. We use this variable to track the index of the </a:t>
            </a:r>
            <a:r>
              <a:rPr lang="ja-JP" altLang="en-US" sz="2000">
                <a:latin typeface="Arial" charset="0"/>
              </a:rPr>
              <a:t>“</a:t>
            </a:r>
            <a:r>
              <a:rPr lang="en-US" sz="2000">
                <a:latin typeface="Arial" charset="0"/>
              </a:rPr>
              <a:t>last</a:t>
            </a:r>
            <a:r>
              <a:rPr lang="ja-JP" altLang="en-US" sz="2000">
                <a:latin typeface="Arial" charset="0"/>
              </a:rPr>
              <a:t>”</a:t>
            </a:r>
            <a:r>
              <a:rPr lang="en-US" sz="2000">
                <a:latin typeface="Arial" charset="0"/>
              </a:rPr>
              <a:t> string inserted into the array. </a:t>
            </a:r>
          </a:p>
          <a:p>
            <a:pPr lvl="1" eaLnBrk="1" hangingPunct="1">
              <a:lnSpc>
                <a:spcPct val="90000"/>
              </a:lnSpc>
              <a:buFontTx/>
              <a:buNone/>
            </a:pPr>
            <a:endParaRPr lang="en-US" sz="2000">
              <a:latin typeface="Arial" charset="0"/>
            </a:endParaRPr>
          </a:p>
          <a:p>
            <a:pPr eaLnBrk="1" hangingPunct="1">
              <a:lnSpc>
                <a:spcPct val="90000"/>
              </a:lnSpc>
            </a:pPr>
            <a:r>
              <a:rPr lang="en-US" sz="2400">
                <a:latin typeface="Arial" charset="0"/>
              </a:rPr>
              <a:t>String name;</a:t>
            </a:r>
          </a:p>
          <a:p>
            <a:pPr lvl="1" eaLnBrk="1" hangingPunct="1">
              <a:lnSpc>
                <a:spcPct val="90000"/>
              </a:lnSpc>
            </a:pPr>
            <a:r>
              <a:rPr lang="en-US" sz="2000">
                <a:latin typeface="Arial" charset="0"/>
              </a:rPr>
              <a:t>Recall that every StringLog must have a </a:t>
            </a:r>
            <a:r>
              <a:rPr lang="en-US" sz="2000" i="1">
                <a:latin typeface="Arial" charset="0"/>
              </a:rPr>
              <a:t>name.</a:t>
            </a:r>
            <a:r>
              <a:rPr lang="en-US" sz="2000">
                <a:latin typeface="Arial" charset="0"/>
              </a:rPr>
              <a:t> We call the needed variable name.</a:t>
            </a:r>
          </a:p>
          <a:p>
            <a:pPr lvl="1" eaLnBrk="1" hangingPunct="1">
              <a:lnSpc>
                <a:spcPct val="90000"/>
              </a:lnSpc>
              <a:buFontTx/>
              <a:buNone/>
            </a:pPr>
            <a:endParaRPr lang="en-US" sz="20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457200" y="228600"/>
            <a:ext cx="8229600" cy="868363"/>
          </a:xfrm>
        </p:spPr>
        <p:txBody>
          <a:bodyPr/>
          <a:lstStyle/>
          <a:p>
            <a:pPr eaLnBrk="1" hangingPunct="1"/>
            <a:r>
              <a:rPr lang="en-US" sz="4000">
                <a:latin typeface="Arial" charset="0"/>
              </a:rPr>
              <a:t>Instance variables and constructors</a:t>
            </a:r>
          </a:p>
        </p:txBody>
      </p:sp>
      <p:sp>
        <p:nvSpPr>
          <p:cNvPr id="24579" name="Text Box 5"/>
          <p:cNvSpPr txBox="1">
            <a:spLocks noChangeArrowheads="1"/>
          </p:cNvSpPr>
          <p:nvPr/>
        </p:nvSpPr>
        <p:spPr bwMode="auto">
          <a:xfrm>
            <a:off x="304800" y="1143000"/>
            <a:ext cx="773588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package ch02.stringLogs;</a:t>
            </a:r>
          </a:p>
          <a:p>
            <a:pPr eaLnBrk="1" hangingPunct="1"/>
            <a:endParaRPr lang="en-US" sz="1400">
              <a:latin typeface="Courier New" charset="0"/>
            </a:endParaRPr>
          </a:p>
          <a:p>
            <a:pPr eaLnBrk="1" hangingPunct="1"/>
            <a:r>
              <a:rPr lang="en-US" sz="1400">
                <a:latin typeface="Courier New" charset="0"/>
              </a:rPr>
              <a:t>public class ArrayStringLog implements StringLogInterface </a:t>
            </a:r>
          </a:p>
          <a:p>
            <a:pPr eaLnBrk="1" hangingPunct="1"/>
            <a:r>
              <a:rPr lang="en-US" sz="1400">
                <a:latin typeface="Courier New" charset="0"/>
              </a:rPr>
              <a:t>{</a:t>
            </a:r>
          </a:p>
          <a:p>
            <a:pPr eaLnBrk="1" hangingPunct="1"/>
            <a:r>
              <a:rPr lang="en-US" sz="1400">
                <a:latin typeface="Courier New" charset="0"/>
              </a:rPr>
              <a:t>  protected String name;              // name of this log</a:t>
            </a:r>
          </a:p>
          <a:p>
            <a:pPr eaLnBrk="1" hangingPunct="1"/>
            <a:r>
              <a:rPr lang="en-US" sz="1400">
                <a:latin typeface="Courier New" charset="0"/>
              </a:rPr>
              <a:t>  protected String[] log;             // array that holds log strings</a:t>
            </a:r>
          </a:p>
          <a:p>
            <a:pPr eaLnBrk="1" hangingPunct="1"/>
            <a:r>
              <a:rPr lang="en-US" sz="1400">
                <a:latin typeface="Courier New" charset="0"/>
              </a:rPr>
              <a:t>  protected int lastIndex = -1;       // index of last string in array </a:t>
            </a:r>
          </a:p>
          <a:p>
            <a:pPr eaLnBrk="1" hangingPunct="1"/>
            <a:endParaRPr lang="en-US" sz="1400">
              <a:latin typeface="Courier New" charset="0"/>
            </a:endParaRPr>
          </a:p>
          <a:p>
            <a:pPr eaLnBrk="1" hangingPunct="1"/>
            <a:r>
              <a:rPr lang="en-US" sz="1400">
                <a:latin typeface="Courier New" charset="0"/>
              </a:rPr>
              <a:t>public ArrayStringLog(String name, int maxSize)</a:t>
            </a:r>
          </a:p>
          <a:p>
            <a:pPr eaLnBrk="1" hangingPunct="1"/>
            <a:r>
              <a:rPr lang="en-US" sz="1400">
                <a:latin typeface="Courier New" charset="0"/>
              </a:rPr>
              <a:t>// Precondition:   maxSize &gt; 0</a:t>
            </a:r>
          </a:p>
          <a:p>
            <a:pPr eaLnBrk="1" hangingPunct="1"/>
            <a:r>
              <a:rPr lang="en-US" sz="1400">
                <a:latin typeface="Courier New" charset="0"/>
              </a:rPr>
              <a:t>//</a:t>
            </a:r>
          </a:p>
          <a:p>
            <a:pPr eaLnBrk="1" hangingPunct="1"/>
            <a:r>
              <a:rPr lang="en-US" sz="1400">
                <a:latin typeface="Courier New" charset="0"/>
              </a:rPr>
              <a:t>// Instantiates and returns a reference to an empty StringLog object </a:t>
            </a:r>
          </a:p>
          <a:p>
            <a:pPr eaLnBrk="1" hangingPunct="1"/>
            <a:r>
              <a:rPr lang="en-US" sz="1400">
                <a:latin typeface="Courier New" charset="0"/>
              </a:rPr>
              <a:t>// with name "name" and room for maxSize strings.</a:t>
            </a:r>
          </a:p>
          <a:p>
            <a:pPr eaLnBrk="1" hangingPunct="1"/>
            <a:r>
              <a:rPr lang="en-US" sz="1400">
                <a:latin typeface="Courier New" charset="0"/>
              </a:rPr>
              <a:t>{</a:t>
            </a:r>
          </a:p>
          <a:p>
            <a:pPr eaLnBrk="1" hangingPunct="1"/>
            <a:r>
              <a:rPr lang="en-US" sz="1400">
                <a:latin typeface="Courier New" charset="0"/>
              </a:rPr>
              <a:t>  log = new String[maxSize];</a:t>
            </a:r>
          </a:p>
          <a:p>
            <a:pPr eaLnBrk="1" hangingPunct="1"/>
            <a:r>
              <a:rPr lang="en-US" sz="1400">
                <a:latin typeface="Courier New" charset="0"/>
              </a:rPr>
              <a:t>  this.name = name;</a:t>
            </a:r>
          </a:p>
          <a:p>
            <a:pPr eaLnBrk="1" hangingPunct="1"/>
            <a:r>
              <a:rPr lang="en-US" sz="1400">
                <a:latin typeface="Courier New" charset="0"/>
              </a:rPr>
              <a:t>}</a:t>
            </a:r>
          </a:p>
          <a:p>
            <a:pPr eaLnBrk="1" hangingPunct="1"/>
            <a:endParaRPr lang="en-US" sz="1400">
              <a:latin typeface="Courier New" charset="0"/>
            </a:endParaRPr>
          </a:p>
          <a:p>
            <a:pPr eaLnBrk="1" hangingPunct="1"/>
            <a:r>
              <a:rPr lang="en-US" sz="1400">
                <a:latin typeface="Courier New" charset="0"/>
              </a:rPr>
              <a:t>public ArrayStringLog(String name) </a:t>
            </a:r>
          </a:p>
          <a:p>
            <a:pPr eaLnBrk="1" hangingPunct="1"/>
            <a:r>
              <a:rPr lang="en-US" sz="1400">
                <a:latin typeface="Courier New" charset="0"/>
              </a:rPr>
              <a:t>// Instantiates and returns a reference to an empty StringLog object </a:t>
            </a:r>
          </a:p>
          <a:p>
            <a:pPr eaLnBrk="1" hangingPunct="1"/>
            <a:r>
              <a:rPr lang="en-US" sz="1400">
                <a:latin typeface="Courier New" charset="0"/>
              </a:rPr>
              <a:t>// with name "name" and room for 100 strings.</a:t>
            </a:r>
          </a:p>
          <a:p>
            <a:pPr eaLnBrk="1" hangingPunct="1"/>
            <a:r>
              <a:rPr lang="en-US" sz="1400">
                <a:latin typeface="Courier New" charset="0"/>
              </a:rPr>
              <a:t>{</a:t>
            </a:r>
          </a:p>
          <a:p>
            <a:pPr eaLnBrk="1" hangingPunct="1"/>
            <a:r>
              <a:rPr lang="en-US" sz="1400">
                <a:latin typeface="Courier New" charset="0"/>
              </a:rPr>
              <a:t>  log = new String[100];</a:t>
            </a:r>
          </a:p>
          <a:p>
            <a:pPr eaLnBrk="1" hangingPunct="1"/>
            <a:r>
              <a:rPr lang="en-US" sz="1400">
                <a:latin typeface="Courier New" charset="0"/>
              </a:rPr>
              <a:t>  this.name = name;</a:t>
            </a:r>
          </a:p>
          <a:p>
            <a:pPr eaLnBrk="1" hangingPunct="1"/>
            <a:r>
              <a:rPr lang="en-US" sz="14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Arial" charset="0"/>
              </a:rPr>
              <a:t>The insert operation</a:t>
            </a:r>
          </a:p>
        </p:txBody>
      </p:sp>
      <p:sp>
        <p:nvSpPr>
          <p:cNvPr id="25603" name="Text Box 4"/>
          <p:cNvSpPr txBox="1">
            <a:spLocks noChangeArrowheads="1"/>
          </p:cNvSpPr>
          <p:nvPr/>
        </p:nvSpPr>
        <p:spPr bwMode="auto">
          <a:xfrm>
            <a:off x="669925" y="1657350"/>
            <a:ext cx="64643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ourier New" charset="0"/>
              </a:rPr>
              <a:t>public void insert(String element)</a:t>
            </a:r>
          </a:p>
          <a:p>
            <a:pPr eaLnBrk="1" hangingPunct="1"/>
            <a:r>
              <a:rPr lang="en-US">
                <a:latin typeface="Courier New" charset="0"/>
              </a:rPr>
              <a:t>// Precondition:   This StringLog is not full.</a:t>
            </a:r>
          </a:p>
          <a:p>
            <a:pPr eaLnBrk="1" hangingPunct="1"/>
            <a:r>
              <a:rPr lang="en-US">
                <a:latin typeface="Courier New" charset="0"/>
              </a:rPr>
              <a:t>//</a:t>
            </a:r>
          </a:p>
          <a:p>
            <a:pPr eaLnBrk="1" hangingPunct="1"/>
            <a:r>
              <a:rPr lang="en-US">
                <a:latin typeface="Courier New" charset="0"/>
              </a:rPr>
              <a:t>// Places element into this StringLog.</a:t>
            </a:r>
          </a:p>
          <a:p>
            <a:pPr eaLnBrk="1" hangingPunct="1"/>
            <a:r>
              <a:rPr lang="en-US">
                <a:latin typeface="Courier New" charset="0"/>
              </a:rPr>
              <a:t>{      </a:t>
            </a:r>
          </a:p>
          <a:p>
            <a:pPr eaLnBrk="1" hangingPunct="1"/>
            <a:r>
              <a:rPr lang="en-US">
                <a:latin typeface="Courier New" charset="0"/>
              </a:rPr>
              <a:t>  lastIndex++;</a:t>
            </a:r>
          </a:p>
          <a:p>
            <a:pPr eaLnBrk="1" hangingPunct="1"/>
            <a:r>
              <a:rPr lang="en-US">
                <a:latin typeface="Courier New" charset="0"/>
              </a:rPr>
              <a:t>  log[lastIndex] = element;</a:t>
            </a:r>
          </a:p>
          <a:p>
            <a:pPr eaLnBrk="1" hangingPunct="1"/>
            <a:r>
              <a:rPr lang="en-US">
                <a:latin typeface="Courier New" charset="0"/>
              </a:rPr>
              <a:t>} </a:t>
            </a:r>
          </a:p>
          <a:p>
            <a:pPr eaLnBrk="1" hangingPunct="1"/>
            <a:endParaRPr lang="en-US">
              <a:latin typeface="Courier New" charset="0"/>
            </a:endParaRPr>
          </a:p>
          <a:p>
            <a:pPr eaLnBrk="1" hangingPunct="1"/>
            <a:r>
              <a:rPr lang="en-US"/>
              <a:t>An example use:</a:t>
            </a:r>
          </a:p>
          <a:p>
            <a:pPr eaLnBrk="1" hangingPunct="1"/>
            <a:endParaRPr lang="en-US"/>
          </a:p>
          <a:p>
            <a:pPr lvl="1" eaLnBrk="1" hangingPunct="1"/>
            <a:r>
              <a:rPr lang="en-US">
                <a:latin typeface="Courier New" charset="0"/>
              </a:rPr>
              <a:t>ArrayStringLog strLog;</a:t>
            </a:r>
          </a:p>
          <a:p>
            <a:pPr lvl="1" eaLnBrk="1" hangingPunct="1"/>
            <a:r>
              <a:rPr lang="en-US">
                <a:latin typeface="Courier New" charset="0"/>
              </a:rPr>
              <a:t>strLog = new ArrayStringLog("aliases", 4);</a:t>
            </a:r>
          </a:p>
          <a:p>
            <a:pPr lvl="1" eaLnBrk="1" hangingPunct="1"/>
            <a:r>
              <a:rPr lang="en-US">
                <a:latin typeface="Courier New" charset="0"/>
              </a:rPr>
              <a:t>strLog.insert("Babyface");</a:t>
            </a:r>
          </a:p>
          <a:p>
            <a:pPr lvl="1" eaLnBrk="1" hangingPunct="1"/>
            <a:r>
              <a:rPr lang="en-US">
                <a:latin typeface="Courier New" charset="0"/>
              </a:rPr>
              <a:t>String s1 = new String("Slim");</a:t>
            </a:r>
          </a:p>
          <a:p>
            <a:pPr lvl="1" eaLnBrk="1" hangingPunct="1"/>
            <a:r>
              <a:rPr lang="en-US">
                <a:latin typeface="Courier New" charset="0"/>
              </a:rPr>
              <a:t>strLog.insert(s1);</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457200" y="274638"/>
            <a:ext cx="7772400" cy="715962"/>
          </a:xfrm>
        </p:spPr>
        <p:txBody>
          <a:bodyPr/>
          <a:lstStyle/>
          <a:p>
            <a:pPr eaLnBrk="1" hangingPunct="1"/>
            <a:r>
              <a:rPr lang="en-US" sz="4000">
                <a:latin typeface="Arial" charset="0"/>
              </a:rPr>
              <a:t>Example use of insert</a:t>
            </a:r>
          </a:p>
        </p:txBody>
      </p:sp>
      <p:pic>
        <p:nvPicPr>
          <p:cNvPr id="26627" name="Picture 8" descr="insert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524000"/>
            <a:ext cx="8686800" cy="4632325"/>
          </a:xfrm>
          <a:noFill/>
        </p:spPr>
      </p:pic>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792163"/>
          </a:xfrm>
        </p:spPr>
        <p:txBody>
          <a:bodyPr/>
          <a:lstStyle/>
          <a:p>
            <a:pPr eaLnBrk="1" hangingPunct="1"/>
            <a:r>
              <a:rPr lang="en-US">
                <a:latin typeface="Arial" charset="0"/>
              </a:rPr>
              <a:t>Example use of insert continued</a:t>
            </a:r>
          </a:p>
        </p:txBody>
      </p:sp>
      <p:pic>
        <p:nvPicPr>
          <p:cNvPr id="27651" name="Picture 5" descr="insert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066800"/>
            <a:ext cx="7315200" cy="5181600"/>
          </a:xfrm>
          <a:noFill/>
        </p:spPr>
      </p:pic>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792162"/>
          </a:xfrm>
        </p:spPr>
        <p:txBody>
          <a:bodyPr/>
          <a:lstStyle/>
          <a:p>
            <a:pPr eaLnBrk="1" hangingPunct="1"/>
            <a:r>
              <a:rPr lang="en-US">
                <a:latin typeface="Arial" charset="0"/>
              </a:rPr>
              <a:t>The clear operation</a:t>
            </a:r>
          </a:p>
        </p:txBody>
      </p:sp>
      <p:sp>
        <p:nvSpPr>
          <p:cNvPr id="28675" name="Rectangle 3"/>
          <p:cNvSpPr>
            <a:spLocks noGrp="1" noChangeArrowheads="1"/>
          </p:cNvSpPr>
          <p:nvPr>
            <p:ph type="body" idx="4294967295"/>
          </p:nvPr>
        </p:nvSpPr>
        <p:spPr>
          <a:xfrm>
            <a:off x="0" y="1600200"/>
            <a:ext cx="8229600" cy="4525963"/>
          </a:xfrm>
        </p:spPr>
        <p:txBody>
          <a:bodyPr/>
          <a:lstStyle/>
          <a:p>
            <a:pPr eaLnBrk="1" hangingPunct="1">
              <a:buFontTx/>
              <a:buNone/>
            </a:pPr>
            <a:r>
              <a:rPr lang="en-US">
                <a:latin typeface="Arial" charset="0"/>
              </a:rPr>
              <a:t> </a:t>
            </a:r>
          </a:p>
        </p:txBody>
      </p:sp>
      <p:sp>
        <p:nvSpPr>
          <p:cNvPr id="28676" name="Text Box 4"/>
          <p:cNvSpPr txBox="1">
            <a:spLocks noChangeArrowheads="1"/>
          </p:cNvSpPr>
          <p:nvPr/>
        </p:nvSpPr>
        <p:spPr bwMode="auto">
          <a:xfrm>
            <a:off x="533400" y="1219200"/>
            <a:ext cx="70231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The </a:t>
            </a:r>
            <a:r>
              <a:rPr lang="ja-JP" altLang="en-US"/>
              <a:t>“</a:t>
            </a:r>
            <a:r>
              <a:rPr lang="en-US"/>
              <a:t>lazy</a:t>
            </a:r>
            <a:r>
              <a:rPr lang="ja-JP" altLang="en-US"/>
              <a:t>”</a:t>
            </a:r>
            <a:r>
              <a:rPr lang="en-US"/>
              <a:t> approach:	</a:t>
            </a:r>
            <a:r>
              <a:rPr lang="en-US">
                <a:latin typeface="Courier New" charset="0"/>
              </a:rPr>
              <a:t>public void clear()</a:t>
            </a:r>
          </a:p>
          <a:p>
            <a:pPr eaLnBrk="1" hangingPunct="1"/>
            <a:r>
              <a:rPr lang="en-US">
                <a:latin typeface="Courier New" charset="0"/>
              </a:rPr>
              <a:t>			// Makes this StringLog empty.</a:t>
            </a:r>
          </a:p>
          <a:p>
            <a:pPr eaLnBrk="1" hangingPunct="1"/>
            <a:r>
              <a:rPr lang="en-US">
                <a:latin typeface="Courier New" charset="0"/>
              </a:rPr>
              <a:t>			{                  </a:t>
            </a:r>
          </a:p>
          <a:p>
            <a:pPr eaLnBrk="1" hangingPunct="1"/>
            <a:r>
              <a:rPr lang="en-US">
                <a:latin typeface="Courier New" charset="0"/>
              </a:rPr>
              <a:t> 			 lastIndex = -1;</a:t>
            </a:r>
          </a:p>
          <a:p>
            <a:pPr eaLnBrk="1" hangingPunct="1"/>
            <a:r>
              <a:rPr lang="en-US">
                <a:latin typeface="Courier New" charset="0"/>
              </a:rPr>
              <a:t>			}</a:t>
            </a:r>
          </a:p>
        </p:txBody>
      </p:sp>
      <p:pic>
        <p:nvPicPr>
          <p:cNvPr id="28677" name="Picture 9" descr="37461_CH02_FIG0205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2743200"/>
            <a:ext cx="8305800" cy="3505200"/>
          </a:xfrm>
          <a:noFill/>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792162"/>
          </a:xfrm>
        </p:spPr>
        <p:txBody>
          <a:bodyPr/>
          <a:lstStyle/>
          <a:p>
            <a:pPr eaLnBrk="1" hangingPunct="1"/>
            <a:r>
              <a:rPr lang="en-US">
                <a:latin typeface="Arial" charset="0"/>
              </a:rPr>
              <a:t>The clear operation</a:t>
            </a:r>
          </a:p>
        </p:txBody>
      </p:sp>
      <p:sp>
        <p:nvSpPr>
          <p:cNvPr id="29699" name="Rectangle 3"/>
          <p:cNvSpPr>
            <a:spLocks noGrp="1" noChangeArrowheads="1"/>
          </p:cNvSpPr>
          <p:nvPr>
            <p:ph type="body" idx="4294967295"/>
          </p:nvPr>
        </p:nvSpPr>
        <p:spPr>
          <a:xfrm>
            <a:off x="0" y="1600200"/>
            <a:ext cx="8229600" cy="4525963"/>
          </a:xfrm>
        </p:spPr>
        <p:txBody>
          <a:bodyPr/>
          <a:lstStyle/>
          <a:p>
            <a:pPr eaLnBrk="1" hangingPunct="1">
              <a:buFontTx/>
              <a:buNone/>
            </a:pPr>
            <a:r>
              <a:rPr lang="en-US">
                <a:latin typeface="Arial" charset="0"/>
              </a:rPr>
              <a:t> </a:t>
            </a:r>
          </a:p>
        </p:txBody>
      </p:sp>
      <p:sp>
        <p:nvSpPr>
          <p:cNvPr id="29700" name="Text Box 4"/>
          <p:cNvSpPr txBox="1">
            <a:spLocks noChangeArrowheads="1"/>
          </p:cNvSpPr>
          <p:nvPr/>
        </p:nvSpPr>
        <p:spPr bwMode="auto">
          <a:xfrm>
            <a:off x="228600" y="1219200"/>
            <a:ext cx="82740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The </a:t>
            </a:r>
            <a:r>
              <a:rPr lang="ja-JP" altLang="en-US"/>
              <a:t>“</a:t>
            </a:r>
            <a:r>
              <a:rPr lang="en-US"/>
              <a:t>thorough</a:t>
            </a:r>
            <a:r>
              <a:rPr lang="ja-JP" altLang="en-US"/>
              <a:t>”</a:t>
            </a:r>
            <a:r>
              <a:rPr lang="en-US"/>
              <a:t> approach:	</a:t>
            </a:r>
            <a:r>
              <a:rPr lang="en-US">
                <a:latin typeface="Courier New" charset="0"/>
              </a:rPr>
              <a:t> public void clear()</a:t>
            </a:r>
          </a:p>
          <a:p>
            <a:pPr eaLnBrk="1" hangingPunct="1"/>
            <a:r>
              <a:rPr lang="en-US">
                <a:latin typeface="Courier New" charset="0"/>
              </a:rPr>
              <a:t>			 // Makes this StringLog empty.</a:t>
            </a:r>
          </a:p>
          <a:p>
            <a:pPr eaLnBrk="1" hangingPunct="1"/>
            <a:r>
              <a:rPr lang="en-US">
                <a:latin typeface="Courier New" charset="0"/>
              </a:rPr>
              <a:t>			 {   </a:t>
            </a:r>
          </a:p>
          <a:p>
            <a:pPr eaLnBrk="1" hangingPunct="1"/>
            <a:r>
              <a:rPr lang="en-US">
                <a:latin typeface="Courier New" charset="0"/>
              </a:rPr>
              <a:t> 			   </a:t>
            </a:r>
            <a:r>
              <a:rPr lang="da-DK">
                <a:latin typeface="Courier New" charset="0"/>
              </a:rPr>
              <a:t>for (int i = 0; i &lt;= lastIndex; i++)</a:t>
            </a:r>
          </a:p>
          <a:p>
            <a:pPr eaLnBrk="1" hangingPunct="1"/>
            <a:r>
              <a:rPr lang="da-DK">
                <a:latin typeface="Courier New" charset="0"/>
              </a:rPr>
              <a:t>			     </a:t>
            </a:r>
            <a:r>
              <a:rPr lang="en-US">
                <a:latin typeface="Courier New" charset="0"/>
              </a:rPr>
              <a:t>log[i] = null;</a:t>
            </a:r>
          </a:p>
          <a:p>
            <a:pPr eaLnBrk="1" hangingPunct="1"/>
            <a:r>
              <a:rPr lang="en-US">
                <a:latin typeface="Courier New" charset="0"/>
              </a:rPr>
              <a:t> 			   lastIndex = -1;</a:t>
            </a:r>
          </a:p>
          <a:p>
            <a:pPr eaLnBrk="1" hangingPunct="1"/>
            <a:r>
              <a:rPr lang="en-US">
                <a:latin typeface="Courier New" charset="0"/>
              </a:rPr>
              <a:t>			 }</a:t>
            </a:r>
          </a:p>
        </p:txBody>
      </p:sp>
      <p:pic>
        <p:nvPicPr>
          <p:cNvPr id="29701" name="Picture 9" descr="37461_CH02_FIG0205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3276600"/>
            <a:ext cx="8305800" cy="3048000"/>
          </a:xfrm>
          <a:noFill/>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1020762"/>
          </a:xfrm>
        </p:spPr>
        <p:txBody>
          <a:bodyPr/>
          <a:lstStyle/>
          <a:p>
            <a:pPr eaLnBrk="1" hangingPunct="1"/>
            <a:r>
              <a:rPr lang="en-US">
                <a:latin typeface="Arial" charset="0"/>
              </a:rPr>
              <a:t>Three Observers</a:t>
            </a:r>
          </a:p>
        </p:txBody>
      </p:sp>
      <p:sp>
        <p:nvSpPr>
          <p:cNvPr id="30723" name="Text Box 4"/>
          <p:cNvSpPr txBox="1">
            <a:spLocks noChangeArrowheads="1"/>
          </p:cNvSpPr>
          <p:nvPr/>
        </p:nvSpPr>
        <p:spPr bwMode="auto">
          <a:xfrm>
            <a:off x="609600" y="1590675"/>
            <a:ext cx="7310438"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boolean isFull()</a:t>
            </a:r>
          </a:p>
          <a:p>
            <a:pPr eaLnBrk="1" hangingPunct="1"/>
            <a:r>
              <a:rPr lang="en-US" sz="1400">
                <a:latin typeface="Courier New" charset="0"/>
              </a:rPr>
              <a:t>// Returns true if this StringLog is full, otherwise returns false.</a:t>
            </a:r>
          </a:p>
          <a:p>
            <a:pPr eaLnBrk="1" hangingPunct="1"/>
            <a:r>
              <a:rPr lang="en-US" sz="1400">
                <a:latin typeface="Courier New" charset="0"/>
              </a:rPr>
              <a:t>{              </a:t>
            </a:r>
          </a:p>
          <a:p>
            <a:pPr eaLnBrk="1" hangingPunct="1"/>
            <a:r>
              <a:rPr lang="en-US" sz="1400">
                <a:latin typeface="Courier New" charset="0"/>
              </a:rPr>
              <a:t>  if (lastIndex == (log.length - 1)) </a:t>
            </a:r>
          </a:p>
          <a:p>
            <a:pPr eaLnBrk="1" hangingPunct="1"/>
            <a:r>
              <a:rPr lang="en-US" sz="1400">
                <a:latin typeface="Courier New" charset="0"/>
              </a:rPr>
              <a:t>    return true;</a:t>
            </a:r>
          </a:p>
          <a:p>
            <a:pPr eaLnBrk="1" hangingPunct="1"/>
            <a:r>
              <a:rPr lang="en-US" sz="1400">
                <a:latin typeface="Courier New" charset="0"/>
              </a:rPr>
              <a:t>  else</a:t>
            </a:r>
          </a:p>
          <a:p>
            <a:pPr eaLnBrk="1" hangingPunct="1"/>
            <a:r>
              <a:rPr lang="en-US" sz="1400">
                <a:latin typeface="Courier New" charset="0"/>
              </a:rPr>
              <a:t>    return false;</a:t>
            </a:r>
          </a:p>
          <a:p>
            <a:pPr eaLnBrk="1" hangingPunct="1"/>
            <a:r>
              <a:rPr lang="en-US" sz="1400">
                <a:latin typeface="Courier New" charset="0"/>
              </a:rPr>
              <a:t>}</a:t>
            </a:r>
          </a:p>
          <a:p>
            <a:pPr eaLnBrk="1" hangingPunct="1"/>
            <a:endParaRPr lang="en-US" sz="1400">
              <a:latin typeface="Courier New" charset="0"/>
            </a:endParaRPr>
          </a:p>
          <a:p>
            <a:pPr eaLnBrk="1" hangingPunct="1"/>
            <a:r>
              <a:rPr lang="en-US" sz="1400">
                <a:latin typeface="Courier New" charset="0"/>
              </a:rPr>
              <a:t>public int size()</a:t>
            </a:r>
          </a:p>
          <a:p>
            <a:pPr eaLnBrk="1" hangingPunct="1"/>
            <a:r>
              <a:rPr lang="en-US" sz="1400">
                <a:latin typeface="Courier New" charset="0"/>
              </a:rPr>
              <a:t>// Returns the number of Strings in this StringLog.</a:t>
            </a:r>
          </a:p>
          <a:p>
            <a:pPr eaLnBrk="1" hangingPunct="1"/>
            <a:r>
              <a:rPr lang="en-US" sz="1400">
                <a:latin typeface="Courier New" charset="0"/>
              </a:rPr>
              <a:t>{</a:t>
            </a:r>
          </a:p>
          <a:p>
            <a:pPr eaLnBrk="1" hangingPunct="1"/>
            <a:r>
              <a:rPr lang="en-US" sz="1400">
                <a:latin typeface="Courier New" charset="0"/>
              </a:rPr>
              <a:t>  return (lastIndex + 1);</a:t>
            </a:r>
          </a:p>
          <a:p>
            <a:pPr eaLnBrk="1" hangingPunct="1"/>
            <a:r>
              <a:rPr lang="en-US" sz="1400">
                <a:latin typeface="Courier New" charset="0"/>
              </a:rPr>
              <a:t>}</a:t>
            </a:r>
          </a:p>
          <a:p>
            <a:pPr eaLnBrk="1" hangingPunct="1"/>
            <a:endParaRPr lang="en-US" sz="1400">
              <a:latin typeface="Courier New" charset="0"/>
            </a:endParaRPr>
          </a:p>
          <a:p>
            <a:pPr eaLnBrk="1" hangingPunct="1"/>
            <a:r>
              <a:rPr lang="en-US" sz="1400">
                <a:latin typeface="Courier New" charset="0"/>
              </a:rPr>
              <a:t>public String getName()</a:t>
            </a:r>
          </a:p>
          <a:p>
            <a:pPr eaLnBrk="1" hangingPunct="1"/>
            <a:r>
              <a:rPr lang="en-US" sz="1400">
                <a:latin typeface="Courier New" charset="0"/>
              </a:rPr>
              <a:t>// Returns the name of this StringLog.</a:t>
            </a:r>
          </a:p>
          <a:p>
            <a:pPr eaLnBrk="1" hangingPunct="1"/>
            <a:r>
              <a:rPr lang="en-US" sz="1400">
                <a:latin typeface="Courier New" charset="0"/>
              </a:rPr>
              <a:t>{</a:t>
            </a:r>
          </a:p>
          <a:p>
            <a:pPr eaLnBrk="1" hangingPunct="1"/>
            <a:r>
              <a:rPr lang="en-US" sz="1400">
                <a:latin typeface="Courier New" charset="0"/>
              </a:rPr>
              <a:t>  return name;</a:t>
            </a:r>
          </a:p>
          <a:p>
            <a:pPr eaLnBrk="1" hangingPunct="1"/>
            <a:r>
              <a:rPr lang="en-US" sz="14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atin typeface="Arial" charset="0"/>
              </a:rPr>
              <a:t>2.1 Abstraction</a:t>
            </a:r>
          </a:p>
        </p:txBody>
      </p:sp>
      <p:sp>
        <p:nvSpPr>
          <p:cNvPr id="4099" name="Rectangle 5"/>
          <p:cNvSpPr>
            <a:spLocks noGrp="1" noChangeArrowheads="1"/>
          </p:cNvSpPr>
          <p:nvPr>
            <p:ph type="body" idx="1"/>
          </p:nvPr>
        </p:nvSpPr>
        <p:spPr/>
        <p:txBody>
          <a:bodyPr/>
          <a:lstStyle/>
          <a:p>
            <a:pPr eaLnBrk="1" hangingPunct="1">
              <a:lnSpc>
                <a:spcPct val="80000"/>
              </a:lnSpc>
            </a:pPr>
            <a:r>
              <a:rPr lang="en-US" sz="2800" b="1">
                <a:latin typeface="Arial" charset="0"/>
              </a:rPr>
              <a:t>Abstraction  </a:t>
            </a:r>
            <a:r>
              <a:rPr lang="en-US" sz="2800">
                <a:latin typeface="Arial" charset="0"/>
              </a:rPr>
              <a:t>A model of a system that includes only the details essential to the perspective of the viewer of the system </a:t>
            </a:r>
          </a:p>
          <a:p>
            <a:pPr eaLnBrk="1" hangingPunct="1">
              <a:lnSpc>
                <a:spcPct val="80000"/>
              </a:lnSpc>
            </a:pPr>
            <a:r>
              <a:rPr lang="en-US" sz="2800" b="1">
                <a:latin typeface="Arial" charset="0"/>
              </a:rPr>
              <a:t>Information hiding  </a:t>
            </a:r>
            <a:r>
              <a:rPr lang="en-US" sz="2800">
                <a:latin typeface="Arial" charset="0"/>
              </a:rPr>
              <a:t>The practice of hiding details within a module with the goal of controlling access to the details from the rest of the system</a:t>
            </a:r>
          </a:p>
          <a:p>
            <a:pPr eaLnBrk="1" hangingPunct="1">
              <a:lnSpc>
                <a:spcPct val="80000"/>
              </a:lnSpc>
            </a:pPr>
            <a:r>
              <a:rPr lang="en-US" sz="2800" b="1">
                <a:latin typeface="Arial" charset="0"/>
              </a:rPr>
              <a:t>Data abstraction  </a:t>
            </a:r>
            <a:r>
              <a:rPr lang="en-US" sz="2800">
                <a:latin typeface="Arial" charset="0"/>
              </a:rPr>
              <a:t>The separation of a data type</a:t>
            </a:r>
            <a:r>
              <a:rPr lang="ja-JP" altLang="en-US" sz="2800">
                <a:latin typeface="Arial" charset="0"/>
              </a:rPr>
              <a:t>’</a:t>
            </a:r>
            <a:r>
              <a:rPr lang="en-US" sz="2800">
                <a:latin typeface="Arial" charset="0"/>
              </a:rPr>
              <a:t>s logical properties from its implementation </a:t>
            </a:r>
          </a:p>
          <a:p>
            <a:pPr eaLnBrk="1" hangingPunct="1">
              <a:lnSpc>
                <a:spcPct val="80000"/>
              </a:lnSpc>
            </a:pPr>
            <a:r>
              <a:rPr lang="en-US" sz="2800" b="1">
                <a:latin typeface="Arial" charset="0"/>
              </a:rPr>
              <a:t>Abstract data type (ADT)  </a:t>
            </a:r>
            <a:r>
              <a:rPr lang="en-US" sz="2800">
                <a:latin typeface="Arial" charset="0"/>
              </a:rPr>
              <a:t>A data type whose properties (domain and operations) are specified independently of any particular implementation</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a:latin typeface="Arial" charset="0"/>
              </a:rPr>
              <a:t>The toString Observer</a:t>
            </a:r>
          </a:p>
        </p:txBody>
      </p:sp>
      <p:sp>
        <p:nvSpPr>
          <p:cNvPr id="31747" name="Text Box 5"/>
          <p:cNvSpPr txBox="1">
            <a:spLocks noChangeArrowheads="1"/>
          </p:cNvSpPr>
          <p:nvPr/>
        </p:nvSpPr>
        <p:spPr bwMode="auto">
          <a:xfrm>
            <a:off x="593725" y="1703388"/>
            <a:ext cx="735965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String toString()</a:t>
            </a:r>
          </a:p>
          <a:p>
            <a:pPr eaLnBrk="1" hangingPunct="1"/>
            <a:r>
              <a:rPr lang="en-US" sz="1400">
                <a:latin typeface="Courier New" charset="0"/>
              </a:rPr>
              <a:t>// Returns a nicely formatted string representing this StringLog.</a:t>
            </a:r>
            <a:endParaRPr lang="da-DK" sz="1400">
              <a:latin typeface="Courier New" charset="0"/>
            </a:endParaRPr>
          </a:p>
          <a:p>
            <a:pPr eaLnBrk="1" hangingPunct="1"/>
            <a:r>
              <a:rPr lang="da-DK" sz="1400">
                <a:latin typeface="Courier New" charset="0"/>
              </a:rPr>
              <a:t>{</a:t>
            </a:r>
          </a:p>
          <a:p>
            <a:pPr eaLnBrk="1" hangingPunct="1"/>
            <a:r>
              <a:rPr lang="da-DK" sz="1400">
                <a:latin typeface="Courier New" charset="0"/>
              </a:rPr>
              <a:t>  String logString = "Log: " + name + "\n\n";</a:t>
            </a:r>
          </a:p>
          <a:p>
            <a:pPr eaLnBrk="1" hangingPunct="1"/>
            <a:r>
              <a:rPr lang="da-DK" sz="1400">
                <a:latin typeface="Courier New" charset="0"/>
              </a:rPr>
              <a:t>  for (int i = 0; i &lt;= lastIndex; i++)</a:t>
            </a:r>
          </a:p>
          <a:p>
            <a:pPr eaLnBrk="1" hangingPunct="1"/>
            <a:r>
              <a:rPr lang="da-DK" sz="1400">
                <a:latin typeface="Courier New" charset="0"/>
              </a:rPr>
              <a:t>    logString = logString + (i+1) + ". " + log[i] + "\n";</a:t>
            </a:r>
          </a:p>
          <a:p>
            <a:pPr eaLnBrk="1" hangingPunct="1"/>
            <a:r>
              <a:rPr lang="da-DK" sz="1400">
                <a:latin typeface="Courier New" charset="0"/>
              </a:rPr>
              <a:t>  </a:t>
            </a:r>
            <a:r>
              <a:rPr lang="en-US" sz="1400">
                <a:latin typeface="Courier New" charset="0"/>
              </a:rPr>
              <a:t>return logString;</a:t>
            </a:r>
          </a:p>
          <a:p>
            <a:pPr eaLnBrk="1" hangingPunct="1"/>
            <a:r>
              <a:rPr lang="en-US" sz="1400">
                <a:latin typeface="Courier New" charset="0"/>
              </a:rPr>
              <a:t>}</a:t>
            </a:r>
          </a:p>
          <a:p>
            <a:pPr eaLnBrk="1" hangingPunct="1"/>
            <a:endParaRPr lang="en-US" sz="1400">
              <a:latin typeface="Courier New" charset="0"/>
            </a:endParaRPr>
          </a:p>
          <a:p>
            <a:pPr eaLnBrk="1" hangingPunct="1"/>
            <a:r>
              <a:rPr lang="en-US"/>
              <a:t>For example, if the StringLog is named </a:t>
            </a:r>
            <a:r>
              <a:rPr lang="ja-JP" altLang="en-US"/>
              <a:t>“</a:t>
            </a:r>
            <a:r>
              <a:rPr lang="en-US"/>
              <a:t>Three Stooges</a:t>
            </a:r>
            <a:r>
              <a:rPr lang="ja-JP" altLang="en-US"/>
              <a:t>”</a:t>
            </a:r>
            <a:r>
              <a:rPr lang="en-US"/>
              <a:t> and contains </a:t>
            </a:r>
          </a:p>
          <a:p>
            <a:pPr eaLnBrk="1" hangingPunct="1"/>
            <a:r>
              <a:rPr lang="en-US"/>
              <a:t>the strings </a:t>
            </a:r>
            <a:r>
              <a:rPr lang="ja-JP" altLang="en-US"/>
              <a:t>“</a:t>
            </a:r>
            <a:r>
              <a:rPr lang="en-US"/>
              <a:t>Larry</a:t>
            </a:r>
            <a:r>
              <a:rPr lang="ja-JP" altLang="en-US"/>
              <a:t>”</a:t>
            </a:r>
            <a:r>
              <a:rPr lang="en-US"/>
              <a:t>, </a:t>
            </a:r>
            <a:r>
              <a:rPr lang="ja-JP" altLang="en-US"/>
              <a:t>“</a:t>
            </a:r>
            <a:r>
              <a:rPr lang="en-US"/>
              <a:t>Moe</a:t>
            </a:r>
            <a:r>
              <a:rPr lang="ja-JP" altLang="en-US"/>
              <a:t>”</a:t>
            </a:r>
            <a:r>
              <a:rPr lang="en-US"/>
              <a:t>, and </a:t>
            </a:r>
            <a:r>
              <a:rPr lang="ja-JP" altLang="en-US"/>
              <a:t>“</a:t>
            </a:r>
            <a:r>
              <a:rPr lang="en-US"/>
              <a:t>Curly Joe</a:t>
            </a:r>
            <a:r>
              <a:rPr lang="ja-JP" altLang="en-US"/>
              <a:t>”</a:t>
            </a:r>
            <a:r>
              <a:rPr lang="en-US"/>
              <a:t>, then the result of displaying </a:t>
            </a:r>
          </a:p>
          <a:p>
            <a:pPr eaLnBrk="1" hangingPunct="1"/>
            <a:r>
              <a:rPr lang="en-US"/>
              <a:t>the string returned by toString would be</a:t>
            </a:r>
          </a:p>
          <a:p>
            <a:pPr eaLnBrk="1" hangingPunct="1"/>
            <a:endParaRPr lang="en-US"/>
          </a:p>
          <a:p>
            <a:pPr lvl="1" eaLnBrk="1" hangingPunct="1"/>
            <a:r>
              <a:rPr lang="en-US">
                <a:latin typeface="Courier New" charset="0"/>
              </a:rPr>
              <a:t>Log: Three Stooges</a:t>
            </a:r>
          </a:p>
          <a:p>
            <a:pPr lvl="1" eaLnBrk="1" hangingPunct="1"/>
            <a:r>
              <a:rPr lang="en-US">
                <a:latin typeface="Courier New" charset="0"/>
              </a:rPr>
              <a:t>1. Larry</a:t>
            </a:r>
          </a:p>
          <a:p>
            <a:pPr lvl="1" eaLnBrk="1" hangingPunct="1"/>
            <a:r>
              <a:rPr lang="en-US">
                <a:latin typeface="Courier New" charset="0"/>
              </a:rPr>
              <a:t>2. Moe</a:t>
            </a:r>
          </a:p>
          <a:p>
            <a:pPr lvl="1" eaLnBrk="1" hangingPunct="1"/>
            <a:r>
              <a:rPr lang="en-US">
                <a:latin typeface="Courier New" charset="0"/>
              </a:rPr>
              <a:t>3. Curly Joe</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atin typeface="Arial" charset="0"/>
              </a:rPr>
              <a:t>Stepwise Refinement</a:t>
            </a:r>
          </a:p>
        </p:txBody>
      </p:sp>
      <p:sp>
        <p:nvSpPr>
          <p:cNvPr id="32771" name="Rectangle 3"/>
          <p:cNvSpPr>
            <a:spLocks noGrp="1" noChangeArrowheads="1"/>
          </p:cNvSpPr>
          <p:nvPr>
            <p:ph type="body" idx="1"/>
          </p:nvPr>
        </p:nvSpPr>
        <p:spPr/>
        <p:txBody>
          <a:bodyPr/>
          <a:lstStyle/>
          <a:p>
            <a:pPr eaLnBrk="1" hangingPunct="1">
              <a:lnSpc>
                <a:spcPct val="80000"/>
              </a:lnSpc>
            </a:pPr>
            <a:r>
              <a:rPr lang="en-US" sz="2400">
                <a:latin typeface="Arial" charset="0"/>
              </a:rPr>
              <a:t>Approach a problem in stages. </a:t>
            </a:r>
          </a:p>
          <a:p>
            <a:pPr eaLnBrk="1" hangingPunct="1">
              <a:lnSpc>
                <a:spcPct val="80000"/>
              </a:lnSpc>
            </a:pPr>
            <a:r>
              <a:rPr lang="en-US" sz="2400">
                <a:latin typeface="Arial" charset="0"/>
              </a:rPr>
              <a:t>Similar steps are followed during each stage, with the only difference being the level of detail involved. </a:t>
            </a:r>
          </a:p>
          <a:p>
            <a:pPr eaLnBrk="1" hangingPunct="1">
              <a:lnSpc>
                <a:spcPct val="80000"/>
              </a:lnSpc>
            </a:pPr>
            <a:r>
              <a:rPr lang="en-US" sz="2400">
                <a:latin typeface="Arial" charset="0"/>
              </a:rPr>
              <a:t>The completion of each stage brings us closer to solving our problem. </a:t>
            </a:r>
          </a:p>
          <a:p>
            <a:pPr eaLnBrk="1" hangingPunct="1">
              <a:lnSpc>
                <a:spcPct val="80000"/>
              </a:lnSpc>
            </a:pPr>
            <a:r>
              <a:rPr lang="en-US" sz="2400">
                <a:latin typeface="Arial" charset="0"/>
              </a:rPr>
              <a:t>There are two standard variations of stepwise refinement:</a:t>
            </a:r>
          </a:p>
          <a:p>
            <a:pPr lvl="1" eaLnBrk="1" hangingPunct="1">
              <a:lnSpc>
                <a:spcPct val="80000"/>
              </a:lnSpc>
            </a:pPr>
            <a:r>
              <a:rPr lang="en-US" sz="2000">
                <a:latin typeface="Arial" charset="0"/>
              </a:rPr>
              <a:t>Top-down: The problem is broken into several large parts. Each part is in turn divided into sections, then the sections are subdivided, and so on. </a:t>
            </a:r>
            <a:r>
              <a:rPr lang="en-US" sz="2000" i="1">
                <a:latin typeface="Arial" charset="0"/>
              </a:rPr>
              <a:t>Details are deferred as long as possible. </a:t>
            </a:r>
            <a:r>
              <a:rPr lang="en-US" sz="2000">
                <a:latin typeface="Arial" charset="0"/>
              </a:rPr>
              <a:t>The top-down approach is often used for the design of non-trivial methods. </a:t>
            </a:r>
            <a:r>
              <a:rPr lang="en-US" sz="2000" i="1">
                <a:latin typeface="Arial" charset="0"/>
              </a:rPr>
              <a:t> </a:t>
            </a:r>
          </a:p>
          <a:p>
            <a:pPr lvl="1" eaLnBrk="1" hangingPunct="1">
              <a:lnSpc>
                <a:spcPct val="80000"/>
              </a:lnSpc>
            </a:pPr>
            <a:r>
              <a:rPr lang="en-US" sz="2000">
                <a:latin typeface="Arial" charset="0"/>
              </a:rPr>
              <a:t>Bottom-up: Details come first. They are brought together into increasingly higher-level components. A useful approach if you can identify previously created program components to reuse in creating your system.</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0" y="274638"/>
            <a:ext cx="9144000" cy="1143000"/>
          </a:xfrm>
        </p:spPr>
        <p:txBody>
          <a:bodyPr/>
          <a:lstStyle/>
          <a:p>
            <a:pPr eaLnBrk="1" hangingPunct="1"/>
            <a:r>
              <a:rPr lang="en-US" sz="3600">
                <a:latin typeface="Arial" charset="0"/>
              </a:rPr>
              <a:t>contains method: </a:t>
            </a:r>
            <a:br>
              <a:rPr lang="en-US" sz="3600">
                <a:latin typeface="Arial" charset="0"/>
              </a:rPr>
            </a:br>
            <a:r>
              <a:rPr lang="en-US" sz="2800">
                <a:latin typeface="Arial" charset="0"/>
              </a:rPr>
              <a:t>top-down stepwise refinement phase 1</a:t>
            </a:r>
          </a:p>
        </p:txBody>
      </p:sp>
      <p:sp>
        <p:nvSpPr>
          <p:cNvPr id="33795" name="Text Box 5"/>
          <p:cNvSpPr txBox="1">
            <a:spLocks noChangeArrowheads="1"/>
          </p:cNvSpPr>
          <p:nvPr/>
        </p:nvSpPr>
        <p:spPr bwMode="auto">
          <a:xfrm>
            <a:off x="898525" y="1941513"/>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a:p>
          <a:p>
            <a:pPr eaLnBrk="1" hangingPunct="1"/>
            <a:endParaRPr lang="en-US"/>
          </a:p>
        </p:txBody>
      </p:sp>
      <p:sp>
        <p:nvSpPr>
          <p:cNvPr id="33796" name="Text Box 6"/>
          <p:cNvSpPr txBox="1">
            <a:spLocks noChangeArrowheads="1"/>
          </p:cNvSpPr>
          <p:nvPr/>
        </p:nvSpPr>
        <p:spPr bwMode="auto">
          <a:xfrm>
            <a:off x="1050925" y="17891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a:p>
        </p:txBody>
      </p:sp>
      <p:sp>
        <p:nvSpPr>
          <p:cNvPr id="33797" name="Text Box 7"/>
          <p:cNvSpPr txBox="1">
            <a:spLocks noChangeArrowheads="1"/>
          </p:cNvSpPr>
          <p:nvPr/>
        </p:nvSpPr>
        <p:spPr bwMode="auto">
          <a:xfrm>
            <a:off x="822325" y="1931988"/>
            <a:ext cx="7042150" cy="325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boolean contains(String element)</a:t>
            </a:r>
          </a:p>
          <a:p>
            <a:pPr eaLnBrk="1" hangingPunct="1"/>
            <a:r>
              <a:rPr lang="en-US" sz="1400">
                <a:latin typeface="Courier New" charset="0"/>
              </a:rPr>
              <a:t>{</a:t>
            </a:r>
          </a:p>
          <a:p>
            <a:pPr eaLnBrk="1" hangingPunct="1"/>
            <a:r>
              <a:rPr lang="en-US" sz="1400">
                <a:latin typeface="Courier New" charset="0"/>
              </a:rPr>
              <a:t>  Set variables</a:t>
            </a:r>
          </a:p>
          <a:p>
            <a:pPr eaLnBrk="1" hangingPunct="1"/>
            <a:r>
              <a:rPr lang="en-US" sz="1400">
                <a:latin typeface="Courier New" charset="0"/>
              </a:rPr>
              <a:t>  while (we still need to search)</a:t>
            </a:r>
          </a:p>
          <a:p>
            <a:pPr eaLnBrk="1" hangingPunct="1"/>
            <a:r>
              <a:rPr lang="en-US" sz="1400">
                <a:latin typeface="Courier New" charset="0"/>
              </a:rPr>
              <a:t>  {</a:t>
            </a:r>
          </a:p>
          <a:p>
            <a:pPr eaLnBrk="1" hangingPunct="1"/>
            <a:r>
              <a:rPr lang="en-US" sz="1400">
                <a:latin typeface="Courier New" charset="0"/>
              </a:rPr>
              <a:t>    Check the next value</a:t>
            </a:r>
          </a:p>
          <a:p>
            <a:pPr eaLnBrk="1" hangingPunct="1"/>
            <a:r>
              <a:rPr lang="en-US" sz="1400">
                <a:latin typeface="Courier New" charset="0"/>
              </a:rPr>
              <a:t>  }</a:t>
            </a:r>
          </a:p>
          <a:p>
            <a:pPr eaLnBrk="1" hangingPunct="1"/>
            <a:r>
              <a:rPr lang="en-US" sz="1400">
                <a:latin typeface="Courier New" charset="0"/>
              </a:rPr>
              <a:t>  return (whether or not we found the element)</a:t>
            </a:r>
          </a:p>
          <a:p>
            <a:pPr eaLnBrk="1" hangingPunct="1"/>
            <a:r>
              <a:rPr lang="en-US" sz="1400">
                <a:latin typeface="Courier New" charset="0"/>
              </a:rPr>
              <a:t>}</a:t>
            </a:r>
          </a:p>
          <a:p>
            <a:pPr eaLnBrk="1" hangingPunct="1"/>
            <a:endParaRPr lang="en-US" sz="1400">
              <a:latin typeface="Courier New" charset="0"/>
            </a:endParaRPr>
          </a:p>
          <a:p>
            <a:pPr eaLnBrk="1" hangingPunct="1"/>
            <a:endParaRPr lang="en-US" sz="1400">
              <a:latin typeface="Courier New" charset="0"/>
            </a:endParaRPr>
          </a:p>
          <a:p>
            <a:pPr eaLnBrk="1" hangingPunct="1"/>
            <a:r>
              <a:rPr lang="en-US"/>
              <a:t>A combination of a programming language with a natural language, </a:t>
            </a:r>
          </a:p>
          <a:p>
            <a:pPr eaLnBrk="1" hangingPunct="1"/>
            <a:r>
              <a:rPr lang="en-US"/>
              <a:t>such as we use here, is called </a:t>
            </a:r>
            <a:r>
              <a:rPr lang="en-US" i="1"/>
              <a:t>pseudocode</a:t>
            </a:r>
            <a:r>
              <a:rPr lang="en-US"/>
              <a:t> and is a convenient </a:t>
            </a:r>
          </a:p>
          <a:p>
            <a:pPr eaLnBrk="1" hangingPunct="1"/>
            <a:r>
              <a:rPr lang="en-US"/>
              <a:t>means for expressing algorithms. </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274638"/>
            <a:ext cx="9144000" cy="1143000"/>
          </a:xfrm>
        </p:spPr>
        <p:txBody>
          <a:bodyPr/>
          <a:lstStyle/>
          <a:p>
            <a:pPr eaLnBrk="1" hangingPunct="1"/>
            <a:r>
              <a:rPr lang="en-US" sz="3600">
                <a:latin typeface="Arial" charset="0"/>
              </a:rPr>
              <a:t>contains method: </a:t>
            </a:r>
            <a:br>
              <a:rPr lang="en-US" sz="3600">
                <a:latin typeface="Arial" charset="0"/>
              </a:rPr>
            </a:br>
            <a:r>
              <a:rPr lang="en-US" sz="2800">
                <a:latin typeface="Arial" charset="0"/>
              </a:rPr>
              <a:t>top-down stepwise refinement phase 2</a:t>
            </a:r>
          </a:p>
        </p:txBody>
      </p:sp>
      <p:sp>
        <p:nvSpPr>
          <p:cNvPr id="34819" name="Text Box 3"/>
          <p:cNvSpPr txBox="1">
            <a:spLocks noChangeArrowheads="1"/>
          </p:cNvSpPr>
          <p:nvPr/>
        </p:nvSpPr>
        <p:spPr bwMode="auto">
          <a:xfrm>
            <a:off x="898525" y="1941513"/>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a:p>
          <a:p>
            <a:pPr eaLnBrk="1" hangingPunct="1"/>
            <a:endParaRPr lang="en-US"/>
          </a:p>
        </p:txBody>
      </p:sp>
      <p:sp>
        <p:nvSpPr>
          <p:cNvPr id="34820" name="Text Box 4"/>
          <p:cNvSpPr txBox="1">
            <a:spLocks noChangeArrowheads="1"/>
          </p:cNvSpPr>
          <p:nvPr/>
        </p:nvSpPr>
        <p:spPr bwMode="auto">
          <a:xfrm>
            <a:off x="669925" y="1931988"/>
            <a:ext cx="43735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boolean contains(String element)</a:t>
            </a:r>
          </a:p>
          <a:p>
            <a:pPr eaLnBrk="1" hangingPunct="1"/>
            <a:r>
              <a:rPr lang="en-US" sz="1400">
                <a:latin typeface="Courier New" charset="0"/>
              </a:rPr>
              <a:t>{</a:t>
            </a:r>
          </a:p>
          <a:p>
            <a:pPr eaLnBrk="1" hangingPunct="1"/>
            <a:r>
              <a:rPr lang="en-US" sz="1400">
                <a:latin typeface="Courier New" charset="0"/>
              </a:rPr>
              <a:t>  Set variables;</a:t>
            </a:r>
          </a:p>
          <a:p>
            <a:pPr eaLnBrk="1" hangingPunct="1"/>
            <a:r>
              <a:rPr lang="en-US" sz="1400">
                <a:latin typeface="Courier New" charset="0"/>
              </a:rPr>
              <a:t>  while (we still need to search)</a:t>
            </a:r>
          </a:p>
          <a:p>
            <a:pPr eaLnBrk="1" hangingPunct="1"/>
            <a:r>
              <a:rPr lang="en-US" sz="1400">
                <a:latin typeface="Courier New" charset="0"/>
              </a:rPr>
              <a:t>  {</a:t>
            </a:r>
          </a:p>
          <a:p>
            <a:pPr eaLnBrk="1" hangingPunct="1"/>
            <a:r>
              <a:rPr lang="en-US" sz="1400">
                <a:latin typeface="Courier New" charset="0"/>
              </a:rPr>
              <a:t>    if (the next value equals element)</a:t>
            </a:r>
          </a:p>
          <a:p>
            <a:pPr eaLnBrk="1" hangingPunct="1"/>
            <a:r>
              <a:rPr lang="en-US" sz="1400">
                <a:latin typeface="Courier New" charset="0"/>
              </a:rPr>
              <a:t>      return true;</a:t>
            </a:r>
          </a:p>
          <a:p>
            <a:pPr eaLnBrk="1" hangingPunct="1"/>
            <a:r>
              <a:rPr lang="en-US" sz="1400">
                <a:latin typeface="Courier New" charset="0"/>
              </a:rPr>
              <a:t>  }</a:t>
            </a:r>
          </a:p>
          <a:p>
            <a:pPr eaLnBrk="1" hangingPunct="1"/>
            <a:r>
              <a:rPr lang="en-US" sz="1400">
                <a:latin typeface="Courier New" charset="0"/>
              </a:rPr>
              <a:t>  return false;</a:t>
            </a:r>
          </a:p>
          <a:p>
            <a:pPr eaLnBrk="1" hangingPunct="1"/>
            <a:r>
              <a:rPr lang="en-US" sz="14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0" y="274638"/>
            <a:ext cx="9144000" cy="1143000"/>
          </a:xfrm>
        </p:spPr>
        <p:txBody>
          <a:bodyPr/>
          <a:lstStyle/>
          <a:p>
            <a:pPr eaLnBrk="1" hangingPunct="1"/>
            <a:r>
              <a:rPr lang="en-US" sz="3600">
                <a:latin typeface="Arial" charset="0"/>
              </a:rPr>
              <a:t>contains method: </a:t>
            </a:r>
            <a:br>
              <a:rPr lang="en-US" sz="3600">
                <a:latin typeface="Arial" charset="0"/>
              </a:rPr>
            </a:br>
            <a:r>
              <a:rPr lang="en-US" sz="2800">
                <a:latin typeface="Arial" charset="0"/>
              </a:rPr>
              <a:t>top-down stepwise refinement phase 3</a:t>
            </a:r>
          </a:p>
        </p:txBody>
      </p:sp>
      <p:sp>
        <p:nvSpPr>
          <p:cNvPr id="35843" name="Text Box 3"/>
          <p:cNvSpPr txBox="1">
            <a:spLocks noChangeArrowheads="1"/>
          </p:cNvSpPr>
          <p:nvPr/>
        </p:nvSpPr>
        <p:spPr bwMode="auto">
          <a:xfrm>
            <a:off x="898525" y="1941513"/>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a:p>
          <a:p>
            <a:pPr eaLnBrk="1" hangingPunct="1"/>
            <a:endParaRPr lang="en-US"/>
          </a:p>
        </p:txBody>
      </p:sp>
      <p:sp>
        <p:nvSpPr>
          <p:cNvPr id="35844" name="Text Box 4"/>
          <p:cNvSpPr txBox="1">
            <a:spLocks noChangeArrowheads="1"/>
          </p:cNvSpPr>
          <p:nvPr/>
        </p:nvSpPr>
        <p:spPr bwMode="auto">
          <a:xfrm>
            <a:off x="609600" y="1893888"/>
            <a:ext cx="534035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boolean contains(String element)</a:t>
            </a:r>
          </a:p>
          <a:p>
            <a:pPr eaLnBrk="1" hangingPunct="1"/>
            <a:r>
              <a:rPr lang="en-US" sz="1400">
                <a:latin typeface="Courier New" charset="0"/>
              </a:rPr>
              <a:t>{</a:t>
            </a:r>
          </a:p>
          <a:p>
            <a:pPr eaLnBrk="1" hangingPunct="1"/>
            <a:r>
              <a:rPr lang="en-US" sz="1400">
                <a:latin typeface="Courier New" charset="0"/>
              </a:rPr>
              <a:t>  int location = 0;</a:t>
            </a:r>
          </a:p>
          <a:p>
            <a:pPr eaLnBrk="1" hangingPunct="1"/>
            <a:r>
              <a:rPr lang="en-US" sz="1400">
                <a:latin typeface="Courier New" charset="0"/>
              </a:rPr>
              <a:t>  while (we still need search)</a:t>
            </a:r>
          </a:p>
          <a:p>
            <a:pPr eaLnBrk="1" hangingPunct="1"/>
            <a:r>
              <a:rPr lang="en-US" sz="1400">
                <a:latin typeface="Courier New" charset="0"/>
              </a:rPr>
              <a:t>  {</a:t>
            </a:r>
          </a:p>
          <a:p>
            <a:pPr eaLnBrk="1" hangingPunct="1"/>
            <a:r>
              <a:rPr lang="en-US" sz="1400">
                <a:latin typeface="Courier New" charset="0"/>
              </a:rPr>
              <a:t>    if (element.equalsIgnoreCase(log[location]))</a:t>
            </a:r>
          </a:p>
          <a:p>
            <a:pPr eaLnBrk="1" hangingPunct="1"/>
            <a:r>
              <a:rPr lang="en-US" sz="1400">
                <a:latin typeface="Courier New" charset="0"/>
              </a:rPr>
              <a:t>      return true;</a:t>
            </a:r>
          </a:p>
          <a:p>
            <a:pPr eaLnBrk="1" hangingPunct="1"/>
            <a:r>
              <a:rPr lang="en-US" sz="1400">
                <a:latin typeface="Courier New" charset="0"/>
              </a:rPr>
              <a:t>    else</a:t>
            </a:r>
          </a:p>
          <a:p>
            <a:pPr eaLnBrk="1" hangingPunct="1"/>
            <a:r>
              <a:rPr lang="en-US" sz="1400">
                <a:latin typeface="Courier New" charset="0"/>
              </a:rPr>
              <a:t>      location++;</a:t>
            </a:r>
          </a:p>
          <a:p>
            <a:pPr eaLnBrk="1" hangingPunct="1"/>
            <a:r>
              <a:rPr lang="en-US" sz="1400">
                <a:latin typeface="Courier New" charset="0"/>
              </a:rPr>
              <a:t>  }</a:t>
            </a:r>
          </a:p>
          <a:p>
            <a:pPr eaLnBrk="1" hangingPunct="1"/>
            <a:r>
              <a:rPr lang="en-US" sz="1400">
                <a:latin typeface="Courier New" charset="0"/>
              </a:rPr>
              <a:t>  return false;</a:t>
            </a:r>
          </a:p>
          <a:p>
            <a:pPr eaLnBrk="1" hangingPunct="1"/>
            <a:r>
              <a:rPr lang="en-US" sz="14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274638"/>
            <a:ext cx="9144000" cy="1143000"/>
          </a:xfrm>
        </p:spPr>
        <p:txBody>
          <a:bodyPr/>
          <a:lstStyle/>
          <a:p>
            <a:pPr eaLnBrk="1" hangingPunct="1"/>
            <a:r>
              <a:rPr lang="en-US" sz="3600">
                <a:latin typeface="Arial" charset="0"/>
              </a:rPr>
              <a:t>contains method: </a:t>
            </a:r>
            <a:br>
              <a:rPr lang="en-US" sz="3600">
                <a:latin typeface="Arial" charset="0"/>
              </a:rPr>
            </a:br>
            <a:r>
              <a:rPr lang="en-US" sz="2800">
                <a:latin typeface="Arial" charset="0"/>
              </a:rPr>
              <a:t>top-down stepwise refinement phase 4</a:t>
            </a:r>
          </a:p>
        </p:txBody>
      </p:sp>
      <p:sp>
        <p:nvSpPr>
          <p:cNvPr id="36867" name="Text Box 3"/>
          <p:cNvSpPr txBox="1">
            <a:spLocks noChangeArrowheads="1"/>
          </p:cNvSpPr>
          <p:nvPr/>
        </p:nvSpPr>
        <p:spPr bwMode="auto">
          <a:xfrm>
            <a:off x="898525" y="1941513"/>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a:p>
          <a:p>
            <a:pPr eaLnBrk="1" hangingPunct="1"/>
            <a:endParaRPr lang="en-US"/>
          </a:p>
        </p:txBody>
      </p:sp>
      <p:sp>
        <p:nvSpPr>
          <p:cNvPr id="36868" name="Text Box 4"/>
          <p:cNvSpPr txBox="1">
            <a:spLocks noChangeArrowheads="1"/>
          </p:cNvSpPr>
          <p:nvPr/>
        </p:nvSpPr>
        <p:spPr bwMode="auto">
          <a:xfrm>
            <a:off x="746125" y="1779588"/>
            <a:ext cx="72739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boolean contains(String element)</a:t>
            </a:r>
          </a:p>
          <a:p>
            <a:pPr eaLnBrk="1" hangingPunct="1"/>
            <a:r>
              <a:rPr lang="en-US" sz="1400">
                <a:latin typeface="Courier New" charset="0"/>
              </a:rPr>
              <a:t>// Returns true if element is in this StringLog</a:t>
            </a:r>
          </a:p>
          <a:p>
            <a:pPr eaLnBrk="1" hangingPunct="1"/>
            <a:r>
              <a:rPr lang="en-US" sz="1400">
                <a:latin typeface="Courier New" charset="0"/>
              </a:rPr>
              <a:t>// otherwise returns false.</a:t>
            </a:r>
          </a:p>
          <a:p>
            <a:pPr eaLnBrk="1" hangingPunct="1"/>
            <a:r>
              <a:rPr lang="en-US" sz="1400">
                <a:latin typeface="Courier New" charset="0"/>
              </a:rPr>
              <a:t>// Ignores case differences when doing string comparison.</a:t>
            </a:r>
          </a:p>
          <a:p>
            <a:pPr eaLnBrk="1" hangingPunct="1"/>
            <a:r>
              <a:rPr lang="en-US" sz="1400">
                <a:latin typeface="Courier New" charset="0"/>
              </a:rPr>
              <a:t>{                 </a:t>
            </a:r>
          </a:p>
          <a:p>
            <a:pPr eaLnBrk="1" hangingPunct="1"/>
            <a:r>
              <a:rPr lang="en-US" sz="1400">
                <a:latin typeface="Courier New" charset="0"/>
              </a:rPr>
              <a:t>  int location = 0;</a:t>
            </a:r>
          </a:p>
          <a:p>
            <a:pPr eaLnBrk="1" hangingPunct="1"/>
            <a:r>
              <a:rPr lang="en-US" sz="1400">
                <a:latin typeface="Courier New" charset="0"/>
              </a:rPr>
              <a:t>  while (location &lt;= lastIndex) </a:t>
            </a:r>
          </a:p>
          <a:p>
            <a:pPr eaLnBrk="1" hangingPunct="1"/>
            <a:r>
              <a:rPr lang="en-US" sz="1400">
                <a:latin typeface="Courier New" charset="0"/>
              </a:rPr>
              <a:t>  {</a:t>
            </a:r>
          </a:p>
          <a:p>
            <a:pPr eaLnBrk="1" hangingPunct="1"/>
            <a:r>
              <a:rPr lang="en-US" sz="1400">
                <a:latin typeface="Courier New" charset="0"/>
              </a:rPr>
              <a:t>    if (element.equalsIgnoreCase(log[location]))  // if they match</a:t>
            </a:r>
          </a:p>
          <a:p>
            <a:pPr eaLnBrk="1" hangingPunct="1"/>
            <a:r>
              <a:rPr lang="en-US" sz="1400">
                <a:latin typeface="Courier New" charset="0"/>
              </a:rPr>
              <a:t>      return true;</a:t>
            </a:r>
          </a:p>
          <a:p>
            <a:pPr eaLnBrk="1" hangingPunct="1"/>
            <a:r>
              <a:rPr lang="en-US" sz="1400">
                <a:latin typeface="Courier New" charset="0"/>
              </a:rPr>
              <a:t>    else</a:t>
            </a:r>
          </a:p>
          <a:p>
            <a:pPr eaLnBrk="1" hangingPunct="1"/>
            <a:r>
              <a:rPr lang="en-US" sz="1400">
                <a:latin typeface="Courier New" charset="0"/>
              </a:rPr>
              <a:t>      location++;</a:t>
            </a:r>
          </a:p>
          <a:p>
            <a:pPr eaLnBrk="1" hangingPunct="1"/>
            <a:r>
              <a:rPr lang="en-US" sz="1400">
                <a:latin typeface="Courier New" charset="0"/>
              </a:rPr>
              <a:t>  }</a:t>
            </a:r>
          </a:p>
          <a:p>
            <a:pPr eaLnBrk="1" hangingPunct="1"/>
            <a:r>
              <a:rPr lang="en-US" sz="1400">
                <a:latin typeface="Courier New" charset="0"/>
              </a:rPr>
              <a:t>  return false;</a:t>
            </a:r>
          </a:p>
          <a:p>
            <a:pPr eaLnBrk="1" hangingPunct="1"/>
            <a:r>
              <a:rPr lang="en-US" sz="1400">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atin typeface="Arial" charset="0"/>
              </a:rPr>
              <a:t>2.4 Software Testing</a:t>
            </a:r>
          </a:p>
        </p:txBody>
      </p:sp>
      <p:sp>
        <p:nvSpPr>
          <p:cNvPr id="37891" name="Rectangle 3"/>
          <p:cNvSpPr>
            <a:spLocks noGrp="1" noChangeArrowheads="1"/>
          </p:cNvSpPr>
          <p:nvPr>
            <p:ph type="body" idx="1"/>
          </p:nvPr>
        </p:nvSpPr>
        <p:spPr>
          <a:xfrm>
            <a:off x="457200" y="1752600"/>
            <a:ext cx="8229600" cy="4525963"/>
          </a:xfrm>
        </p:spPr>
        <p:txBody>
          <a:bodyPr/>
          <a:lstStyle/>
          <a:p>
            <a:pPr eaLnBrk="1" hangingPunct="1"/>
            <a:r>
              <a:rPr lang="en-US">
                <a:latin typeface="Arial" charset="0"/>
              </a:rPr>
              <a:t>The process of executing a program with data sets designed to discover errors</a:t>
            </a:r>
          </a:p>
          <a:p>
            <a:pPr eaLnBrk="1" hangingPunct="1"/>
            <a:r>
              <a:rPr lang="en-US">
                <a:latin typeface="Arial" charset="0"/>
              </a:rPr>
              <a:t>Software testing is one facet of software verification. </a:t>
            </a:r>
          </a:p>
          <a:p>
            <a:pPr eaLnBrk="1" hangingPunct="1">
              <a:buFontTx/>
              <a:buNone/>
            </a:pPr>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atin typeface="Arial" charset="0"/>
              </a:rPr>
              <a:t>Verification and Validation</a:t>
            </a:r>
          </a:p>
        </p:txBody>
      </p:sp>
      <p:sp>
        <p:nvSpPr>
          <p:cNvPr id="38915" name="Rectangle 3"/>
          <p:cNvSpPr>
            <a:spLocks noGrp="1" noChangeArrowheads="1"/>
          </p:cNvSpPr>
          <p:nvPr>
            <p:ph type="body" idx="1"/>
          </p:nvPr>
        </p:nvSpPr>
        <p:spPr/>
        <p:txBody>
          <a:bodyPr/>
          <a:lstStyle/>
          <a:p>
            <a:pPr eaLnBrk="1" hangingPunct="1">
              <a:lnSpc>
                <a:spcPct val="90000"/>
              </a:lnSpc>
            </a:pPr>
            <a:r>
              <a:rPr lang="en-US" sz="2400" b="1">
                <a:latin typeface="Arial" charset="0"/>
              </a:rPr>
              <a:t>Software validation  </a:t>
            </a:r>
            <a:r>
              <a:rPr lang="en-US" sz="2400">
                <a:latin typeface="Arial" charset="0"/>
              </a:rPr>
              <a:t>The process of determining the degree to which software fulfills its intended purpose</a:t>
            </a:r>
            <a:endParaRPr lang="en-US" sz="2400" b="1">
              <a:latin typeface="Arial" charset="0"/>
            </a:endParaRPr>
          </a:p>
          <a:p>
            <a:pPr eaLnBrk="1" hangingPunct="1">
              <a:lnSpc>
                <a:spcPct val="90000"/>
              </a:lnSpc>
            </a:pPr>
            <a:r>
              <a:rPr lang="en-US" sz="2400" b="1">
                <a:latin typeface="Arial" charset="0"/>
              </a:rPr>
              <a:t>Software verification  </a:t>
            </a:r>
            <a:r>
              <a:rPr lang="en-US" sz="2400">
                <a:latin typeface="Arial" charset="0"/>
              </a:rPr>
              <a:t>The process of determining the degree to which a software product fulfills its specifications</a:t>
            </a:r>
          </a:p>
          <a:p>
            <a:pPr eaLnBrk="1" hangingPunct="1">
              <a:lnSpc>
                <a:spcPct val="90000"/>
              </a:lnSpc>
            </a:pPr>
            <a:r>
              <a:rPr lang="en-US" sz="2400" b="1">
                <a:latin typeface="Arial" charset="0"/>
              </a:rPr>
              <a:t>Deskchecking  </a:t>
            </a:r>
            <a:r>
              <a:rPr lang="en-US" sz="2400">
                <a:latin typeface="Arial" charset="0"/>
              </a:rPr>
              <a:t>Tracing an execution of a design or program on paper</a:t>
            </a:r>
          </a:p>
          <a:p>
            <a:pPr eaLnBrk="1" hangingPunct="1">
              <a:lnSpc>
                <a:spcPct val="90000"/>
              </a:lnSpc>
            </a:pPr>
            <a:r>
              <a:rPr lang="en-US" sz="2400" b="1">
                <a:latin typeface="Arial" charset="0"/>
              </a:rPr>
              <a:t>Walk-through  </a:t>
            </a:r>
            <a:r>
              <a:rPr lang="en-US" sz="2400">
                <a:latin typeface="Arial" charset="0"/>
              </a:rPr>
              <a:t>A verification method in which a team performs a manual simulation of the program or design</a:t>
            </a:r>
            <a:endParaRPr lang="en-US" sz="2400" b="1">
              <a:latin typeface="Arial" charset="0"/>
            </a:endParaRPr>
          </a:p>
          <a:p>
            <a:pPr eaLnBrk="1" hangingPunct="1">
              <a:lnSpc>
                <a:spcPct val="90000"/>
              </a:lnSpc>
            </a:pPr>
            <a:r>
              <a:rPr lang="en-US" sz="2400" b="1">
                <a:latin typeface="Arial" charset="0"/>
              </a:rPr>
              <a:t>Inspection  </a:t>
            </a:r>
            <a:r>
              <a:rPr lang="en-US" sz="2400">
                <a:latin typeface="Arial" charset="0"/>
              </a:rPr>
              <a:t>A verification method in which one member of a team reads the program or design line by line and the others point out errors</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atin typeface="Arial" charset="0"/>
              </a:rPr>
              <a:t>Test cases</a:t>
            </a:r>
          </a:p>
        </p:txBody>
      </p:sp>
      <p:sp>
        <p:nvSpPr>
          <p:cNvPr id="39939" name="Rectangle 3"/>
          <p:cNvSpPr>
            <a:spLocks noGrp="1" noChangeArrowheads="1"/>
          </p:cNvSpPr>
          <p:nvPr>
            <p:ph type="body" idx="1"/>
          </p:nvPr>
        </p:nvSpPr>
        <p:spPr/>
        <p:txBody>
          <a:bodyPr/>
          <a:lstStyle/>
          <a:p>
            <a:pPr eaLnBrk="1" hangingPunct="1">
              <a:lnSpc>
                <a:spcPct val="90000"/>
              </a:lnSpc>
            </a:pPr>
            <a:r>
              <a:rPr lang="en-US" sz="2800">
                <a:latin typeface="Arial" charset="0"/>
              </a:rPr>
              <a:t>The software testing process requires us to devise a set of test cases that, taken together, allow us to assert that a program works correctly. </a:t>
            </a:r>
          </a:p>
          <a:p>
            <a:pPr eaLnBrk="1" hangingPunct="1">
              <a:lnSpc>
                <a:spcPct val="90000"/>
              </a:lnSpc>
            </a:pPr>
            <a:r>
              <a:rPr lang="en-US" sz="2800">
                <a:latin typeface="Arial" charset="0"/>
              </a:rPr>
              <a:t>For each test case, we must:</a:t>
            </a:r>
          </a:p>
          <a:p>
            <a:pPr lvl="1" eaLnBrk="1" hangingPunct="1">
              <a:lnSpc>
                <a:spcPct val="90000"/>
              </a:lnSpc>
            </a:pPr>
            <a:r>
              <a:rPr lang="en-US" sz="2400">
                <a:latin typeface="Arial" charset="0"/>
              </a:rPr>
              <a:t>determine inputs that represent the test case</a:t>
            </a:r>
          </a:p>
          <a:p>
            <a:pPr lvl="1" eaLnBrk="1" hangingPunct="1">
              <a:lnSpc>
                <a:spcPct val="90000"/>
              </a:lnSpc>
            </a:pPr>
            <a:r>
              <a:rPr lang="en-US" sz="2400">
                <a:latin typeface="Arial" charset="0"/>
              </a:rPr>
              <a:t>determine the expected behavior of the program for the given input</a:t>
            </a:r>
          </a:p>
          <a:p>
            <a:pPr lvl="1" eaLnBrk="1" hangingPunct="1">
              <a:lnSpc>
                <a:spcPct val="90000"/>
              </a:lnSpc>
            </a:pPr>
            <a:r>
              <a:rPr lang="en-US" sz="2400">
                <a:latin typeface="Arial" charset="0"/>
              </a:rPr>
              <a:t>run the program and observe the resulting behavior</a:t>
            </a:r>
          </a:p>
          <a:p>
            <a:pPr lvl="1" eaLnBrk="1" hangingPunct="1">
              <a:lnSpc>
                <a:spcPct val="90000"/>
              </a:lnSpc>
            </a:pPr>
            <a:r>
              <a:rPr lang="en-US" sz="2400">
                <a:latin typeface="Arial" charset="0"/>
              </a:rPr>
              <a:t>compare the expected behavior and the actual behavior of the program</a:t>
            </a:r>
          </a:p>
          <a:p>
            <a:pPr eaLnBrk="1" hangingPunct="1">
              <a:lnSpc>
                <a:spcPct val="90000"/>
              </a:lnSpc>
            </a:pPr>
            <a:endParaRPr lang="en-US" sz="28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atin typeface="Arial" charset="0"/>
              </a:rPr>
              <a:t>Identifying test cases</a:t>
            </a:r>
          </a:p>
        </p:txBody>
      </p:sp>
      <p:sp>
        <p:nvSpPr>
          <p:cNvPr id="40963" name="Rectangle 3"/>
          <p:cNvSpPr>
            <a:spLocks noGrp="1" noChangeArrowheads="1"/>
          </p:cNvSpPr>
          <p:nvPr>
            <p:ph type="body" idx="1"/>
          </p:nvPr>
        </p:nvSpPr>
        <p:spPr/>
        <p:txBody>
          <a:bodyPr/>
          <a:lstStyle/>
          <a:p>
            <a:pPr eaLnBrk="1" hangingPunct="1">
              <a:lnSpc>
                <a:spcPct val="80000"/>
              </a:lnSpc>
            </a:pPr>
            <a:r>
              <a:rPr lang="en-US" sz="2800" b="1">
                <a:latin typeface="Arial" charset="0"/>
              </a:rPr>
              <a:t>Functional domain  </a:t>
            </a:r>
            <a:r>
              <a:rPr lang="en-US" sz="2800">
                <a:latin typeface="Arial" charset="0"/>
              </a:rPr>
              <a:t>The set of valid input data for a program or method </a:t>
            </a:r>
          </a:p>
          <a:p>
            <a:pPr eaLnBrk="1" hangingPunct="1">
              <a:lnSpc>
                <a:spcPct val="80000"/>
              </a:lnSpc>
            </a:pPr>
            <a:r>
              <a:rPr lang="en-US" sz="2800">
                <a:latin typeface="Arial" charset="0"/>
              </a:rPr>
              <a:t>In those limited cases where the functional domain, is extremely small, one can verify a program unit by testing it against every possible input element. </a:t>
            </a:r>
          </a:p>
          <a:p>
            <a:pPr eaLnBrk="1" hangingPunct="1">
              <a:lnSpc>
                <a:spcPct val="80000"/>
              </a:lnSpc>
            </a:pPr>
            <a:r>
              <a:rPr lang="en-US" sz="2800">
                <a:latin typeface="Arial" charset="0"/>
              </a:rPr>
              <a:t>This </a:t>
            </a:r>
            <a:r>
              <a:rPr lang="en-US" sz="2800" i="1">
                <a:latin typeface="Arial" charset="0"/>
              </a:rPr>
              <a:t>exhaustive testing</a:t>
            </a:r>
            <a:r>
              <a:rPr lang="en-US" sz="2800">
                <a:latin typeface="Arial" charset="0"/>
              </a:rPr>
              <a:t>, can prove conclusively that the software meets its specifications. </a:t>
            </a:r>
          </a:p>
          <a:p>
            <a:pPr eaLnBrk="1" hangingPunct="1">
              <a:lnSpc>
                <a:spcPct val="80000"/>
              </a:lnSpc>
            </a:pPr>
            <a:r>
              <a:rPr lang="en-US" sz="2800">
                <a:latin typeface="Arial" charset="0"/>
              </a:rPr>
              <a:t>In most cases, however, the functional domain is very large, so exhaustive testing is almost always impractical or impossible.</a:t>
            </a:r>
            <a:endParaRPr lang="en-US" sz="2800" b="1">
              <a:latin typeface="Arial" charset="0"/>
            </a:endParaRPr>
          </a:p>
          <a:p>
            <a:pPr eaLnBrk="1" hangingPunct="1">
              <a:lnSpc>
                <a:spcPct val="80000"/>
              </a:lnSpc>
            </a:pPr>
            <a:endParaRPr lang="en-US" sz="28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atin typeface="Arial" charset="0"/>
              </a:rPr>
              <a:t>ADT Perspectives or Levels</a:t>
            </a:r>
          </a:p>
        </p:txBody>
      </p:sp>
      <p:sp>
        <p:nvSpPr>
          <p:cNvPr id="5123" name="Rectangle 3"/>
          <p:cNvSpPr>
            <a:spLocks noGrp="1" noChangeArrowheads="1"/>
          </p:cNvSpPr>
          <p:nvPr>
            <p:ph type="body" idx="1"/>
          </p:nvPr>
        </p:nvSpPr>
        <p:spPr/>
        <p:txBody>
          <a:bodyPr/>
          <a:lstStyle/>
          <a:p>
            <a:pPr eaLnBrk="1" hangingPunct="1">
              <a:lnSpc>
                <a:spcPct val="80000"/>
              </a:lnSpc>
            </a:pPr>
            <a:r>
              <a:rPr lang="en-US" sz="2400" i="1">
                <a:latin typeface="Arial" charset="0"/>
              </a:rPr>
              <a:t>Application (or user or client) level</a:t>
            </a:r>
            <a:r>
              <a:rPr lang="en-US" sz="2400">
                <a:latin typeface="Arial" charset="0"/>
              </a:rPr>
              <a:t>: We use the ADT to solve a problem. When working at this level we only need to know how to create instances of the ADT and invoke its operations. </a:t>
            </a:r>
          </a:p>
          <a:p>
            <a:pPr eaLnBrk="1" hangingPunct="1">
              <a:lnSpc>
                <a:spcPct val="80000"/>
              </a:lnSpc>
            </a:pPr>
            <a:r>
              <a:rPr lang="en-US" sz="2400" i="1">
                <a:latin typeface="Arial" charset="0"/>
              </a:rPr>
              <a:t>Logical (or abstract) level</a:t>
            </a:r>
            <a:r>
              <a:rPr lang="en-US" sz="2400">
                <a:latin typeface="Arial" charset="0"/>
              </a:rPr>
              <a:t>: Provides an abstract view of the data values (the domain) and the set of operations to manipulate them. At this level, we deal with the </a:t>
            </a:r>
            <a:r>
              <a:rPr lang="ja-JP" altLang="en-US" sz="2400">
                <a:latin typeface="Arial" charset="0"/>
              </a:rPr>
              <a:t>“</a:t>
            </a:r>
            <a:r>
              <a:rPr lang="en-US" sz="2400" i="1">
                <a:latin typeface="Arial" charset="0"/>
              </a:rPr>
              <a:t>what</a:t>
            </a:r>
            <a:r>
              <a:rPr lang="ja-JP" altLang="en-US" sz="2400">
                <a:latin typeface="Arial" charset="0"/>
              </a:rPr>
              <a:t>”</a:t>
            </a:r>
            <a:r>
              <a:rPr lang="en-US" sz="2400">
                <a:latin typeface="Arial" charset="0"/>
              </a:rPr>
              <a:t> questions. What is the ADT? What does it model?  What are its responsibilities? What is its interface? </a:t>
            </a:r>
          </a:p>
          <a:p>
            <a:pPr eaLnBrk="1" hangingPunct="1">
              <a:lnSpc>
                <a:spcPct val="80000"/>
              </a:lnSpc>
            </a:pPr>
            <a:r>
              <a:rPr lang="en-US" sz="2400" i="1">
                <a:latin typeface="Arial" charset="0"/>
              </a:rPr>
              <a:t>Implementation (or concrete) level</a:t>
            </a:r>
            <a:r>
              <a:rPr lang="en-US" sz="2400">
                <a:latin typeface="Arial" charset="0"/>
              </a:rPr>
              <a:t>: Provides a specific representation of the structure to hold the data and the implementation of the operations. Here we deal with the </a:t>
            </a:r>
            <a:r>
              <a:rPr lang="ja-JP" altLang="en-US" sz="2400">
                <a:latin typeface="Arial" charset="0"/>
              </a:rPr>
              <a:t>“</a:t>
            </a:r>
            <a:r>
              <a:rPr lang="en-US" sz="2400" i="1">
                <a:latin typeface="Arial" charset="0"/>
              </a:rPr>
              <a:t>how</a:t>
            </a:r>
            <a:r>
              <a:rPr lang="ja-JP" altLang="en-US" sz="2400">
                <a:latin typeface="Arial" charset="0"/>
              </a:rPr>
              <a:t>”</a:t>
            </a:r>
            <a:r>
              <a:rPr lang="en-US" sz="2400">
                <a:latin typeface="Arial" charset="0"/>
              </a:rPr>
              <a:t> questions. </a:t>
            </a:r>
            <a:endParaRPr lang="en-US" sz="16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atin typeface="Arial" charset="0"/>
              </a:rPr>
              <a:t>Identifying test cases</a:t>
            </a:r>
          </a:p>
        </p:txBody>
      </p:sp>
      <p:sp>
        <p:nvSpPr>
          <p:cNvPr id="41987" name="Rectangle 3"/>
          <p:cNvSpPr>
            <a:spLocks noGrp="1" noChangeArrowheads="1"/>
          </p:cNvSpPr>
          <p:nvPr>
            <p:ph type="body" idx="1"/>
          </p:nvPr>
        </p:nvSpPr>
        <p:spPr/>
        <p:txBody>
          <a:bodyPr/>
          <a:lstStyle/>
          <a:p>
            <a:pPr eaLnBrk="1" hangingPunct="1">
              <a:lnSpc>
                <a:spcPct val="90000"/>
              </a:lnSpc>
            </a:pPr>
            <a:r>
              <a:rPr lang="en-US" sz="2800">
                <a:latin typeface="Arial" charset="0"/>
              </a:rPr>
              <a:t>Cover general dimensions of data. </a:t>
            </a:r>
          </a:p>
          <a:p>
            <a:pPr eaLnBrk="1" hangingPunct="1">
              <a:lnSpc>
                <a:spcPct val="90000"/>
              </a:lnSpc>
            </a:pPr>
            <a:r>
              <a:rPr lang="en-US" sz="2800">
                <a:latin typeface="Arial" charset="0"/>
              </a:rPr>
              <a:t>Within each dimension identify categories of inputs and expected results.</a:t>
            </a:r>
          </a:p>
          <a:p>
            <a:pPr eaLnBrk="1" hangingPunct="1">
              <a:lnSpc>
                <a:spcPct val="90000"/>
              </a:lnSpc>
            </a:pPr>
            <a:r>
              <a:rPr lang="en-US" sz="2800">
                <a:latin typeface="Arial" charset="0"/>
              </a:rPr>
              <a:t>Test at least one instance of each combination of categories across dimensions. </a:t>
            </a:r>
          </a:p>
          <a:p>
            <a:pPr eaLnBrk="1" hangingPunct="1">
              <a:lnSpc>
                <a:spcPct val="90000"/>
              </a:lnSpc>
            </a:pPr>
            <a:r>
              <a:rPr lang="en-US" sz="2800">
                <a:latin typeface="Arial" charset="0"/>
              </a:rPr>
              <a:t>Testing like this is called </a:t>
            </a:r>
            <a:r>
              <a:rPr lang="en-US" sz="2800" b="1">
                <a:latin typeface="Arial" charset="0"/>
              </a:rPr>
              <a:t>black-box testing</a:t>
            </a:r>
            <a:r>
              <a:rPr lang="en-US" sz="2800">
                <a:latin typeface="Arial" charset="0"/>
              </a:rPr>
              <a:t>. The tester must know the external interface to the module—its inputs and expected outputs—but does not need to consider what is being done inside the module (the inside of the black box). </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atin typeface="Arial" charset="0"/>
              </a:rPr>
              <a:t>Identifying test cases - example</a:t>
            </a:r>
          </a:p>
        </p:txBody>
      </p:sp>
      <p:sp>
        <p:nvSpPr>
          <p:cNvPr id="43011" name="Rectangle 3"/>
          <p:cNvSpPr>
            <a:spLocks noGrp="1" noChangeArrowheads="1"/>
          </p:cNvSpPr>
          <p:nvPr>
            <p:ph type="body" idx="1"/>
          </p:nvPr>
        </p:nvSpPr>
        <p:spPr>
          <a:xfrm>
            <a:off x="457200" y="1600200"/>
            <a:ext cx="8229600" cy="4800600"/>
          </a:xfrm>
        </p:spPr>
        <p:txBody>
          <a:bodyPr/>
          <a:lstStyle/>
          <a:p>
            <a:pPr eaLnBrk="1" hangingPunct="1">
              <a:lnSpc>
                <a:spcPct val="90000"/>
              </a:lnSpc>
            </a:pPr>
            <a:r>
              <a:rPr lang="en-US" sz="2400">
                <a:latin typeface="Arial" charset="0"/>
              </a:rPr>
              <a:t>Identified dimensions and categories for the contains method of the StringLog ADT could be:</a:t>
            </a:r>
          </a:p>
          <a:p>
            <a:pPr lvl="1" eaLnBrk="1" hangingPunct="1">
              <a:lnSpc>
                <a:spcPct val="90000"/>
              </a:lnSpc>
            </a:pPr>
            <a:r>
              <a:rPr lang="en-US" sz="2000">
                <a:latin typeface="Arial" charset="0"/>
              </a:rPr>
              <a:t>Expected result: true, false</a:t>
            </a:r>
          </a:p>
          <a:p>
            <a:pPr lvl="1" eaLnBrk="1" hangingPunct="1">
              <a:lnSpc>
                <a:spcPct val="90000"/>
              </a:lnSpc>
            </a:pPr>
            <a:r>
              <a:rPr lang="en-US" sz="2000">
                <a:latin typeface="Arial" charset="0"/>
              </a:rPr>
              <a:t>Size of StringLog: empty, small, large, full</a:t>
            </a:r>
          </a:p>
          <a:p>
            <a:pPr lvl="1" eaLnBrk="1" hangingPunct="1">
              <a:lnSpc>
                <a:spcPct val="90000"/>
              </a:lnSpc>
            </a:pPr>
            <a:r>
              <a:rPr lang="en-US" sz="2000">
                <a:latin typeface="Arial" charset="0"/>
              </a:rPr>
              <a:t>Properties of element: small, large, contains blanks</a:t>
            </a:r>
          </a:p>
          <a:p>
            <a:pPr lvl="1" eaLnBrk="1" hangingPunct="1">
              <a:lnSpc>
                <a:spcPct val="90000"/>
              </a:lnSpc>
            </a:pPr>
            <a:r>
              <a:rPr lang="en-US" sz="2000">
                <a:latin typeface="Arial" charset="0"/>
              </a:rPr>
              <a:t>Properties of match: perfect match, imperfect match where character cases differ</a:t>
            </a:r>
          </a:p>
          <a:p>
            <a:pPr lvl="1" eaLnBrk="1" hangingPunct="1">
              <a:lnSpc>
                <a:spcPct val="90000"/>
              </a:lnSpc>
            </a:pPr>
            <a:r>
              <a:rPr lang="en-US" sz="2000">
                <a:latin typeface="Arial" charset="0"/>
              </a:rPr>
              <a:t>Position of match: first string placed in StringLog, last string placed in StringLog, "middle" string placed in StringLog</a:t>
            </a:r>
          </a:p>
          <a:p>
            <a:pPr eaLnBrk="1" hangingPunct="1">
              <a:lnSpc>
                <a:spcPct val="90000"/>
              </a:lnSpc>
            </a:pPr>
            <a:r>
              <a:rPr lang="en-US" sz="2400">
                <a:latin typeface="Arial" charset="0"/>
              </a:rPr>
              <a:t>From this list we can identify dozens of test cases, for example a test where the expected result is true, the StringLog is full, the element contains blanks, it's an imperfect match, and the string being matched was the "middle" string placed into the StringLog. </a:t>
            </a:r>
          </a:p>
          <a:p>
            <a:pPr eaLnBrk="1" hangingPunct="1">
              <a:lnSpc>
                <a:spcPct val="90000"/>
              </a:lnSpc>
            </a:pPr>
            <a:endParaRPr lang="en-US" sz="24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atin typeface="Arial" charset="0"/>
              </a:rPr>
              <a:t>More on Testing</a:t>
            </a:r>
          </a:p>
        </p:txBody>
      </p:sp>
      <p:sp>
        <p:nvSpPr>
          <p:cNvPr id="44035" name="Rectangle 3"/>
          <p:cNvSpPr>
            <a:spLocks noGrp="1" noChangeArrowheads="1"/>
          </p:cNvSpPr>
          <p:nvPr>
            <p:ph type="body" idx="1"/>
          </p:nvPr>
        </p:nvSpPr>
        <p:spPr/>
        <p:txBody>
          <a:bodyPr/>
          <a:lstStyle/>
          <a:p>
            <a:pPr eaLnBrk="1" hangingPunct="1"/>
            <a:r>
              <a:rPr lang="en-US" b="1">
                <a:latin typeface="Arial" charset="0"/>
              </a:rPr>
              <a:t>Test plan  </a:t>
            </a:r>
            <a:r>
              <a:rPr lang="en-US">
                <a:latin typeface="Arial" charset="0"/>
              </a:rPr>
              <a:t>A document showing the test cases planned for a program or module, their purposes, inputs, expected outputs, and criteria for success</a:t>
            </a:r>
          </a:p>
          <a:p>
            <a:pPr eaLnBrk="1" hangingPunct="1"/>
            <a:r>
              <a:rPr lang="en-US" b="1">
                <a:latin typeface="Arial" charset="0"/>
              </a:rPr>
              <a:t>Test driver  </a:t>
            </a:r>
            <a:r>
              <a:rPr lang="en-US">
                <a:latin typeface="Arial" charset="0"/>
              </a:rPr>
              <a:t>A program that calls operations exported from a class, allowing us to test the results of the operations</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z="4000">
                <a:latin typeface="Arial" charset="0"/>
              </a:rPr>
              <a:t>Pseudocode for an Interactive Test Driver for an ADT Implementation </a:t>
            </a:r>
          </a:p>
        </p:txBody>
      </p:sp>
      <p:sp>
        <p:nvSpPr>
          <p:cNvPr id="45059" name="Text Box 4"/>
          <p:cNvSpPr txBox="1">
            <a:spLocks noChangeArrowheads="1"/>
          </p:cNvSpPr>
          <p:nvPr/>
        </p:nvSpPr>
        <p:spPr bwMode="auto">
          <a:xfrm>
            <a:off x="762000" y="1955800"/>
            <a:ext cx="7396163"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a:latin typeface="Courier New" charset="0"/>
              </a:rPr>
              <a:t>Prompt for, read, and display test name</a:t>
            </a:r>
          </a:p>
          <a:p>
            <a:pPr eaLnBrk="1" hangingPunct="1"/>
            <a:r>
              <a:rPr lang="en-US" sz="1600">
                <a:latin typeface="Courier New" charset="0"/>
              </a:rPr>
              <a:t>Determine which constructor to use, obtain any needed </a:t>
            </a:r>
          </a:p>
          <a:p>
            <a:pPr eaLnBrk="1" hangingPunct="1"/>
            <a:r>
              <a:rPr lang="en-US" sz="1600">
                <a:latin typeface="Courier New" charset="0"/>
              </a:rPr>
              <a:t>  parameters, and instantiate a new instance of the ADT</a:t>
            </a:r>
          </a:p>
          <a:p>
            <a:pPr eaLnBrk="1" hangingPunct="1"/>
            <a:r>
              <a:rPr lang="en-US" sz="1600">
                <a:latin typeface="Courier New" charset="0"/>
              </a:rPr>
              <a:t>while (testing continues)</a:t>
            </a:r>
          </a:p>
          <a:p>
            <a:pPr eaLnBrk="1" hangingPunct="1"/>
            <a:r>
              <a:rPr lang="en-US" sz="1600">
                <a:latin typeface="Courier New" charset="0"/>
              </a:rPr>
              <a:t>{</a:t>
            </a:r>
          </a:p>
          <a:p>
            <a:pPr eaLnBrk="1" hangingPunct="1"/>
            <a:r>
              <a:rPr lang="en-US" sz="1600">
                <a:latin typeface="Courier New" charset="0"/>
              </a:rPr>
              <a:t>  Display a menu of operation choices, one choice for each</a:t>
            </a:r>
          </a:p>
          <a:p>
            <a:pPr eaLnBrk="1" hangingPunct="1"/>
            <a:r>
              <a:rPr lang="en-US" sz="1600">
                <a:latin typeface="Courier New" charset="0"/>
              </a:rPr>
              <a:t>    method exported by the ADT implementation, plus a "show</a:t>
            </a:r>
          </a:p>
          <a:p>
            <a:pPr eaLnBrk="1" hangingPunct="1"/>
            <a:r>
              <a:rPr lang="en-US" sz="1600">
                <a:latin typeface="Courier New" charset="0"/>
              </a:rPr>
              <a:t>    contents" choice, plus a "stop Testing" choice</a:t>
            </a:r>
          </a:p>
          <a:p>
            <a:pPr eaLnBrk="1" hangingPunct="1"/>
            <a:r>
              <a:rPr lang="en-US" sz="1600">
                <a:latin typeface="Courier New" charset="0"/>
              </a:rPr>
              <a:t>  Get the user</a:t>
            </a:r>
            <a:r>
              <a:rPr lang="ja-JP" altLang="en-US" sz="1600">
                <a:latin typeface="Courier New" charset="0"/>
              </a:rPr>
              <a:t>’</a:t>
            </a:r>
            <a:r>
              <a:rPr lang="en-US" sz="1600">
                <a:latin typeface="Courier New" charset="0"/>
              </a:rPr>
              <a:t>s choice and obtain any needed parameters</a:t>
            </a:r>
          </a:p>
          <a:p>
            <a:pPr eaLnBrk="1" hangingPunct="1"/>
            <a:r>
              <a:rPr lang="en-US" sz="1600">
                <a:latin typeface="Courier New" charset="0"/>
              </a:rPr>
              <a:t>  Perform the chosen operation</a:t>
            </a:r>
          </a:p>
          <a:p>
            <a:pPr eaLnBrk="1" hangingPunct="1"/>
            <a:r>
              <a:rPr lang="en-US" sz="1600">
                <a:latin typeface="Courier New" charset="0"/>
              </a:rPr>
              <a:t>} </a:t>
            </a:r>
          </a:p>
          <a:p>
            <a:pPr eaLnBrk="1" hangingPunct="1"/>
            <a:endParaRPr lang="en-US" sz="1600">
              <a:latin typeface="Courier New" charset="0"/>
            </a:endParaRPr>
          </a:p>
          <a:p>
            <a:pPr eaLnBrk="1" hangingPunct="1"/>
            <a:r>
              <a:rPr lang="en-US" sz="2000"/>
              <a:t>The ITDArrayStringLog program ("ITD" stands for "Interactive </a:t>
            </a:r>
          </a:p>
          <a:p>
            <a:pPr eaLnBrk="1" hangingPunct="1"/>
            <a:r>
              <a:rPr lang="en-US" sz="2000"/>
              <a:t>Test Driver</a:t>
            </a:r>
            <a:r>
              <a:rPr lang="ja-JP" altLang="en-US" sz="2000"/>
              <a:t>”</a:t>
            </a:r>
            <a:r>
              <a:rPr lang="en-US" sz="2000"/>
              <a:t>) is a test driver based on the above pseudocode </a:t>
            </a:r>
          </a:p>
          <a:p>
            <a:pPr eaLnBrk="1" hangingPunct="1"/>
            <a:r>
              <a:rPr lang="en-US" sz="2000"/>
              <a:t>for our ArrayStringLog class. </a:t>
            </a:r>
          </a:p>
          <a:p>
            <a:pPr eaLnBrk="1" hangingPunct="1"/>
            <a:endParaRPr lang="en-US" sz="2000"/>
          </a:p>
          <a:p>
            <a:pPr eaLnBrk="1" hangingPunct="1"/>
            <a:r>
              <a:rPr lang="en-US" sz="2000"/>
              <a:t>Try it out!</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atin typeface="Arial" charset="0"/>
              </a:rPr>
              <a:t>Professional Testing</a:t>
            </a:r>
          </a:p>
        </p:txBody>
      </p:sp>
      <p:sp>
        <p:nvSpPr>
          <p:cNvPr id="46083" name="Rectangle 3"/>
          <p:cNvSpPr>
            <a:spLocks noGrp="1" noChangeArrowheads="1"/>
          </p:cNvSpPr>
          <p:nvPr>
            <p:ph type="body" idx="1"/>
          </p:nvPr>
        </p:nvSpPr>
        <p:spPr>
          <a:xfrm>
            <a:off x="457200" y="1600200"/>
            <a:ext cx="8229600" cy="4800600"/>
          </a:xfrm>
        </p:spPr>
        <p:txBody>
          <a:bodyPr/>
          <a:lstStyle/>
          <a:p>
            <a:pPr eaLnBrk="1" hangingPunct="1">
              <a:lnSpc>
                <a:spcPct val="80000"/>
              </a:lnSpc>
            </a:pPr>
            <a:r>
              <a:rPr lang="en-US" sz="1800" dirty="0">
                <a:latin typeface="Arial" charset="0"/>
              </a:rPr>
              <a:t>In a production environment where hundreds or even thousands of test cases need to be performed, an interactive approach can be unwieldy to use. Instead, automated test drivers are created to run in batch mode. </a:t>
            </a:r>
          </a:p>
          <a:p>
            <a:pPr eaLnBrk="1" hangingPunct="1">
              <a:lnSpc>
                <a:spcPct val="80000"/>
              </a:lnSpc>
            </a:pPr>
            <a:endParaRPr lang="en-US" sz="1800" dirty="0">
              <a:latin typeface="Arial" charset="0"/>
            </a:endParaRPr>
          </a:p>
          <a:p>
            <a:pPr eaLnBrk="1" hangingPunct="1">
              <a:lnSpc>
                <a:spcPct val="80000"/>
              </a:lnSpc>
            </a:pPr>
            <a:r>
              <a:rPr lang="en-US" sz="1800" dirty="0">
                <a:latin typeface="Arial" charset="0"/>
              </a:rPr>
              <a:t>For example, here is a test case for the contains method:</a:t>
            </a:r>
          </a:p>
          <a:p>
            <a:pPr eaLnBrk="1" hangingPunct="1">
              <a:lnSpc>
                <a:spcPct val="80000"/>
              </a:lnSpc>
            </a:pPr>
            <a:endParaRPr lang="en-US" sz="1800" dirty="0">
              <a:latin typeface="Arial" charset="0"/>
            </a:endParaRPr>
          </a:p>
          <a:p>
            <a:pPr eaLnBrk="1" hangingPunct="1">
              <a:lnSpc>
                <a:spcPct val="80000"/>
              </a:lnSpc>
              <a:buNone/>
            </a:pPr>
            <a:r>
              <a:rPr lang="en-US" sz="1400" dirty="0">
                <a:latin typeface="Courier New" charset="0"/>
              </a:rPr>
              <a:t>   </a:t>
            </a:r>
            <a:r>
              <a:rPr lang="en-US" sz="1400" dirty="0">
                <a:latin typeface="Courier New" charset="0"/>
              </a:rPr>
              <a:t>import ch02.stringLogs.*;</a:t>
            </a:r>
          </a:p>
          <a:p>
            <a:pPr eaLnBrk="1" hangingPunct="1">
              <a:lnSpc>
                <a:spcPct val="80000"/>
              </a:lnSpc>
              <a:buFontTx/>
              <a:buNone/>
            </a:pPr>
            <a:endParaRPr lang="en-US" sz="1400" dirty="0" smtClean="0">
              <a:latin typeface="Courier New" charset="0"/>
            </a:endParaRPr>
          </a:p>
          <a:p>
            <a:pPr eaLnBrk="1" hangingPunct="1">
              <a:lnSpc>
                <a:spcPct val="80000"/>
              </a:lnSpc>
              <a:buFontTx/>
              <a:buNone/>
            </a:pPr>
            <a:r>
              <a:rPr lang="en-US" sz="1400" dirty="0" smtClean="0">
                <a:latin typeface="Courier New" charset="0"/>
              </a:rPr>
              <a:t>	public </a:t>
            </a:r>
            <a:r>
              <a:rPr lang="en-US" sz="1400" dirty="0">
                <a:latin typeface="Courier New" charset="0"/>
              </a:rPr>
              <a:t>class </a:t>
            </a:r>
            <a:r>
              <a:rPr lang="en-US" sz="1400" dirty="0" smtClean="0">
                <a:latin typeface="Courier New" charset="0"/>
              </a:rPr>
              <a:t>Test034</a:t>
            </a:r>
            <a:r>
              <a:rPr lang="en-US" sz="1400" dirty="0">
                <a:latin typeface="Courier New" charset="0"/>
              </a:rPr>
              <a:t/>
            </a:r>
            <a:br>
              <a:rPr lang="en-US" sz="1400" dirty="0">
                <a:latin typeface="Courier New" charset="0"/>
              </a:rPr>
            </a:br>
            <a:r>
              <a:rPr lang="en-US" sz="1400" dirty="0" smtClean="0">
                <a:latin typeface="Courier New" charset="0"/>
              </a:rPr>
              <a:t>{</a:t>
            </a:r>
            <a:r>
              <a:rPr lang="en-US" sz="1400" dirty="0">
                <a:latin typeface="Courier New" charset="0"/>
              </a:rPr>
              <a:t/>
            </a:r>
            <a:br>
              <a:rPr lang="en-US" sz="1400" dirty="0">
                <a:latin typeface="Courier New" charset="0"/>
              </a:rPr>
            </a:br>
            <a:r>
              <a:rPr lang="en-US" sz="1400" dirty="0">
                <a:latin typeface="Courier New" charset="0"/>
              </a:rPr>
              <a:t>  public static void main(String[] </a:t>
            </a:r>
            <a:r>
              <a:rPr lang="en-US" sz="1400" dirty="0" err="1">
                <a:latin typeface="Courier New" charset="0"/>
              </a:rPr>
              <a:t>args</a:t>
            </a:r>
            <a:r>
              <a:rPr lang="en-US" sz="1400" dirty="0">
                <a:latin typeface="Courier New" charset="0"/>
              </a:rPr>
              <a:t>)</a:t>
            </a:r>
            <a:br>
              <a:rPr lang="en-US" sz="1400" dirty="0">
                <a:latin typeface="Courier New" charset="0"/>
              </a:rPr>
            </a:br>
            <a:r>
              <a:rPr lang="en-US" sz="1400" dirty="0">
                <a:latin typeface="Courier New" charset="0"/>
              </a:rPr>
              <a:t>  { </a:t>
            </a:r>
            <a:br>
              <a:rPr lang="en-US" sz="1400" dirty="0">
                <a:latin typeface="Courier New" charset="0"/>
              </a:rPr>
            </a:br>
            <a:r>
              <a:rPr lang="en-US" sz="1400" dirty="0">
                <a:latin typeface="Courier New" charset="0"/>
              </a:rPr>
              <a:t>    </a:t>
            </a:r>
            <a:r>
              <a:rPr lang="en-US" sz="1400" dirty="0" err="1">
                <a:latin typeface="Courier New" charset="0"/>
              </a:rPr>
              <a:t>ArrayStringLog</a:t>
            </a:r>
            <a:r>
              <a:rPr lang="en-US" sz="1400" dirty="0">
                <a:latin typeface="Courier New" charset="0"/>
              </a:rPr>
              <a:t> log = new </a:t>
            </a:r>
            <a:r>
              <a:rPr lang="en-US" sz="1400" dirty="0" err="1">
                <a:latin typeface="Courier New" charset="0"/>
              </a:rPr>
              <a:t>ArrayStringLog</a:t>
            </a:r>
            <a:r>
              <a:rPr lang="en-US" sz="1400" dirty="0">
                <a:latin typeface="Courier New" charset="0"/>
              </a:rPr>
              <a:t>("Test 34");</a:t>
            </a:r>
            <a:br>
              <a:rPr lang="en-US" sz="1400" dirty="0">
                <a:latin typeface="Courier New" charset="0"/>
              </a:rPr>
            </a:br>
            <a:r>
              <a:rPr lang="en-US" sz="1400" dirty="0">
                <a:latin typeface="Courier New" charset="0"/>
              </a:rPr>
              <a:t>    </a:t>
            </a:r>
            <a:r>
              <a:rPr lang="en-US" sz="1400" dirty="0" err="1">
                <a:latin typeface="Courier New" charset="0"/>
              </a:rPr>
              <a:t>log.insert</a:t>
            </a:r>
            <a:r>
              <a:rPr lang="en-US" sz="1400" dirty="0">
                <a:latin typeface="Courier New" charset="0"/>
              </a:rPr>
              <a:t>("trouble in the fields");</a:t>
            </a:r>
            <a:br>
              <a:rPr lang="en-US" sz="1400" dirty="0">
                <a:latin typeface="Courier New" charset="0"/>
              </a:rPr>
            </a:br>
            <a:r>
              <a:rPr lang="en-US" sz="1400" dirty="0">
                <a:latin typeface="Courier New" charset="0"/>
              </a:rPr>
              <a:t>    </a:t>
            </a:r>
            <a:r>
              <a:rPr lang="en-US" sz="1400" dirty="0" err="1">
                <a:latin typeface="Courier New" charset="0"/>
              </a:rPr>
              <a:t>log.insert</a:t>
            </a:r>
            <a:r>
              <a:rPr lang="en-US" sz="1400" dirty="0">
                <a:latin typeface="Courier New" charset="0"/>
              </a:rPr>
              <a:t>("love at the five and dime");</a:t>
            </a:r>
            <a:br>
              <a:rPr lang="en-US" sz="1400" dirty="0">
                <a:latin typeface="Courier New" charset="0"/>
              </a:rPr>
            </a:br>
            <a:r>
              <a:rPr lang="en-US" sz="1400" dirty="0">
                <a:latin typeface="Courier New" charset="0"/>
              </a:rPr>
              <a:t>    </a:t>
            </a:r>
            <a:r>
              <a:rPr lang="en-US" sz="1400" dirty="0" err="1">
                <a:latin typeface="Courier New" charset="0"/>
              </a:rPr>
              <a:t>log.insert</a:t>
            </a:r>
            <a:r>
              <a:rPr lang="en-US" sz="1400" dirty="0">
                <a:latin typeface="Courier New" charset="0"/>
              </a:rPr>
              <a:t>("once in a very blue moon");</a:t>
            </a:r>
            <a:br>
              <a:rPr lang="en-US" sz="1400" dirty="0">
                <a:latin typeface="Courier New" charset="0"/>
              </a:rPr>
            </a:br>
            <a:r>
              <a:rPr lang="en-US" sz="1400" dirty="0">
                <a:latin typeface="Courier New" charset="0"/>
              </a:rPr>
              <a:t>    if (</a:t>
            </a:r>
            <a:r>
              <a:rPr lang="en-US" sz="1400" dirty="0" err="1">
                <a:latin typeface="Courier New" charset="0"/>
              </a:rPr>
              <a:t>log.contains</a:t>
            </a:r>
            <a:r>
              <a:rPr lang="en-US" sz="1400" dirty="0">
                <a:latin typeface="Courier New" charset="0"/>
              </a:rPr>
              <a:t>("Love at the Five and Dime"))</a:t>
            </a:r>
            <a:br>
              <a:rPr lang="en-US" sz="1400" dirty="0">
                <a:latin typeface="Courier New" charset="0"/>
              </a:rPr>
            </a:br>
            <a:r>
              <a:rPr lang="en-US" sz="1400" dirty="0">
                <a:latin typeface="Courier New" charset="0"/>
              </a:rPr>
              <a:t>      </a:t>
            </a:r>
            <a:r>
              <a:rPr lang="en-US" sz="1400" dirty="0" err="1">
                <a:latin typeface="Courier New" charset="0"/>
              </a:rPr>
              <a:t>System.out.println</a:t>
            </a:r>
            <a:r>
              <a:rPr lang="en-US" sz="1400" dirty="0">
                <a:latin typeface="Courier New" charset="0"/>
              </a:rPr>
              <a:t>("Test 34 passed");</a:t>
            </a:r>
            <a:br>
              <a:rPr lang="en-US" sz="1400" dirty="0">
                <a:latin typeface="Courier New" charset="0"/>
              </a:rPr>
            </a:br>
            <a:r>
              <a:rPr lang="en-US" sz="1400" dirty="0">
                <a:latin typeface="Courier New" charset="0"/>
              </a:rPr>
              <a:t>    else</a:t>
            </a:r>
            <a:br>
              <a:rPr lang="en-US" sz="1400" dirty="0">
                <a:latin typeface="Courier New" charset="0"/>
              </a:rPr>
            </a:br>
            <a:r>
              <a:rPr lang="en-US" sz="1400" dirty="0">
                <a:latin typeface="Courier New" charset="0"/>
              </a:rPr>
              <a:t>      </a:t>
            </a:r>
            <a:r>
              <a:rPr lang="en-US" sz="1400" dirty="0" err="1">
                <a:latin typeface="Courier New" charset="0"/>
              </a:rPr>
              <a:t>System.out.println</a:t>
            </a:r>
            <a:r>
              <a:rPr lang="en-US" sz="1400" dirty="0">
                <a:latin typeface="Courier New" charset="0"/>
              </a:rPr>
              <a:t>("Test 34 failed");</a:t>
            </a:r>
            <a:br>
              <a:rPr lang="en-US" sz="1400" dirty="0">
                <a:latin typeface="Courier New" charset="0"/>
              </a:rPr>
            </a:br>
            <a:r>
              <a:rPr lang="en-US" sz="1400" dirty="0">
                <a:latin typeface="Courier New" charset="0"/>
              </a:rPr>
              <a:t>  }</a:t>
            </a:r>
            <a:br>
              <a:rPr lang="en-US" sz="1400" dirty="0">
                <a:latin typeface="Courier New" charset="0"/>
              </a:rPr>
            </a:br>
            <a:r>
              <a:rPr lang="en-US" sz="1400" dirty="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atin typeface="Arial" charset="0"/>
              </a:rPr>
              <a:t>Professional Testing</a:t>
            </a:r>
          </a:p>
        </p:txBody>
      </p:sp>
      <p:sp>
        <p:nvSpPr>
          <p:cNvPr id="47107" name="Rectangle 3"/>
          <p:cNvSpPr>
            <a:spLocks noGrp="1" noChangeArrowheads="1"/>
          </p:cNvSpPr>
          <p:nvPr>
            <p:ph type="body" idx="1"/>
          </p:nvPr>
        </p:nvSpPr>
        <p:spPr/>
        <p:txBody>
          <a:bodyPr/>
          <a:lstStyle/>
          <a:p>
            <a:pPr eaLnBrk="1" hangingPunct="1">
              <a:lnSpc>
                <a:spcPct val="80000"/>
              </a:lnSpc>
            </a:pPr>
            <a:r>
              <a:rPr lang="en-US" sz="2800">
                <a:latin typeface="Arial" charset="0"/>
              </a:rPr>
              <a:t>Test034 can run without user intervention and will report whether or not the test case has been passed. </a:t>
            </a:r>
          </a:p>
          <a:p>
            <a:pPr eaLnBrk="1" hangingPunct="1">
              <a:lnSpc>
                <a:spcPct val="80000"/>
              </a:lnSpc>
            </a:pPr>
            <a:r>
              <a:rPr lang="en-US" sz="2800">
                <a:latin typeface="Arial" charset="0"/>
              </a:rPr>
              <a:t>By developing an entire suite of such programs, software engineers can automate the testing process. </a:t>
            </a:r>
          </a:p>
          <a:p>
            <a:pPr eaLnBrk="1" hangingPunct="1">
              <a:lnSpc>
                <a:spcPct val="80000"/>
              </a:lnSpc>
            </a:pPr>
            <a:r>
              <a:rPr lang="en-US" sz="2800">
                <a:latin typeface="Arial" charset="0"/>
              </a:rPr>
              <a:t>The same set of test programs can be used over and over again, throughout the development and maintenance stages of the software process.</a:t>
            </a:r>
          </a:p>
          <a:p>
            <a:pPr eaLnBrk="1" hangingPunct="1">
              <a:lnSpc>
                <a:spcPct val="80000"/>
              </a:lnSpc>
            </a:pPr>
            <a:r>
              <a:rPr lang="en-US" sz="2800">
                <a:latin typeface="Arial" charset="0"/>
              </a:rPr>
              <a:t>Frameworks exist that simplify the creation, management and use of such batch test suites. </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atin typeface="Arial" charset="0"/>
              </a:rPr>
              <a:t>2.5 Introduction to Linked Lists</a:t>
            </a:r>
          </a:p>
        </p:txBody>
      </p:sp>
      <p:sp>
        <p:nvSpPr>
          <p:cNvPr id="48131" name="Rectangle 9"/>
          <p:cNvSpPr>
            <a:spLocks noGrp="1" noChangeArrowheads="1"/>
          </p:cNvSpPr>
          <p:nvPr>
            <p:ph type="body" idx="1"/>
          </p:nvPr>
        </p:nvSpPr>
        <p:spPr>
          <a:xfrm>
            <a:off x="457200" y="3657600"/>
            <a:ext cx="8229600" cy="2468563"/>
          </a:xfrm>
        </p:spPr>
        <p:txBody>
          <a:bodyPr/>
          <a:lstStyle/>
          <a:p>
            <a:pPr eaLnBrk="1" hangingPunct="1"/>
            <a:r>
              <a:rPr lang="en-US">
                <a:latin typeface="Arial" charset="0"/>
              </a:rPr>
              <a:t>Arrays and Linked Lists are different in</a:t>
            </a:r>
          </a:p>
          <a:p>
            <a:pPr lvl="1" eaLnBrk="1" hangingPunct="1"/>
            <a:r>
              <a:rPr lang="en-US">
                <a:latin typeface="Arial" charset="0"/>
              </a:rPr>
              <a:t>use of memory</a:t>
            </a:r>
          </a:p>
          <a:p>
            <a:pPr lvl="1" eaLnBrk="1" hangingPunct="1"/>
            <a:r>
              <a:rPr lang="en-US">
                <a:latin typeface="Arial" charset="0"/>
              </a:rPr>
              <a:t>manner of access</a:t>
            </a:r>
          </a:p>
          <a:p>
            <a:pPr lvl="1" eaLnBrk="1" hangingPunct="1"/>
            <a:r>
              <a:rPr lang="en-US">
                <a:latin typeface="Arial" charset="0"/>
              </a:rPr>
              <a:t>language support</a:t>
            </a:r>
          </a:p>
        </p:txBody>
      </p:sp>
      <p:pic>
        <p:nvPicPr>
          <p:cNvPr id="48132" name="Picture 7" descr="37461_CH02_AIT020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81000" y="1676400"/>
            <a:ext cx="7696200" cy="1293813"/>
          </a:xfrm>
          <a:noFill/>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atin typeface="Arial" charset="0"/>
              </a:rPr>
              <a:t>Nodes of a Linked-List</a:t>
            </a:r>
          </a:p>
        </p:txBody>
      </p:sp>
      <p:sp>
        <p:nvSpPr>
          <p:cNvPr id="49155" name="Rectangle 3"/>
          <p:cNvSpPr>
            <a:spLocks noGrp="1" noChangeArrowheads="1"/>
          </p:cNvSpPr>
          <p:nvPr>
            <p:ph type="body" idx="1"/>
          </p:nvPr>
        </p:nvSpPr>
        <p:spPr/>
        <p:txBody>
          <a:bodyPr/>
          <a:lstStyle/>
          <a:p>
            <a:pPr eaLnBrk="1" hangingPunct="1">
              <a:lnSpc>
                <a:spcPct val="90000"/>
              </a:lnSpc>
            </a:pPr>
            <a:r>
              <a:rPr lang="en-US" sz="2800">
                <a:latin typeface="Arial" charset="0"/>
              </a:rPr>
              <a:t>A node in a linked list is an object that holds some important information, such as a string, plus a link to the exact same type of object, i.e. to an object of the same class.</a:t>
            </a:r>
          </a:p>
          <a:p>
            <a:pPr eaLnBrk="1" hangingPunct="1">
              <a:lnSpc>
                <a:spcPct val="90000"/>
              </a:lnSpc>
            </a:pPr>
            <a:r>
              <a:rPr lang="en-US" sz="2800" b="1">
                <a:latin typeface="Arial" charset="0"/>
              </a:rPr>
              <a:t>Self-referential class</a:t>
            </a:r>
            <a:r>
              <a:rPr lang="en-US" sz="2800">
                <a:latin typeface="Arial" charset="0"/>
              </a:rPr>
              <a:t>  A class that includes an instance variable or variables that can hold a reference to an object of the same class</a:t>
            </a:r>
          </a:p>
          <a:p>
            <a:pPr eaLnBrk="1" hangingPunct="1">
              <a:lnSpc>
                <a:spcPct val="90000"/>
              </a:lnSpc>
            </a:pPr>
            <a:r>
              <a:rPr lang="en-US" sz="2800">
                <a:latin typeface="Arial" charset="0"/>
              </a:rPr>
              <a:t>For example, to support a linked implementation of the StringLog we create the self-referential </a:t>
            </a:r>
            <a:r>
              <a:rPr lang="en-US" sz="2800">
                <a:latin typeface="Courier New" charset="0"/>
              </a:rPr>
              <a:t>LLStringNode</a:t>
            </a:r>
            <a:r>
              <a:rPr lang="en-US" sz="2800">
                <a:latin typeface="Arial" charset="0"/>
              </a:rPr>
              <a:t> class (see next two slides)</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304800" y="609600"/>
            <a:ext cx="3800475" cy="562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a:latin typeface="Courier New" charset="0"/>
              </a:rPr>
              <a:t>package ch02.stringLogs;</a:t>
            </a:r>
          </a:p>
          <a:p>
            <a:pPr eaLnBrk="1" hangingPunct="1"/>
            <a:endParaRPr lang="en-US" sz="1400" dirty="0">
              <a:latin typeface="Courier New" charset="0"/>
            </a:endParaRPr>
          </a:p>
          <a:p>
            <a:pPr eaLnBrk="1" hangingPunct="1"/>
            <a:r>
              <a:rPr lang="en-US" sz="1400" dirty="0">
                <a:latin typeface="Courier New" charset="0"/>
              </a:rPr>
              <a:t>public class </a:t>
            </a:r>
            <a:r>
              <a:rPr lang="en-US" sz="1400" dirty="0" err="1">
                <a:latin typeface="Courier New" charset="0"/>
              </a:rPr>
              <a:t>LLStringNode</a:t>
            </a:r>
            <a:r>
              <a:rPr lang="en-US" sz="1400" dirty="0">
                <a:latin typeface="Courier New" charset="0"/>
              </a:rPr>
              <a:t> </a:t>
            </a:r>
          </a:p>
          <a:p>
            <a:pPr eaLnBrk="1" hangingPunct="1"/>
            <a:r>
              <a:rPr lang="en-US" sz="1400" dirty="0">
                <a:latin typeface="Courier New" charset="0"/>
              </a:rPr>
              <a:t>{</a:t>
            </a:r>
          </a:p>
          <a:p>
            <a:pPr eaLnBrk="1" hangingPunct="1"/>
            <a:r>
              <a:rPr lang="en-US" sz="1400" dirty="0">
                <a:latin typeface="Courier New" charset="0"/>
              </a:rPr>
              <a:t>  private String info;</a:t>
            </a:r>
          </a:p>
          <a:p>
            <a:pPr eaLnBrk="1" hangingPunct="1"/>
            <a:r>
              <a:rPr lang="en-US" sz="1400" dirty="0">
                <a:latin typeface="Courier New" charset="0"/>
              </a:rPr>
              <a:t>  private </a:t>
            </a:r>
            <a:r>
              <a:rPr lang="en-US" sz="1400" dirty="0" err="1">
                <a:latin typeface="Courier New" charset="0"/>
              </a:rPr>
              <a:t>LLStringNode</a:t>
            </a:r>
            <a:r>
              <a:rPr lang="en-US" sz="1400" dirty="0">
                <a:latin typeface="Courier New" charset="0"/>
              </a:rPr>
              <a:t> link;</a:t>
            </a:r>
          </a:p>
          <a:p>
            <a:pPr eaLnBrk="1" hangingPunct="1"/>
            <a:r>
              <a:rPr lang="en-US" sz="1400" dirty="0">
                <a:latin typeface="Courier New" charset="0"/>
              </a:rPr>
              <a:t>  </a:t>
            </a:r>
          </a:p>
          <a:p>
            <a:pPr eaLnBrk="1" hangingPunct="1"/>
            <a:r>
              <a:rPr lang="en-US" sz="1400" dirty="0">
                <a:latin typeface="Courier New" charset="0"/>
              </a:rPr>
              <a:t>  public </a:t>
            </a:r>
            <a:r>
              <a:rPr lang="en-US" sz="1400" dirty="0" err="1">
                <a:latin typeface="Courier New" charset="0"/>
              </a:rPr>
              <a:t>LLStringNode</a:t>
            </a:r>
            <a:r>
              <a:rPr lang="en-US" sz="1400" dirty="0">
                <a:latin typeface="Courier New" charset="0"/>
              </a:rPr>
              <a:t>(String info)</a:t>
            </a:r>
          </a:p>
          <a:p>
            <a:pPr eaLnBrk="1" hangingPunct="1"/>
            <a:r>
              <a:rPr lang="en-US" sz="1400" dirty="0">
                <a:latin typeface="Courier New" charset="0"/>
              </a:rPr>
              <a:t>  {</a:t>
            </a:r>
          </a:p>
          <a:p>
            <a:pPr eaLnBrk="1" hangingPunct="1"/>
            <a:r>
              <a:rPr lang="en-US" sz="1400" dirty="0">
                <a:latin typeface="Courier New" charset="0"/>
              </a:rPr>
              <a:t>    </a:t>
            </a:r>
            <a:r>
              <a:rPr lang="en-US" sz="1400" dirty="0" err="1">
                <a:latin typeface="Courier New" charset="0"/>
              </a:rPr>
              <a:t>this.info</a:t>
            </a:r>
            <a:r>
              <a:rPr lang="en-US" sz="1400" dirty="0">
                <a:latin typeface="Courier New" charset="0"/>
              </a:rPr>
              <a:t> = info;</a:t>
            </a:r>
          </a:p>
          <a:p>
            <a:pPr eaLnBrk="1" hangingPunct="1"/>
            <a:r>
              <a:rPr lang="en-US" sz="1400" dirty="0">
                <a:latin typeface="Courier New" charset="0"/>
              </a:rPr>
              <a:t>    link = null;</a:t>
            </a:r>
          </a:p>
          <a:p>
            <a:pPr eaLnBrk="1" hangingPunct="1"/>
            <a:r>
              <a:rPr lang="en-US" sz="1400" dirty="0">
                <a:latin typeface="Courier New" charset="0"/>
              </a:rPr>
              <a:t>  }</a:t>
            </a:r>
          </a:p>
          <a:p>
            <a:pPr eaLnBrk="1" hangingPunct="1"/>
            <a:r>
              <a:rPr lang="en-US" sz="1400" dirty="0">
                <a:latin typeface="Courier New" charset="0"/>
              </a:rPr>
              <a:t> </a:t>
            </a:r>
          </a:p>
          <a:p>
            <a:pPr eaLnBrk="1" hangingPunct="1"/>
            <a:r>
              <a:rPr lang="en-US" sz="1400" dirty="0">
                <a:latin typeface="Courier New" charset="0"/>
              </a:rPr>
              <a:t>  public void </a:t>
            </a:r>
            <a:r>
              <a:rPr lang="en-US" sz="1400" dirty="0" err="1">
                <a:latin typeface="Courier New" charset="0"/>
              </a:rPr>
              <a:t>setInfo</a:t>
            </a:r>
            <a:r>
              <a:rPr lang="en-US" sz="1400" dirty="0">
                <a:latin typeface="Courier New" charset="0"/>
              </a:rPr>
              <a:t>(String info)</a:t>
            </a:r>
          </a:p>
          <a:p>
            <a:pPr eaLnBrk="1" hangingPunct="1"/>
            <a:r>
              <a:rPr lang="en-US" sz="1400" dirty="0">
                <a:latin typeface="Courier New" charset="0"/>
              </a:rPr>
              <a:t>  // Sets info string of this </a:t>
            </a:r>
          </a:p>
          <a:p>
            <a:pPr eaLnBrk="1" hangingPunct="1"/>
            <a:r>
              <a:rPr lang="en-US" sz="1400" dirty="0">
                <a:latin typeface="Courier New" charset="0"/>
              </a:rPr>
              <a:t>  // </a:t>
            </a:r>
            <a:r>
              <a:rPr lang="en-US" sz="1400" dirty="0" err="1">
                <a:latin typeface="Courier New" charset="0"/>
              </a:rPr>
              <a:t>LLStringNode</a:t>
            </a:r>
            <a:r>
              <a:rPr lang="en-US" sz="1400" dirty="0">
                <a:latin typeface="Courier New" charset="0"/>
              </a:rPr>
              <a:t>.</a:t>
            </a:r>
          </a:p>
          <a:p>
            <a:pPr eaLnBrk="1" hangingPunct="1"/>
            <a:r>
              <a:rPr lang="en-US" sz="1400" dirty="0">
                <a:latin typeface="Courier New" charset="0"/>
              </a:rPr>
              <a:t>  {</a:t>
            </a:r>
          </a:p>
          <a:p>
            <a:pPr eaLnBrk="1" hangingPunct="1"/>
            <a:r>
              <a:rPr lang="en-US" sz="1400" dirty="0">
                <a:latin typeface="Courier New" charset="0"/>
              </a:rPr>
              <a:t>    </a:t>
            </a:r>
            <a:r>
              <a:rPr lang="en-US" sz="1400" dirty="0" err="1">
                <a:latin typeface="Courier New" charset="0"/>
              </a:rPr>
              <a:t>this.info</a:t>
            </a:r>
            <a:r>
              <a:rPr lang="en-US" sz="1400" dirty="0">
                <a:latin typeface="Courier New" charset="0"/>
              </a:rPr>
              <a:t> = info;</a:t>
            </a:r>
          </a:p>
          <a:p>
            <a:pPr eaLnBrk="1" hangingPunct="1"/>
            <a:r>
              <a:rPr lang="en-US" sz="1400" dirty="0">
                <a:latin typeface="Courier New" charset="0"/>
              </a:rPr>
              <a:t>  }</a:t>
            </a:r>
          </a:p>
          <a:p>
            <a:pPr eaLnBrk="1" hangingPunct="1"/>
            <a:endParaRPr lang="en-US" sz="1400" dirty="0">
              <a:latin typeface="Courier New" charset="0"/>
            </a:endParaRPr>
          </a:p>
          <a:p>
            <a:pPr eaLnBrk="1" hangingPunct="1"/>
            <a:r>
              <a:rPr lang="en-US" sz="1400" dirty="0">
                <a:latin typeface="Courier New" charset="0"/>
              </a:rPr>
              <a:t>  public String </a:t>
            </a:r>
            <a:r>
              <a:rPr lang="en-US" sz="1400" dirty="0" err="1">
                <a:latin typeface="Courier New" charset="0"/>
              </a:rPr>
              <a:t>getInfo</a:t>
            </a:r>
            <a:r>
              <a:rPr lang="en-US" sz="1400" dirty="0">
                <a:latin typeface="Courier New" charset="0"/>
              </a:rPr>
              <a:t>()</a:t>
            </a:r>
          </a:p>
          <a:p>
            <a:pPr eaLnBrk="1" hangingPunct="1"/>
            <a:r>
              <a:rPr lang="en-US" sz="1400" dirty="0">
                <a:latin typeface="Courier New" charset="0"/>
              </a:rPr>
              <a:t>  // Returns info string of this </a:t>
            </a:r>
          </a:p>
          <a:p>
            <a:pPr eaLnBrk="1" hangingPunct="1"/>
            <a:r>
              <a:rPr lang="en-US" sz="1400" dirty="0">
                <a:latin typeface="Courier New" charset="0"/>
              </a:rPr>
              <a:t>  // </a:t>
            </a:r>
            <a:r>
              <a:rPr lang="en-US" sz="1400" dirty="0" err="1">
                <a:latin typeface="Courier New" charset="0"/>
              </a:rPr>
              <a:t>LLStringNode</a:t>
            </a:r>
            <a:r>
              <a:rPr lang="en-US" sz="1400" dirty="0">
                <a:latin typeface="Courier New" charset="0"/>
              </a:rPr>
              <a:t>.</a:t>
            </a:r>
          </a:p>
          <a:p>
            <a:pPr eaLnBrk="1" hangingPunct="1"/>
            <a:r>
              <a:rPr lang="en-US" sz="1400" dirty="0">
                <a:latin typeface="Courier New" charset="0"/>
              </a:rPr>
              <a:t>  {</a:t>
            </a:r>
          </a:p>
          <a:p>
            <a:pPr eaLnBrk="1" hangingPunct="1"/>
            <a:r>
              <a:rPr lang="en-US" sz="1400" dirty="0">
                <a:latin typeface="Courier New" charset="0"/>
              </a:rPr>
              <a:t>    return info;</a:t>
            </a:r>
          </a:p>
          <a:p>
            <a:pPr eaLnBrk="1" hangingPunct="1"/>
            <a:r>
              <a:rPr lang="en-US" sz="1400" dirty="0">
                <a:latin typeface="Courier New" charset="0"/>
              </a:rPr>
              <a:t>  }</a:t>
            </a:r>
          </a:p>
        </p:txBody>
      </p:sp>
      <p:sp>
        <p:nvSpPr>
          <p:cNvPr id="50179" name="Text Box 5"/>
          <p:cNvSpPr txBox="1">
            <a:spLocks noChangeArrowheads="1"/>
          </p:cNvSpPr>
          <p:nvPr/>
        </p:nvSpPr>
        <p:spPr bwMode="auto">
          <a:xfrm>
            <a:off x="4479925" y="950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  </a:t>
            </a:r>
          </a:p>
        </p:txBody>
      </p:sp>
      <p:sp>
        <p:nvSpPr>
          <p:cNvPr id="50180" name="Rectangle 7"/>
          <p:cNvSpPr>
            <a:spLocks noGrp="1" noChangeArrowheads="1"/>
          </p:cNvSpPr>
          <p:nvPr>
            <p:ph type="title"/>
          </p:nvPr>
        </p:nvSpPr>
        <p:spPr>
          <a:xfrm>
            <a:off x="3733800" y="1143000"/>
            <a:ext cx="5181600" cy="868363"/>
          </a:xfrm>
        </p:spPr>
        <p:txBody>
          <a:bodyPr/>
          <a:lstStyle/>
          <a:p>
            <a:pPr eaLnBrk="1" hangingPunct="1"/>
            <a:r>
              <a:rPr lang="en-US" sz="4000">
                <a:latin typeface="Arial" charset="0"/>
              </a:rPr>
              <a:t>LLStringNode </a:t>
            </a:r>
            <a:br>
              <a:rPr lang="en-US" sz="4000">
                <a:latin typeface="Arial" charset="0"/>
              </a:rPr>
            </a:br>
            <a:r>
              <a:rPr lang="en-US" sz="4000">
                <a:latin typeface="Arial" charset="0"/>
              </a:rPr>
              <a:t>Class</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atin typeface="Arial" charset="0"/>
              </a:rPr>
              <a:t>LLStringNode class continued</a:t>
            </a:r>
          </a:p>
        </p:txBody>
      </p:sp>
      <p:sp>
        <p:nvSpPr>
          <p:cNvPr id="51203" name="Text Box 4"/>
          <p:cNvSpPr txBox="1">
            <a:spLocks noChangeArrowheads="1"/>
          </p:cNvSpPr>
          <p:nvPr/>
        </p:nvSpPr>
        <p:spPr bwMode="auto">
          <a:xfrm>
            <a:off x="685800" y="1968500"/>
            <a:ext cx="449580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dirty="0" smtClean="0">
                <a:latin typeface="Courier New" charset="0"/>
              </a:rPr>
              <a:t>public </a:t>
            </a:r>
            <a:r>
              <a:rPr lang="en-US" sz="1400" dirty="0">
                <a:latin typeface="Courier New" charset="0"/>
              </a:rPr>
              <a:t>void </a:t>
            </a:r>
            <a:r>
              <a:rPr lang="en-US" sz="1400" dirty="0" err="1">
                <a:latin typeface="Courier New" charset="0"/>
              </a:rPr>
              <a:t>setLink</a:t>
            </a:r>
            <a:r>
              <a:rPr lang="en-US" sz="1400" dirty="0">
                <a:latin typeface="Courier New" charset="0"/>
              </a:rPr>
              <a:t>(</a:t>
            </a:r>
            <a:r>
              <a:rPr lang="en-US" sz="1400" dirty="0" err="1">
                <a:latin typeface="Courier New" charset="0"/>
              </a:rPr>
              <a:t>LLStringNode</a:t>
            </a:r>
            <a:r>
              <a:rPr lang="en-US" sz="1400" dirty="0">
                <a:latin typeface="Courier New" charset="0"/>
              </a:rPr>
              <a:t> link)</a:t>
            </a:r>
          </a:p>
          <a:p>
            <a:pPr eaLnBrk="1" hangingPunct="1"/>
            <a:r>
              <a:rPr lang="en-US" sz="1400" dirty="0">
                <a:latin typeface="Courier New" charset="0"/>
              </a:rPr>
              <a:t>  // Sets link of this </a:t>
            </a:r>
            <a:r>
              <a:rPr lang="en-US" sz="1400" dirty="0" err="1">
                <a:latin typeface="Courier New" charset="0"/>
              </a:rPr>
              <a:t>LLStringNode</a:t>
            </a:r>
            <a:r>
              <a:rPr lang="en-US" sz="1400" dirty="0">
                <a:latin typeface="Courier New" charset="0"/>
              </a:rPr>
              <a:t>.</a:t>
            </a:r>
          </a:p>
          <a:p>
            <a:pPr eaLnBrk="1" hangingPunct="1"/>
            <a:r>
              <a:rPr lang="en-US" sz="1400" dirty="0">
                <a:latin typeface="Courier New" charset="0"/>
              </a:rPr>
              <a:t>  {</a:t>
            </a:r>
          </a:p>
          <a:p>
            <a:pPr eaLnBrk="1" hangingPunct="1"/>
            <a:r>
              <a:rPr lang="en-US" sz="1400" dirty="0">
                <a:latin typeface="Courier New" charset="0"/>
              </a:rPr>
              <a:t>    </a:t>
            </a:r>
            <a:r>
              <a:rPr lang="en-US" sz="1400" dirty="0" err="1">
                <a:latin typeface="Courier New" charset="0"/>
              </a:rPr>
              <a:t>this.link</a:t>
            </a:r>
            <a:r>
              <a:rPr lang="en-US" sz="1400" dirty="0">
                <a:latin typeface="Courier New" charset="0"/>
              </a:rPr>
              <a:t> = link;</a:t>
            </a:r>
          </a:p>
          <a:p>
            <a:pPr eaLnBrk="1" hangingPunct="1"/>
            <a:r>
              <a:rPr lang="en-US" sz="1400" dirty="0">
                <a:latin typeface="Courier New" charset="0"/>
              </a:rPr>
              <a:t>  }</a:t>
            </a:r>
          </a:p>
          <a:p>
            <a:pPr eaLnBrk="1" hangingPunct="1"/>
            <a:endParaRPr lang="en-US" sz="1400" dirty="0">
              <a:latin typeface="Courier New" charset="0"/>
            </a:endParaRPr>
          </a:p>
          <a:p>
            <a:pPr eaLnBrk="1" hangingPunct="1"/>
            <a:r>
              <a:rPr lang="en-US" sz="1400" dirty="0">
                <a:latin typeface="Courier New" charset="0"/>
              </a:rPr>
              <a:t>  public </a:t>
            </a:r>
            <a:r>
              <a:rPr lang="en-US" sz="1400" dirty="0" err="1">
                <a:latin typeface="Courier New" charset="0"/>
              </a:rPr>
              <a:t>LLStringNode</a:t>
            </a:r>
            <a:r>
              <a:rPr lang="en-US" sz="1400" dirty="0">
                <a:latin typeface="Courier New" charset="0"/>
              </a:rPr>
              <a:t> </a:t>
            </a:r>
            <a:r>
              <a:rPr lang="en-US" sz="1400" dirty="0" err="1">
                <a:latin typeface="Courier New" charset="0"/>
              </a:rPr>
              <a:t>getLink</a:t>
            </a:r>
            <a:r>
              <a:rPr lang="en-US" sz="1400" dirty="0">
                <a:latin typeface="Courier New" charset="0"/>
              </a:rPr>
              <a:t>()</a:t>
            </a:r>
          </a:p>
          <a:p>
            <a:pPr eaLnBrk="1" hangingPunct="1"/>
            <a:r>
              <a:rPr lang="en-US" sz="1400" dirty="0">
                <a:latin typeface="Courier New" charset="0"/>
              </a:rPr>
              <a:t>  // Returns link of this </a:t>
            </a:r>
            <a:r>
              <a:rPr lang="en-US" sz="1400" dirty="0" err="1">
                <a:latin typeface="Courier New" charset="0"/>
              </a:rPr>
              <a:t>LLStringNode</a:t>
            </a:r>
            <a:r>
              <a:rPr lang="en-US" sz="1400" dirty="0">
                <a:latin typeface="Courier New" charset="0"/>
              </a:rPr>
              <a:t>.</a:t>
            </a:r>
          </a:p>
          <a:p>
            <a:pPr eaLnBrk="1" hangingPunct="1"/>
            <a:r>
              <a:rPr lang="en-US" sz="1400" dirty="0">
                <a:latin typeface="Courier New" charset="0"/>
              </a:rPr>
              <a:t>  {</a:t>
            </a:r>
          </a:p>
          <a:p>
            <a:pPr eaLnBrk="1" hangingPunct="1"/>
            <a:r>
              <a:rPr lang="en-US" sz="1400" dirty="0">
                <a:latin typeface="Courier New" charset="0"/>
              </a:rPr>
              <a:t>    return link;</a:t>
            </a:r>
          </a:p>
          <a:p>
            <a:pPr eaLnBrk="1" hangingPunct="1"/>
            <a:r>
              <a:rPr lang="en-US" sz="1400" dirty="0">
                <a:latin typeface="Courier New" charset="0"/>
              </a:rPr>
              <a:t>  }</a:t>
            </a:r>
          </a:p>
          <a:p>
            <a:pPr eaLnBrk="1" hangingPunct="1"/>
            <a:r>
              <a:rPr lang="en-US" sz="1400" dirty="0">
                <a:latin typeface="Courier New" charset="0"/>
              </a:rPr>
              <a:t>}</a:t>
            </a:r>
          </a:p>
          <a:p>
            <a:pPr eaLnBrk="1" hangingPunct="1"/>
            <a:endParaRPr lang="en-US" sz="1400" dirty="0">
              <a:latin typeface="Courier New"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b="1">
                <a:latin typeface="Arial" charset="0"/>
              </a:rPr>
              <a:t>Preconditions and Postconditions</a:t>
            </a:r>
          </a:p>
        </p:txBody>
      </p:sp>
      <p:sp>
        <p:nvSpPr>
          <p:cNvPr id="6147" name="Rectangle 3"/>
          <p:cNvSpPr>
            <a:spLocks noGrp="1" noChangeArrowheads="1"/>
          </p:cNvSpPr>
          <p:nvPr>
            <p:ph type="body" idx="1"/>
          </p:nvPr>
        </p:nvSpPr>
        <p:spPr/>
        <p:txBody>
          <a:bodyPr/>
          <a:lstStyle/>
          <a:p>
            <a:pPr eaLnBrk="1" hangingPunct="1">
              <a:lnSpc>
                <a:spcPct val="90000"/>
              </a:lnSpc>
            </a:pPr>
            <a:r>
              <a:rPr lang="en-US" b="1">
                <a:latin typeface="Arial" charset="0"/>
              </a:rPr>
              <a:t>Preconditions  </a:t>
            </a:r>
            <a:r>
              <a:rPr lang="en-US">
                <a:latin typeface="Arial" charset="0"/>
              </a:rPr>
              <a:t>Assumptions that must be true on entry into a method for it to work correctly</a:t>
            </a:r>
            <a:endParaRPr lang="en-US" b="1">
              <a:latin typeface="Arial" charset="0"/>
            </a:endParaRPr>
          </a:p>
          <a:p>
            <a:pPr eaLnBrk="1" hangingPunct="1">
              <a:lnSpc>
                <a:spcPct val="90000"/>
              </a:lnSpc>
            </a:pPr>
            <a:r>
              <a:rPr lang="en-US" b="1">
                <a:latin typeface="Arial" charset="0"/>
              </a:rPr>
              <a:t>Postconditions or Effects  </a:t>
            </a:r>
            <a:r>
              <a:rPr lang="en-US">
                <a:latin typeface="Arial" charset="0"/>
              </a:rPr>
              <a:t>The results expected at the exit of a method, assuming that the preconditions are true </a:t>
            </a:r>
          </a:p>
          <a:p>
            <a:pPr eaLnBrk="1" hangingPunct="1">
              <a:lnSpc>
                <a:spcPct val="90000"/>
              </a:lnSpc>
            </a:pPr>
            <a:r>
              <a:rPr lang="en-US">
                <a:latin typeface="Arial" charset="0"/>
              </a:rPr>
              <a:t>We specify pre- and postconditions for a method in a comment at the beginning of the method</a:t>
            </a: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atin typeface="Arial" charset="0"/>
              </a:rPr>
              <a:t>Using the LLStringNode class</a:t>
            </a:r>
          </a:p>
        </p:txBody>
      </p:sp>
      <p:pic>
        <p:nvPicPr>
          <p:cNvPr id="52227" name="Picture 6" descr="37461_CH02_AIT0205"/>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066800" y="1905000"/>
            <a:ext cx="3276600" cy="1681163"/>
          </a:xfrm>
          <a:noFill/>
        </p:spPr>
      </p:pic>
      <p:sp>
        <p:nvSpPr>
          <p:cNvPr id="52228" name="Text Box 4"/>
          <p:cNvSpPr txBox="1">
            <a:spLocks noChangeArrowheads="1"/>
          </p:cNvSpPr>
          <p:nvPr/>
        </p:nvSpPr>
        <p:spPr bwMode="auto">
          <a:xfrm>
            <a:off x="381000" y="1443038"/>
            <a:ext cx="7810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1: </a:t>
            </a:r>
            <a:r>
              <a:rPr lang="en-US">
                <a:latin typeface="Courier New" charset="0"/>
              </a:rPr>
              <a:t> LLStringNode sNode1 = new LLStringNode("basketball");</a:t>
            </a:r>
          </a:p>
        </p:txBody>
      </p:sp>
      <p:sp>
        <p:nvSpPr>
          <p:cNvPr id="52229" name="Text Box 5"/>
          <p:cNvSpPr txBox="1">
            <a:spLocks noChangeArrowheads="1"/>
          </p:cNvSpPr>
          <p:nvPr/>
        </p:nvSpPr>
        <p:spPr bwMode="auto">
          <a:xfrm>
            <a:off x="4572000" y="3048000"/>
            <a:ext cx="40957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2:  suppose that in addition to sNode1 we have SNode2 with info </a:t>
            </a:r>
            <a:r>
              <a:rPr lang="ja-JP" altLang="en-US"/>
              <a:t>“</a:t>
            </a:r>
            <a:r>
              <a:rPr lang="en-US"/>
              <a:t>baseball</a:t>
            </a:r>
            <a:r>
              <a:rPr lang="ja-JP" altLang="en-US"/>
              <a:t>”</a:t>
            </a:r>
            <a:r>
              <a:rPr lang="en-US"/>
              <a:t> and perform</a:t>
            </a:r>
          </a:p>
          <a:p>
            <a:pPr eaLnBrk="1" hangingPunct="1"/>
            <a:endParaRPr lang="en-US">
              <a:latin typeface="Courier New" charset="0"/>
            </a:endParaRPr>
          </a:p>
          <a:p>
            <a:pPr eaLnBrk="1" hangingPunct="1"/>
            <a:r>
              <a:rPr lang="en-US">
                <a:latin typeface="Courier New" charset="0"/>
              </a:rPr>
              <a:t>sNode1.setLink(sNode2); </a:t>
            </a:r>
          </a:p>
        </p:txBody>
      </p:sp>
      <p:pic>
        <p:nvPicPr>
          <p:cNvPr id="52230" name="Picture 8" descr="37461_CH02_AIT0206b"/>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62000" y="4876800"/>
            <a:ext cx="5486400" cy="1489075"/>
          </a:xfr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atin typeface="Arial" charset="0"/>
              </a:rPr>
              <a:t>Traversal of a Linked List</a:t>
            </a:r>
          </a:p>
        </p:txBody>
      </p:sp>
      <p:pic>
        <p:nvPicPr>
          <p:cNvPr id="53251" name="Picture 4" descr="37461_CH02_AIT020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1600200"/>
            <a:ext cx="6705600" cy="1601788"/>
          </a:xfrm>
          <a:noFill/>
        </p:spPr>
      </p:pic>
      <p:sp>
        <p:nvSpPr>
          <p:cNvPr id="53252" name="Text Box 6"/>
          <p:cNvSpPr txBox="1">
            <a:spLocks noChangeArrowheads="1"/>
          </p:cNvSpPr>
          <p:nvPr/>
        </p:nvSpPr>
        <p:spPr bwMode="auto">
          <a:xfrm>
            <a:off x="1143000" y="3962400"/>
            <a:ext cx="57816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ourier New" charset="0"/>
              </a:rPr>
              <a:t>LLStringNode currNode = letters;</a:t>
            </a:r>
          </a:p>
          <a:p>
            <a:pPr eaLnBrk="1" hangingPunct="1"/>
            <a:r>
              <a:rPr lang="en-US">
                <a:latin typeface="Courier New" charset="0"/>
              </a:rPr>
              <a:t>while (currNode != null)</a:t>
            </a:r>
          </a:p>
          <a:p>
            <a:pPr eaLnBrk="1" hangingPunct="1"/>
            <a:r>
              <a:rPr lang="en-US">
                <a:latin typeface="Courier New" charset="0"/>
              </a:rPr>
              <a:t>{</a:t>
            </a:r>
          </a:p>
          <a:p>
            <a:pPr eaLnBrk="1" hangingPunct="1"/>
            <a:r>
              <a:rPr lang="en-US">
                <a:latin typeface="Courier New" charset="0"/>
              </a:rPr>
              <a:t>  System.out.println(currNode.getInfo());</a:t>
            </a:r>
          </a:p>
          <a:p>
            <a:pPr eaLnBrk="1" hangingPunct="1"/>
            <a:r>
              <a:rPr lang="en-US">
                <a:latin typeface="Courier New" charset="0"/>
              </a:rPr>
              <a:t>  currNode = currNode.getLink();</a:t>
            </a:r>
          </a:p>
          <a:p>
            <a:pPr eaLnBrk="1" hangingPunct="1"/>
            <a:r>
              <a:rPr lang="en-US">
                <a:latin typeface="Courier New"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title"/>
          </p:nvPr>
        </p:nvSpPr>
        <p:spPr/>
        <p:txBody>
          <a:bodyPr/>
          <a:lstStyle/>
          <a:p>
            <a:pPr eaLnBrk="1" hangingPunct="1"/>
            <a:r>
              <a:rPr lang="en-US">
                <a:latin typeface="Arial" charset="0"/>
              </a:rPr>
              <a:t>Tracing a Traversal (part 1)</a:t>
            </a:r>
          </a:p>
        </p:txBody>
      </p:sp>
      <p:sp>
        <p:nvSpPr>
          <p:cNvPr id="54275" name="Text Box 6"/>
          <p:cNvSpPr txBox="1">
            <a:spLocks noChangeArrowheads="1"/>
          </p:cNvSpPr>
          <p:nvPr/>
        </p:nvSpPr>
        <p:spPr bwMode="auto">
          <a:xfrm>
            <a:off x="1905000" y="1689100"/>
            <a:ext cx="57816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ourier New" charset="0"/>
              </a:rPr>
              <a:t>LLStringNode currNode = letters;</a:t>
            </a:r>
          </a:p>
          <a:p>
            <a:pPr eaLnBrk="1" hangingPunct="1"/>
            <a:r>
              <a:rPr lang="en-US">
                <a:latin typeface="Courier New" charset="0"/>
              </a:rPr>
              <a:t>while (currNode != null)</a:t>
            </a:r>
          </a:p>
          <a:p>
            <a:pPr eaLnBrk="1" hangingPunct="1"/>
            <a:r>
              <a:rPr lang="en-US">
                <a:latin typeface="Courier New" charset="0"/>
              </a:rPr>
              <a:t>{</a:t>
            </a:r>
          </a:p>
          <a:p>
            <a:pPr eaLnBrk="1" hangingPunct="1"/>
            <a:r>
              <a:rPr lang="en-US">
                <a:latin typeface="Courier New" charset="0"/>
              </a:rPr>
              <a:t>  System.out.println(currNode.getInfo());</a:t>
            </a:r>
          </a:p>
          <a:p>
            <a:pPr eaLnBrk="1" hangingPunct="1"/>
            <a:r>
              <a:rPr lang="en-US">
                <a:latin typeface="Courier New" charset="0"/>
              </a:rPr>
              <a:t>  currNode = currNode.getLink();</a:t>
            </a:r>
          </a:p>
          <a:p>
            <a:pPr eaLnBrk="1" hangingPunct="1"/>
            <a:r>
              <a:rPr lang="en-US">
                <a:latin typeface="Courier New" charset="0"/>
              </a:rPr>
              <a:t>}</a:t>
            </a:r>
          </a:p>
        </p:txBody>
      </p:sp>
      <p:sp>
        <p:nvSpPr>
          <p:cNvPr id="54276" name="Text Box 7"/>
          <p:cNvSpPr txBox="1">
            <a:spLocks noChangeArrowheads="1"/>
          </p:cNvSpPr>
          <p:nvPr/>
        </p:nvSpPr>
        <p:spPr bwMode="auto">
          <a:xfrm>
            <a:off x="304800" y="3657600"/>
            <a:ext cx="159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Internal View</a:t>
            </a:r>
          </a:p>
        </p:txBody>
      </p:sp>
      <p:sp>
        <p:nvSpPr>
          <p:cNvPr id="54277" name="Text Box 8"/>
          <p:cNvSpPr txBox="1">
            <a:spLocks noChangeArrowheads="1"/>
          </p:cNvSpPr>
          <p:nvPr/>
        </p:nvSpPr>
        <p:spPr bwMode="auto">
          <a:xfrm>
            <a:off x="6934200" y="3810000"/>
            <a:ext cx="93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Output</a:t>
            </a:r>
          </a:p>
          <a:p>
            <a:pPr eaLnBrk="1" hangingPunct="1"/>
            <a:endParaRPr lang="en-US" b="1"/>
          </a:p>
        </p:txBody>
      </p:sp>
      <p:pic>
        <p:nvPicPr>
          <p:cNvPr id="54278" name="Picture 9" descr="traverse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4191000"/>
            <a:ext cx="6324600" cy="2057400"/>
          </a:xfrm>
          <a:noFill/>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atin typeface="Arial" charset="0"/>
              </a:rPr>
              <a:t>Tracing a Traversal (part 2)</a:t>
            </a:r>
          </a:p>
        </p:txBody>
      </p:sp>
      <p:sp>
        <p:nvSpPr>
          <p:cNvPr id="55299" name="Text Box 3"/>
          <p:cNvSpPr txBox="1">
            <a:spLocks noChangeArrowheads="1"/>
          </p:cNvSpPr>
          <p:nvPr/>
        </p:nvSpPr>
        <p:spPr bwMode="auto">
          <a:xfrm>
            <a:off x="1905000" y="1689100"/>
            <a:ext cx="57816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ourier New" charset="0"/>
              </a:rPr>
              <a:t>LLStringNode currNode = letters;</a:t>
            </a:r>
          </a:p>
          <a:p>
            <a:pPr eaLnBrk="1" hangingPunct="1"/>
            <a:r>
              <a:rPr lang="en-US">
                <a:latin typeface="Courier New" charset="0"/>
              </a:rPr>
              <a:t>while (currNode != null)</a:t>
            </a:r>
          </a:p>
          <a:p>
            <a:pPr eaLnBrk="1" hangingPunct="1"/>
            <a:r>
              <a:rPr lang="en-US">
                <a:latin typeface="Courier New" charset="0"/>
              </a:rPr>
              <a:t>{</a:t>
            </a:r>
          </a:p>
          <a:p>
            <a:pPr eaLnBrk="1" hangingPunct="1"/>
            <a:r>
              <a:rPr lang="en-US">
                <a:latin typeface="Courier New" charset="0"/>
              </a:rPr>
              <a:t>  System.out.println(currNode.getInfo());</a:t>
            </a:r>
          </a:p>
          <a:p>
            <a:pPr eaLnBrk="1" hangingPunct="1"/>
            <a:r>
              <a:rPr lang="en-US">
                <a:latin typeface="Courier New" charset="0"/>
              </a:rPr>
              <a:t>  currNode = currNode.getLink();</a:t>
            </a:r>
          </a:p>
          <a:p>
            <a:pPr eaLnBrk="1" hangingPunct="1"/>
            <a:r>
              <a:rPr lang="en-US">
                <a:latin typeface="Courier New" charset="0"/>
              </a:rPr>
              <a:t>}</a:t>
            </a:r>
          </a:p>
        </p:txBody>
      </p:sp>
      <p:sp>
        <p:nvSpPr>
          <p:cNvPr id="55300" name="Text Box 4"/>
          <p:cNvSpPr txBox="1">
            <a:spLocks noChangeArrowheads="1"/>
          </p:cNvSpPr>
          <p:nvPr/>
        </p:nvSpPr>
        <p:spPr bwMode="auto">
          <a:xfrm>
            <a:off x="304800" y="3657600"/>
            <a:ext cx="159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Internal View</a:t>
            </a:r>
          </a:p>
        </p:txBody>
      </p:sp>
      <p:sp>
        <p:nvSpPr>
          <p:cNvPr id="55301" name="Text Box 5"/>
          <p:cNvSpPr txBox="1">
            <a:spLocks noChangeArrowheads="1"/>
          </p:cNvSpPr>
          <p:nvPr/>
        </p:nvSpPr>
        <p:spPr bwMode="auto">
          <a:xfrm>
            <a:off x="7086600" y="3810000"/>
            <a:ext cx="933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Output</a:t>
            </a:r>
          </a:p>
          <a:p>
            <a:pPr eaLnBrk="1" hangingPunct="1"/>
            <a:r>
              <a:rPr lang="en-US" b="1"/>
              <a:t> </a:t>
            </a:r>
          </a:p>
          <a:p>
            <a:pPr eaLnBrk="1" hangingPunct="1"/>
            <a:r>
              <a:rPr lang="en-US" b="1"/>
              <a:t>B</a:t>
            </a:r>
          </a:p>
        </p:txBody>
      </p:sp>
      <p:pic>
        <p:nvPicPr>
          <p:cNvPr id="55302" name="Picture 8" descr="traverse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4267200"/>
            <a:ext cx="6477000" cy="1981200"/>
          </a:xfrm>
          <a:noFill/>
        </p:spPr>
      </p:pic>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atin typeface="Arial" charset="0"/>
              </a:rPr>
              <a:t>Tracing a Traversal (part 3)</a:t>
            </a:r>
          </a:p>
        </p:txBody>
      </p:sp>
      <p:sp>
        <p:nvSpPr>
          <p:cNvPr id="56323" name="Text Box 3"/>
          <p:cNvSpPr txBox="1">
            <a:spLocks noChangeArrowheads="1"/>
          </p:cNvSpPr>
          <p:nvPr/>
        </p:nvSpPr>
        <p:spPr bwMode="auto">
          <a:xfrm>
            <a:off x="1905000" y="1689100"/>
            <a:ext cx="57816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ourier New" charset="0"/>
              </a:rPr>
              <a:t>LLStringNode currNode = letters;</a:t>
            </a:r>
          </a:p>
          <a:p>
            <a:pPr eaLnBrk="1" hangingPunct="1"/>
            <a:r>
              <a:rPr lang="en-US">
                <a:latin typeface="Courier New" charset="0"/>
              </a:rPr>
              <a:t>while (currNode != null)</a:t>
            </a:r>
          </a:p>
          <a:p>
            <a:pPr eaLnBrk="1" hangingPunct="1"/>
            <a:r>
              <a:rPr lang="en-US">
                <a:latin typeface="Courier New" charset="0"/>
              </a:rPr>
              <a:t>{</a:t>
            </a:r>
          </a:p>
          <a:p>
            <a:pPr eaLnBrk="1" hangingPunct="1"/>
            <a:r>
              <a:rPr lang="en-US">
                <a:latin typeface="Courier New" charset="0"/>
              </a:rPr>
              <a:t>  System.out.println(currNode.getInfo());</a:t>
            </a:r>
          </a:p>
          <a:p>
            <a:pPr eaLnBrk="1" hangingPunct="1"/>
            <a:r>
              <a:rPr lang="en-US">
                <a:latin typeface="Courier New" charset="0"/>
              </a:rPr>
              <a:t>  currNode = currNode.getLink();</a:t>
            </a:r>
          </a:p>
          <a:p>
            <a:pPr eaLnBrk="1" hangingPunct="1"/>
            <a:r>
              <a:rPr lang="en-US">
                <a:latin typeface="Courier New" charset="0"/>
              </a:rPr>
              <a:t>}</a:t>
            </a:r>
          </a:p>
        </p:txBody>
      </p:sp>
      <p:sp>
        <p:nvSpPr>
          <p:cNvPr id="56324" name="Text Box 4"/>
          <p:cNvSpPr txBox="1">
            <a:spLocks noChangeArrowheads="1"/>
          </p:cNvSpPr>
          <p:nvPr/>
        </p:nvSpPr>
        <p:spPr bwMode="auto">
          <a:xfrm>
            <a:off x="304800" y="3657600"/>
            <a:ext cx="159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Internal View</a:t>
            </a:r>
          </a:p>
        </p:txBody>
      </p:sp>
      <p:sp>
        <p:nvSpPr>
          <p:cNvPr id="56325" name="Text Box 5"/>
          <p:cNvSpPr txBox="1">
            <a:spLocks noChangeArrowheads="1"/>
          </p:cNvSpPr>
          <p:nvPr/>
        </p:nvSpPr>
        <p:spPr bwMode="auto">
          <a:xfrm>
            <a:off x="7162800" y="3810000"/>
            <a:ext cx="9334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Output</a:t>
            </a:r>
          </a:p>
          <a:p>
            <a:pPr eaLnBrk="1" hangingPunct="1"/>
            <a:endParaRPr lang="en-US" b="1"/>
          </a:p>
          <a:p>
            <a:pPr eaLnBrk="1" hangingPunct="1"/>
            <a:r>
              <a:rPr lang="en-US" b="1"/>
              <a:t>B</a:t>
            </a:r>
          </a:p>
          <a:p>
            <a:pPr eaLnBrk="1" hangingPunct="1"/>
            <a:r>
              <a:rPr lang="en-US" b="1"/>
              <a:t>C</a:t>
            </a:r>
          </a:p>
        </p:txBody>
      </p:sp>
      <p:pic>
        <p:nvPicPr>
          <p:cNvPr id="56326" name="Picture 8" descr="traverse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4191000"/>
            <a:ext cx="6553200" cy="2109788"/>
          </a:xfrm>
          <a:noFill/>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atin typeface="Arial" charset="0"/>
              </a:rPr>
              <a:t>Tracing a Traversal (part 4)</a:t>
            </a:r>
          </a:p>
        </p:txBody>
      </p:sp>
      <p:sp>
        <p:nvSpPr>
          <p:cNvPr id="57347" name="Text Box 3"/>
          <p:cNvSpPr txBox="1">
            <a:spLocks noChangeArrowheads="1"/>
          </p:cNvSpPr>
          <p:nvPr/>
        </p:nvSpPr>
        <p:spPr bwMode="auto">
          <a:xfrm>
            <a:off x="1905000" y="1689100"/>
            <a:ext cx="57816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ourier New" charset="0"/>
              </a:rPr>
              <a:t>LLStringNode currNode = letters;</a:t>
            </a:r>
          </a:p>
          <a:p>
            <a:pPr eaLnBrk="1" hangingPunct="1"/>
            <a:r>
              <a:rPr lang="en-US">
                <a:latin typeface="Courier New" charset="0"/>
              </a:rPr>
              <a:t>while (currNode != null)</a:t>
            </a:r>
          </a:p>
          <a:p>
            <a:pPr eaLnBrk="1" hangingPunct="1"/>
            <a:r>
              <a:rPr lang="en-US">
                <a:latin typeface="Courier New" charset="0"/>
              </a:rPr>
              <a:t>{</a:t>
            </a:r>
          </a:p>
          <a:p>
            <a:pPr eaLnBrk="1" hangingPunct="1"/>
            <a:r>
              <a:rPr lang="en-US">
                <a:latin typeface="Courier New" charset="0"/>
              </a:rPr>
              <a:t>  System.out.println(currNode.getInfo());</a:t>
            </a:r>
          </a:p>
          <a:p>
            <a:pPr eaLnBrk="1" hangingPunct="1"/>
            <a:r>
              <a:rPr lang="en-US">
                <a:latin typeface="Courier New" charset="0"/>
              </a:rPr>
              <a:t>  currNode = currNode.getLink();</a:t>
            </a:r>
          </a:p>
          <a:p>
            <a:pPr eaLnBrk="1" hangingPunct="1"/>
            <a:r>
              <a:rPr lang="en-US">
                <a:latin typeface="Courier New" charset="0"/>
              </a:rPr>
              <a:t>}</a:t>
            </a:r>
          </a:p>
        </p:txBody>
      </p:sp>
      <p:sp>
        <p:nvSpPr>
          <p:cNvPr id="57348" name="Text Box 4"/>
          <p:cNvSpPr txBox="1">
            <a:spLocks noChangeArrowheads="1"/>
          </p:cNvSpPr>
          <p:nvPr/>
        </p:nvSpPr>
        <p:spPr bwMode="auto">
          <a:xfrm>
            <a:off x="304800" y="3657600"/>
            <a:ext cx="159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Internal View</a:t>
            </a:r>
          </a:p>
        </p:txBody>
      </p:sp>
      <p:sp>
        <p:nvSpPr>
          <p:cNvPr id="57349" name="Text Box 5"/>
          <p:cNvSpPr txBox="1">
            <a:spLocks noChangeArrowheads="1"/>
          </p:cNvSpPr>
          <p:nvPr/>
        </p:nvSpPr>
        <p:spPr bwMode="auto">
          <a:xfrm>
            <a:off x="7086600" y="3810000"/>
            <a:ext cx="9334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t>Output</a:t>
            </a:r>
          </a:p>
          <a:p>
            <a:pPr eaLnBrk="1" hangingPunct="1"/>
            <a:endParaRPr lang="en-US" b="1"/>
          </a:p>
          <a:p>
            <a:pPr eaLnBrk="1" hangingPunct="1"/>
            <a:r>
              <a:rPr lang="en-US" b="1"/>
              <a:t>B</a:t>
            </a:r>
          </a:p>
          <a:p>
            <a:pPr eaLnBrk="1" hangingPunct="1"/>
            <a:r>
              <a:rPr lang="en-US" b="1"/>
              <a:t>C</a:t>
            </a:r>
          </a:p>
          <a:p>
            <a:pPr eaLnBrk="1" hangingPunct="1"/>
            <a:r>
              <a:rPr lang="en-US" b="1"/>
              <a:t>D</a:t>
            </a:r>
          </a:p>
        </p:txBody>
      </p:sp>
      <p:pic>
        <p:nvPicPr>
          <p:cNvPr id="57350" name="Picture 8" descr="traverse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4191000"/>
            <a:ext cx="6629400" cy="2184400"/>
          </a:xfrm>
          <a:noFill/>
        </p:spPr>
      </p:pic>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atin typeface="Arial" charset="0"/>
              </a:rPr>
              <a:t>Three general cases of insertion</a:t>
            </a:r>
          </a:p>
        </p:txBody>
      </p:sp>
      <p:pic>
        <p:nvPicPr>
          <p:cNvPr id="58371" name="Picture 5" descr="37461_CH02_AIT0209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81000" y="2590800"/>
            <a:ext cx="8001000" cy="2898775"/>
          </a:xfrm>
          <a:noFill/>
        </p:spPr>
      </p:pic>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atin typeface="Arial" charset="0"/>
              </a:rPr>
              <a:t>Insertion at the front (part 1)</a:t>
            </a:r>
          </a:p>
        </p:txBody>
      </p:sp>
      <p:sp>
        <p:nvSpPr>
          <p:cNvPr id="59395" name="Rectangle 3"/>
          <p:cNvSpPr>
            <a:spLocks noGrp="1" noChangeArrowheads="1"/>
          </p:cNvSpPr>
          <p:nvPr>
            <p:ph type="body" sz="half" idx="1"/>
          </p:nvPr>
        </p:nvSpPr>
        <p:spPr>
          <a:xfrm>
            <a:off x="457200" y="1600200"/>
            <a:ext cx="8001000" cy="1066800"/>
          </a:xfrm>
        </p:spPr>
        <p:txBody>
          <a:bodyPr/>
          <a:lstStyle/>
          <a:p>
            <a:pPr marL="0" indent="0" eaLnBrk="1" hangingPunct="1">
              <a:buFontTx/>
              <a:buNone/>
            </a:pPr>
            <a:r>
              <a:rPr lang="en-US" sz="2400">
                <a:latin typeface="Arial" charset="0"/>
              </a:rPr>
              <a:t>Suppose we have the node newNode to insert into the beginning of the letters linked list: </a:t>
            </a:r>
          </a:p>
        </p:txBody>
      </p:sp>
      <p:pic>
        <p:nvPicPr>
          <p:cNvPr id="59396" name="Picture 4" descr="37461_CH02_AIT021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38200" y="3048000"/>
            <a:ext cx="6705600" cy="1874838"/>
          </a:xfrm>
          <a:noFill/>
        </p:spPr>
      </p:pic>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atin typeface="Arial" charset="0"/>
              </a:rPr>
              <a:t>Insertion at the front (part 2)</a:t>
            </a:r>
          </a:p>
        </p:txBody>
      </p:sp>
      <p:sp>
        <p:nvSpPr>
          <p:cNvPr id="60419" name="Rectangle 3"/>
          <p:cNvSpPr>
            <a:spLocks noGrp="1" noChangeArrowheads="1"/>
          </p:cNvSpPr>
          <p:nvPr>
            <p:ph type="body" sz="half" idx="1"/>
          </p:nvPr>
        </p:nvSpPr>
        <p:spPr>
          <a:xfrm>
            <a:off x="457200" y="1600200"/>
            <a:ext cx="8001000" cy="1371600"/>
          </a:xfrm>
        </p:spPr>
        <p:txBody>
          <a:bodyPr/>
          <a:lstStyle/>
          <a:p>
            <a:pPr marL="0" indent="0" eaLnBrk="1" hangingPunct="1">
              <a:lnSpc>
                <a:spcPct val="90000"/>
              </a:lnSpc>
              <a:buFontTx/>
              <a:buNone/>
            </a:pPr>
            <a:r>
              <a:rPr lang="en-US" sz="2400">
                <a:latin typeface="Arial" charset="0"/>
              </a:rPr>
              <a:t>Our first step is to set the link variable of the newNode node to point to the beginning of the list :</a:t>
            </a:r>
          </a:p>
          <a:p>
            <a:pPr marL="0" indent="0" eaLnBrk="1" hangingPunct="1">
              <a:lnSpc>
                <a:spcPct val="90000"/>
              </a:lnSpc>
              <a:buFontTx/>
              <a:buNone/>
            </a:pPr>
            <a:endParaRPr lang="en-US" sz="900">
              <a:latin typeface="Arial" charset="0"/>
            </a:endParaRPr>
          </a:p>
          <a:p>
            <a:pPr marL="0" indent="0" eaLnBrk="1" hangingPunct="1">
              <a:lnSpc>
                <a:spcPct val="90000"/>
              </a:lnSpc>
              <a:buFontTx/>
              <a:buNone/>
            </a:pPr>
            <a:r>
              <a:rPr lang="en-US" sz="2400">
                <a:latin typeface="Courier New" charset="0"/>
              </a:rPr>
              <a:t>	newNode.setLink(letters); </a:t>
            </a:r>
          </a:p>
          <a:p>
            <a:pPr marL="0" indent="0" eaLnBrk="1" hangingPunct="1">
              <a:lnSpc>
                <a:spcPct val="90000"/>
              </a:lnSpc>
              <a:buFontTx/>
              <a:buNone/>
            </a:pPr>
            <a:endParaRPr lang="en-US" sz="2400">
              <a:latin typeface="Arial" charset="0"/>
            </a:endParaRPr>
          </a:p>
          <a:p>
            <a:pPr marL="0" indent="0" eaLnBrk="1" hangingPunct="1">
              <a:lnSpc>
                <a:spcPct val="90000"/>
              </a:lnSpc>
              <a:buFontTx/>
              <a:buNone/>
            </a:pPr>
            <a:endParaRPr lang="en-US" sz="2400">
              <a:latin typeface="Arial" charset="0"/>
            </a:endParaRPr>
          </a:p>
        </p:txBody>
      </p:sp>
      <p:pic>
        <p:nvPicPr>
          <p:cNvPr id="60420" name="Picture 6" descr="37461_CH02_AIT021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3425825"/>
            <a:ext cx="7467600" cy="2312988"/>
          </a:xfrm>
          <a:noFill/>
        </p:spPr>
      </p:pic>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atin typeface="Arial" charset="0"/>
              </a:rPr>
              <a:t>Insertion at the front (part 3)</a:t>
            </a:r>
          </a:p>
        </p:txBody>
      </p:sp>
      <p:sp>
        <p:nvSpPr>
          <p:cNvPr id="61443" name="Rectangle 3"/>
          <p:cNvSpPr>
            <a:spLocks noGrp="1" noChangeArrowheads="1"/>
          </p:cNvSpPr>
          <p:nvPr>
            <p:ph type="body" sz="half" idx="1"/>
          </p:nvPr>
        </p:nvSpPr>
        <p:spPr>
          <a:xfrm>
            <a:off x="457200" y="1600200"/>
            <a:ext cx="8001000" cy="1371600"/>
          </a:xfrm>
        </p:spPr>
        <p:txBody>
          <a:bodyPr/>
          <a:lstStyle/>
          <a:p>
            <a:pPr marL="0" indent="0" eaLnBrk="1" hangingPunct="1">
              <a:lnSpc>
                <a:spcPct val="80000"/>
              </a:lnSpc>
              <a:buFontTx/>
              <a:buNone/>
            </a:pPr>
            <a:r>
              <a:rPr lang="en-US" sz="2400">
                <a:latin typeface="Arial" charset="0"/>
              </a:rPr>
              <a:t>To finish the insertion we set the letters variable to point to the newNode, making it the new beginning of the list:</a:t>
            </a:r>
          </a:p>
          <a:p>
            <a:pPr marL="0" indent="0" eaLnBrk="1" hangingPunct="1">
              <a:lnSpc>
                <a:spcPct val="80000"/>
              </a:lnSpc>
              <a:buFontTx/>
              <a:buNone/>
            </a:pPr>
            <a:endParaRPr lang="en-US" sz="900">
              <a:latin typeface="Arial" charset="0"/>
            </a:endParaRPr>
          </a:p>
          <a:p>
            <a:pPr marL="0" indent="0" eaLnBrk="1" hangingPunct="1">
              <a:lnSpc>
                <a:spcPct val="80000"/>
              </a:lnSpc>
              <a:buFontTx/>
              <a:buNone/>
            </a:pPr>
            <a:r>
              <a:rPr lang="en-US" sz="2400">
                <a:latin typeface="Courier New" charset="0"/>
              </a:rPr>
              <a:t>	letters = newNode;</a:t>
            </a:r>
            <a:r>
              <a:rPr lang="en-US" sz="1800">
                <a:latin typeface="Courier New" charset="0"/>
              </a:rPr>
              <a:t> </a:t>
            </a:r>
          </a:p>
        </p:txBody>
      </p:sp>
      <p:pic>
        <p:nvPicPr>
          <p:cNvPr id="61444" name="Picture 6" descr="37461_CH02_AIT021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9600" y="3335338"/>
            <a:ext cx="7764463" cy="2398712"/>
          </a:xfrm>
          <a:noFill/>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atin typeface="Arial" charset="0"/>
              </a:rPr>
              <a:t>Java: Abstract Method</a:t>
            </a:r>
          </a:p>
        </p:txBody>
      </p:sp>
      <p:sp>
        <p:nvSpPr>
          <p:cNvPr id="7171" name="Rectangle 3"/>
          <p:cNvSpPr>
            <a:spLocks noGrp="1" noChangeArrowheads="1"/>
          </p:cNvSpPr>
          <p:nvPr>
            <p:ph type="body" idx="1"/>
          </p:nvPr>
        </p:nvSpPr>
        <p:spPr/>
        <p:txBody>
          <a:bodyPr/>
          <a:lstStyle/>
          <a:p>
            <a:pPr eaLnBrk="1" hangingPunct="1"/>
            <a:r>
              <a:rPr lang="en-US">
                <a:latin typeface="Arial" charset="0"/>
              </a:rPr>
              <a:t>Only includes a description of its parameters</a:t>
            </a:r>
          </a:p>
          <a:p>
            <a:pPr eaLnBrk="1" hangingPunct="1"/>
            <a:r>
              <a:rPr lang="en-US">
                <a:latin typeface="Arial" charset="0"/>
              </a:rPr>
              <a:t>No method bodies or implementations are allowed. </a:t>
            </a:r>
          </a:p>
          <a:p>
            <a:pPr eaLnBrk="1" hangingPunct="1"/>
            <a:r>
              <a:rPr lang="en-US">
                <a:latin typeface="Arial" charset="0"/>
              </a:rPr>
              <a:t>In other words, only the </a:t>
            </a:r>
            <a:r>
              <a:rPr lang="en-US" i="1">
                <a:latin typeface="Arial" charset="0"/>
              </a:rPr>
              <a:t>interface</a:t>
            </a:r>
            <a:r>
              <a:rPr lang="en-US">
                <a:latin typeface="Arial" charset="0"/>
              </a:rPr>
              <a:t> of the method is included.</a:t>
            </a:r>
            <a:endParaRPr lang="en-US" b="1">
              <a:latin typeface="Arial" charset="0"/>
            </a:endParaRPr>
          </a:p>
          <a:p>
            <a:pPr eaLnBrk="1" hangingPunct="1">
              <a:buFontTx/>
              <a:buNone/>
            </a:pPr>
            <a:endParaRPr lang="en-US">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atin typeface="Arial" charset="0"/>
              </a:rPr>
              <a:t>Insertion at front of an empty list</a:t>
            </a:r>
          </a:p>
        </p:txBody>
      </p:sp>
      <p:sp>
        <p:nvSpPr>
          <p:cNvPr id="62467" name="Rectangle 3"/>
          <p:cNvSpPr>
            <a:spLocks noGrp="1" noChangeArrowheads="1"/>
          </p:cNvSpPr>
          <p:nvPr>
            <p:ph type="body" sz="half" idx="1"/>
          </p:nvPr>
        </p:nvSpPr>
        <p:spPr>
          <a:xfrm>
            <a:off x="457200" y="1600200"/>
            <a:ext cx="3810000" cy="4525963"/>
          </a:xfrm>
        </p:spPr>
        <p:txBody>
          <a:bodyPr/>
          <a:lstStyle/>
          <a:p>
            <a:pPr marL="0" indent="0" eaLnBrk="1" hangingPunct="1">
              <a:buFontTx/>
              <a:buNone/>
            </a:pPr>
            <a:r>
              <a:rPr lang="en-US" sz="1800">
                <a:latin typeface="Arial" charset="0"/>
              </a:rPr>
              <a:t>The insertion at the front code is</a:t>
            </a:r>
          </a:p>
          <a:p>
            <a:pPr marL="0" indent="0" eaLnBrk="1" hangingPunct="1">
              <a:buFontTx/>
              <a:buNone/>
            </a:pPr>
            <a:r>
              <a:rPr lang="en-US" sz="1800">
                <a:latin typeface="Courier New" charset="0"/>
              </a:rPr>
              <a:t>  newNode.setLink(letters);</a:t>
            </a:r>
          </a:p>
          <a:p>
            <a:pPr marL="0" indent="0" eaLnBrk="1" hangingPunct="1">
              <a:buFontTx/>
              <a:buNone/>
            </a:pPr>
            <a:r>
              <a:rPr lang="en-US" sz="1800">
                <a:latin typeface="Courier New" charset="0"/>
              </a:rPr>
              <a:t>letters = newNode</a:t>
            </a:r>
            <a:r>
              <a:rPr lang="en-US" sz="1800">
                <a:latin typeface="Arial" charset="0"/>
              </a:rPr>
              <a:t>;</a:t>
            </a:r>
          </a:p>
          <a:p>
            <a:pPr marL="0" indent="0" eaLnBrk="1" hangingPunct="1">
              <a:buFontTx/>
              <a:buNone/>
            </a:pPr>
            <a:endParaRPr lang="en-US" sz="1800">
              <a:latin typeface="Arial" charset="0"/>
            </a:endParaRPr>
          </a:p>
          <a:p>
            <a:pPr marL="0" indent="0" eaLnBrk="1" hangingPunct="1">
              <a:buFontTx/>
              <a:buNone/>
            </a:pPr>
            <a:r>
              <a:rPr lang="en-US" sz="1800">
                <a:latin typeface="Arial" charset="0"/>
              </a:rPr>
              <a:t>What happens if our insertion code is called when the linked list is empty? </a:t>
            </a:r>
          </a:p>
          <a:p>
            <a:pPr marL="0" indent="0" eaLnBrk="1" hangingPunct="1">
              <a:buFontTx/>
              <a:buNone/>
            </a:pPr>
            <a:endParaRPr lang="en-US" sz="1800">
              <a:latin typeface="Arial" charset="0"/>
            </a:endParaRPr>
          </a:p>
          <a:p>
            <a:pPr marL="0" indent="0" eaLnBrk="1" hangingPunct="1">
              <a:buFontTx/>
              <a:buNone/>
            </a:pPr>
            <a:r>
              <a:rPr lang="en-US" sz="1800">
                <a:latin typeface="Arial" charset="0"/>
              </a:rPr>
              <a:t>As can be seen at the right the code still works, with the new node becoming the first and only node on the linked list.</a:t>
            </a:r>
          </a:p>
        </p:txBody>
      </p:sp>
      <p:pic>
        <p:nvPicPr>
          <p:cNvPr id="62468" name="Picture 5" descr="37461_CH02_FIG020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76800" y="1371600"/>
            <a:ext cx="3254375" cy="4876800"/>
          </a:xfrm>
          <a:noFill/>
        </p:spPr>
      </p:pic>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z="4000">
                <a:latin typeface="Arial" charset="0"/>
              </a:rPr>
              <a:t>2.6 Linked List StringLog ADT Implementation</a:t>
            </a:r>
          </a:p>
        </p:txBody>
      </p:sp>
      <p:sp>
        <p:nvSpPr>
          <p:cNvPr id="63491" name="Rectangle 3"/>
          <p:cNvSpPr>
            <a:spLocks noGrp="1" noChangeArrowheads="1"/>
          </p:cNvSpPr>
          <p:nvPr>
            <p:ph type="body" idx="1"/>
          </p:nvPr>
        </p:nvSpPr>
        <p:spPr/>
        <p:txBody>
          <a:bodyPr/>
          <a:lstStyle/>
          <a:p>
            <a:pPr eaLnBrk="1" hangingPunct="1">
              <a:lnSpc>
                <a:spcPct val="90000"/>
              </a:lnSpc>
            </a:pPr>
            <a:r>
              <a:rPr lang="en-US" sz="2400">
                <a:latin typeface="Arial" charset="0"/>
              </a:rPr>
              <a:t>We call our new StringLog class the LinkedStringLog class, to differentiate it from the array-based class of Section 2.3. </a:t>
            </a:r>
          </a:p>
          <a:p>
            <a:pPr eaLnBrk="1" hangingPunct="1">
              <a:lnSpc>
                <a:spcPct val="90000"/>
              </a:lnSpc>
            </a:pPr>
            <a:r>
              <a:rPr lang="en-US" sz="2400">
                <a:latin typeface="Arial" charset="0"/>
              </a:rPr>
              <a:t>We also refer to this approach as a reference-based approach. </a:t>
            </a:r>
          </a:p>
          <a:p>
            <a:pPr eaLnBrk="1" hangingPunct="1">
              <a:lnSpc>
                <a:spcPct val="90000"/>
              </a:lnSpc>
            </a:pPr>
            <a:r>
              <a:rPr lang="en-US" sz="2400">
                <a:latin typeface="Arial" charset="0"/>
              </a:rPr>
              <a:t>Like the ArrayStringLog class, our LinkedStringLog class is part of the ch02.stringLogs package. </a:t>
            </a:r>
          </a:p>
          <a:p>
            <a:pPr eaLnBrk="1" hangingPunct="1">
              <a:lnSpc>
                <a:spcPct val="90000"/>
              </a:lnSpc>
            </a:pPr>
            <a:r>
              <a:rPr lang="en-US" sz="2400">
                <a:latin typeface="Arial" charset="0"/>
              </a:rPr>
              <a:t>The class fulfills the StringLog specification and implements the StringLogInterface interface. </a:t>
            </a:r>
          </a:p>
          <a:p>
            <a:pPr eaLnBrk="1" hangingPunct="1">
              <a:lnSpc>
                <a:spcPct val="90000"/>
              </a:lnSpc>
            </a:pPr>
            <a:r>
              <a:rPr lang="en-US" sz="2400">
                <a:latin typeface="Arial" charset="0"/>
              </a:rPr>
              <a:t>Unlike the ArrayStringLog, the LinkedStringLog will implement an unbounded StringLog. </a:t>
            </a:r>
          </a:p>
        </p:txBody>
      </p:sp>
    </p:spTree>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atin typeface="Arial" charset="0"/>
              </a:rPr>
              <a:t>Instance Variables</a:t>
            </a:r>
          </a:p>
        </p:txBody>
      </p:sp>
      <p:sp>
        <p:nvSpPr>
          <p:cNvPr id="64515" name="Rectangle 3"/>
          <p:cNvSpPr>
            <a:spLocks noGrp="1" noChangeArrowheads="1"/>
          </p:cNvSpPr>
          <p:nvPr>
            <p:ph type="body" idx="1"/>
          </p:nvPr>
        </p:nvSpPr>
        <p:spPr/>
        <p:txBody>
          <a:bodyPr/>
          <a:lstStyle/>
          <a:p>
            <a:pPr eaLnBrk="1" hangingPunct="1">
              <a:lnSpc>
                <a:spcPct val="90000"/>
              </a:lnSpc>
            </a:pPr>
            <a:r>
              <a:rPr lang="en-US" sz="2800">
                <a:latin typeface="Arial" charset="0"/>
              </a:rPr>
              <a:t>LLStringNode log;</a:t>
            </a:r>
          </a:p>
          <a:p>
            <a:pPr lvl="1" eaLnBrk="1" hangingPunct="1">
              <a:lnSpc>
                <a:spcPct val="90000"/>
              </a:lnSpc>
            </a:pPr>
            <a:r>
              <a:rPr lang="en-US" sz="2400">
                <a:latin typeface="Arial" charset="0"/>
              </a:rPr>
              <a:t>In this implementation, the elements of a StringLog are stored in a linked list of LLStringNode objects. We call the instance variable that we use to access the strings </a:t>
            </a:r>
            <a:r>
              <a:rPr lang="en-US" sz="2400">
                <a:latin typeface="Courier New" charset="0"/>
              </a:rPr>
              <a:t>log</a:t>
            </a:r>
            <a:r>
              <a:rPr lang="en-US" sz="2400">
                <a:latin typeface="Arial" charset="0"/>
              </a:rPr>
              <a:t>. It will reference the first node on the linked list, so it is a reference to an object of the class LLStringNode. </a:t>
            </a:r>
          </a:p>
          <a:p>
            <a:pPr lvl="1" eaLnBrk="1" hangingPunct="1">
              <a:lnSpc>
                <a:spcPct val="90000"/>
              </a:lnSpc>
              <a:buFontTx/>
              <a:buNone/>
            </a:pPr>
            <a:endParaRPr lang="en-US" sz="2400">
              <a:latin typeface="Arial" charset="0"/>
            </a:endParaRPr>
          </a:p>
          <a:p>
            <a:pPr eaLnBrk="1" hangingPunct="1">
              <a:lnSpc>
                <a:spcPct val="90000"/>
              </a:lnSpc>
            </a:pPr>
            <a:r>
              <a:rPr lang="en-US" sz="2800">
                <a:latin typeface="Arial" charset="0"/>
              </a:rPr>
              <a:t>String name;</a:t>
            </a:r>
          </a:p>
          <a:p>
            <a:pPr lvl="1" eaLnBrk="1" hangingPunct="1">
              <a:lnSpc>
                <a:spcPct val="90000"/>
              </a:lnSpc>
            </a:pPr>
            <a:r>
              <a:rPr lang="en-US" sz="2400">
                <a:latin typeface="Arial" charset="0"/>
              </a:rPr>
              <a:t>Recall that every StringLog must have a </a:t>
            </a:r>
            <a:r>
              <a:rPr lang="en-US" sz="2400" i="1">
                <a:latin typeface="Arial" charset="0"/>
              </a:rPr>
              <a:t>name.</a:t>
            </a:r>
            <a:r>
              <a:rPr lang="en-US" sz="2400">
                <a:latin typeface="Arial" charset="0"/>
              </a:rPr>
              <a:t> We call the needed variable </a:t>
            </a:r>
            <a:r>
              <a:rPr lang="en-US" sz="2400">
                <a:latin typeface="Courier New" charset="0"/>
              </a:rPr>
              <a:t>name</a:t>
            </a:r>
            <a:r>
              <a:rPr lang="en-US" sz="2400">
                <a:latin typeface="Arial" charset="0"/>
              </a:rPr>
              <a:t>.</a:t>
            </a:r>
          </a:p>
          <a:p>
            <a:pPr lvl="1" eaLnBrk="1" hangingPunct="1">
              <a:lnSpc>
                <a:spcPct val="90000"/>
              </a:lnSpc>
              <a:buFontTx/>
              <a:buNone/>
            </a:pPr>
            <a:endParaRPr lang="en-US" sz="24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28600"/>
            <a:ext cx="8229600" cy="868363"/>
          </a:xfrm>
        </p:spPr>
        <p:txBody>
          <a:bodyPr/>
          <a:lstStyle/>
          <a:p>
            <a:pPr eaLnBrk="1" hangingPunct="1"/>
            <a:r>
              <a:rPr lang="en-US" sz="4000">
                <a:latin typeface="Arial" charset="0"/>
              </a:rPr>
              <a:t>Instance variables and constructor</a:t>
            </a:r>
          </a:p>
        </p:txBody>
      </p:sp>
      <p:sp>
        <p:nvSpPr>
          <p:cNvPr id="65539" name="Text Box 3"/>
          <p:cNvSpPr txBox="1">
            <a:spLocks noChangeArrowheads="1"/>
          </p:cNvSpPr>
          <p:nvPr/>
        </p:nvSpPr>
        <p:spPr bwMode="auto">
          <a:xfrm>
            <a:off x="533400" y="1447800"/>
            <a:ext cx="7735888"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package ch02.stringLogs;</a:t>
            </a:r>
          </a:p>
          <a:p>
            <a:pPr eaLnBrk="1" hangingPunct="1"/>
            <a:r>
              <a:rPr lang="en-US" sz="1400">
                <a:latin typeface="Courier New" charset="0"/>
              </a:rPr>
              <a:t>public class LinkedStringLog implements StringLogInterface </a:t>
            </a:r>
          </a:p>
          <a:p>
            <a:pPr eaLnBrk="1" hangingPunct="1"/>
            <a:r>
              <a:rPr lang="en-US" sz="1400">
                <a:latin typeface="Courier New" charset="0"/>
              </a:rPr>
              <a:t>{</a:t>
            </a:r>
          </a:p>
          <a:p>
            <a:pPr eaLnBrk="1" hangingPunct="1"/>
            <a:r>
              <a:rPr lang="en-US" sz="1400">
                <a:latin typeface="Courier New" charset="0"/>
              </a:rPr>
              <a:t>  protected LLStringNode log; // reference to first node of linked </a:t>
            </a:r>
          </a:p>
          <a:p>
            <a:pPr eaLnBrk="1" hangingPunct="1"/>
            <a:r>
              <a:rPr lang="en-US" sz="1400">
                <a:latin typeface="Courier New" charset="0"/>
              </a:rPr>
              <a:t>                              // list that holds the StringLog strings</a:t>
            </a:r>
          </a:p>
          <a:p>
            <a:pPr eaLnBrk="1" hangingPunct="1"/>
            <a:r>
              <a:rPr lang="en-US" sz="1400">
                <a:latin typeface="Courier New" charset="0"/>
              </a:rPr>
              <a:t>  protected String name;      // name of this StringLog</a:t>
            </a:r>
          </a:p>
          <a:p>
            <a:pPr eaLnBrk="1" hangingPunct="1"/>
            <a:r>
              <a:rPr lang="en-US" sz="1400">
                <a:latin typeface="Courier New" charset="0"/>
              </a:rPr>
              <a:t>  </a:t>
            </a:r>
          </a:p>
          <a:p>
            <a:pPr eaLnBrk="1" hangingPunct="1"/>
            <a:r>
              <a:rPr lang="en-US" sz="1400">
                <a:latin typeface="Courier New" charset="0"/>
              </a:rPr>
              <a:t>  public LinkedStringLog(String name)</a:t>
            </a:r>
          </a:p>
          <a:p>
            <a:pPr eaLnBrk="1" hangingPunct="1"/>
            <a:r>
              <a:rPr lang="en-US" sz="1400">
                <a:latin typeface="Courier New" charset="0"/>
              </a:rPr>
              <a:t>  // Instantiates and returns a reference to an empty StringLog object </a:t>
            </a:r>
          </a:p>
          <a:p>
            <a:pPr eaLnBrk="1" hangingPunct="1"/>
            <a:r>
              <a:rPr lang="en-US" sz="1400">
                <a:latin typeface="Courier New" charset="0"/>
              </a:rPr>
              <a:t>  // with name "name".</a:t>
            </a:r>
          </a:p>
          <a:p>
            <a:pPr eaLnBrk="1" hangingPunct="1"/>
            <a:r>
              <a:rPr lang="en-US" sz="1400">
                <a:latin typeface="Courier New" charset="0"/>
              </a:rPr>
              <a:t>  {</a:t>
            </a:r>
          </a:p>
          <a:p>
            <a:pPr eaLnBrk="1" hangingPunct="1"/>
            <a:r>
              <a:rPr lang="en-US" sz="1400">
                <a:latin typeface="Courier New" charset="0"/>
              </a:rPr>
              <a:t>    log = null;</a:t>
            </a:r>
          </a:p>
          <a:p>
            <a:pPr eaLnBrk="1" hangingPunct="1"/>
            <a:r>
              <a:rPr lang="en-US" sz="1400">
                <a:latin typeface="Courier New" charset="0"/>
              </a:rPr>
              <a:t>    this.name = name;</a:t>
            </a:r>
          </a:p>
          <a:p>
            <a:pPr eaLnBrk="1" hangingPunct="1"/>
            <a:r>
              <a:rPr lang="en-US" sz="1400">
                <a:latin typeface="Courier New" charset="0"/>
              </a:rPr>
              <a:t>  } </a:t>
            </a:r>
          </a:p>
        </p:txBody>
      </p:sp>
      <p:sp>
        <p:nvSpPr>
          <p:cNvPr id="65540" name="Text Box 4"/>
          <p:cNvSpPr txBox="1">
            <a:spLocks noChangeArrowheads="1"/>
          </p:cNvSpPr>
          <p:nvPr/>
        </p:nvSpPr>
        <p:spPr bwMode="auto">
          <a:xfrm>
            <a:off x="517525" y="4913313"/>
            <a:ext cx="635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Note that we do not need a constructor with a size parameter</a:t>
            </a:r>
          </a:p>
          <a:p>
            <a:pPr eaLnBrk="1" hangingPunct="1"/>
            <a:r>
              <a:rPr lang="en-US"/>
              <a:t>since this implementation is unbounded.</a:t>
            </a:r>
          </a:p>
        </p:txBody>
      </p:sp>
    </p:spTree>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atin typeface="Arial" charset="0"/>
              </a:rPr>
              <a:t>The insert operation</a:t>
            </a:r>
          </a:p>
        </p:txBody>
      </p:sp>
      <p:sp>
        <p:nvSpPr>
          <p:cNvPr id="66563" name="Text Box 3"/>
          <p:cNvSpPr txBox="1">
            <a:spLocks noChangeArrowheads="1"/>
          </p:cNvSpPr>
          <p:nvPr/>
        </p:nvSpPr>
        <p:spPr bwMode="auto">
          <a:xfrm>
            <a:off x="669925" y="1660525"/>
            <a:ext cx="6418263"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eaLnBrk="0" hangingPunct="0">
              <a:defRPr>
                <a:solidFill>
                  <a:schemeClr val="tx1"/>
                </a:solidFill>
                <a:latin typeface="Arial" charset="0"/>
                <a:ea typeface="ＭＳ Ｐゴシック" charset="0"/>
              </a:defRPr>
            </a:lvl5pPr>
            <a:lvl6pPr eaLnBrk="0" fontAlgn="base" hangingPunct="0">
              <a:spcBef>
                <a:spcPct val="0"/>
              </a:spcBef>
              <a:spcAft>
                <a:spcPct val="0"/>
              </a:spcAft>
              <a:defRPr>
                <a:solidFill>
                  <a:schemeClr val="tx1"/>
                </a:solidFill>
                <a:latin typeface="Arial" charset="0"/>
                <a:ea typeface="ＭＳ Ｐゴシック" charset="0"/>
              </a:defRPr>
            </a:lvl6pPr>
            <a:lvl7pPr eaLnBrk="0" fontAlgn="base" hangingPunct="0">
              <a:spcBef>
                <a:spcPct val="0"/>
              </a:spcBef>
              <a:spcAft>
                <a:spcPct val="0"/>
              </a:spcAft>
              <a:defRPr>
                <a:solidFill>
                  <a:schemeClr val="tx1"/>
                </a:solidFill>
                <a:latin typeface="Arial" charset="0"/>
                <a:ea typeface="ＭＳ Ｐゴシック" charset="0"/>
              </a:defRPr>
            </a:lvl7pPr>
            <a:lvl8pPr eaLnBrk="0" fontAlgn="base" hangingPunct="0">
              <a:spcBef>
                <a:spcPct val="0"/>
              </a:spcBef>
              <a:spcAft>
                <a:spcPct val="0"/>
              </a:spcAft>
              <a:defRPr>
                <a:solidFill>
                  <a:schemeClr val="tx1"/>
                </a:solidFill>
                <a:latin typeface="Arial" charset="0"/>
                <a:ea typeface="ＭＳ Ｐゴシック" charset="0"/>
              </a:defRPr>
            </a:lvl8pPr>
            <a:lvl9pPr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600"/>
              <a:t>Insert the new string in the front:</a:t>
            </a:r>
          </a:p>
          <a:p>
            <a:pPr eaLnBrk="1" hangingPunct="1"/>
            <a:endParaRPr lang="en-US" sz="1600">
              <a:latin typeface="Courier New" charset="0"/>
            </a:endParaRPr>
          </a:p>
          <a:p>
            <a:pPr eaLnBrk="1" hangingPunct="1"/>
            <a:r>
              <a:rPr lang="en-US" sz="1600">
                <a:latin typeface="Courier New" charset="0"/>
              </a:rPr>
              <a:t>public void insert(String element)</a:t>
            </a:r>
          </a:p>
          <a:p>
            <a:pPr eaLnBrk="1" hangingPunct="1"/>
            <a:r>
              <a:rPr lang="en-US" sz="1600">
                <a:latin typeface="Courier New" charset="0"/>
              </a:rPr>
              <a:t>// Precondition:   This StringLog is not full.</a:t>
            </a:r>
          </a:p>
          <a:p>
            <a:pPr eaLnBrk="1" hangingPunct="1"/>
            <a:r>
              <a:rPr lang="en-US" sz="1600">
                <a:latin typeface="Courier New" charset="0"/>
              </a:rPr>
              <a:t>//</a:t>
            </a:r>
          </a:p>
          <a:p>
            <a:pPr eaLnBrk="1" hangingPunct="1"/>
            <a:r>
              <a:rPr lang="en-US" sz="1600">
                <a:latin typeface="Courier New" charset="0"/>
              </a:rPr>
              <a:t>// Places element into this StringLog.</a:t>
            </a:r>
          </a:p>
          <a:p>
            <a:pPr eaLnBrk="1" hangingPunct="1"/>
            <a:r>
              <a:rPr lang="en-US" sz="1600">
                <a:latin typeface="Courier New" charset="0"/>
              </a:rPr>
              <a:t>{      </a:t>
            </a:r>
          </a:p>
          <a:p>
            <a:pPr eaLnBrk="1" hangingPunct="1"/>
            <a:r>
              <a:rPr lang="en-US" sz="1600">
                <a:latin typeface="Courier New" charset="0"/>
              </a:rPr>
              <a:t>  LLStringNode newNode = new LLStringNode(element);</a:t>
            </a:r>
          </a:p>
          <a:p>
            <a:pPr eaLnBrk="1" hangingPunct="1"/>
            <a:r>
              <a:rPr lang="en-US" sz="1600">
                <a:latin typeface="Courier New" charset="0"/>
              </a:rPr>
              <a:t>  newNode.setLink(log);</a:t>
            </a:r>
          </a:p>
          <a:p>
            <a:pPr eaLnBrk="1" hangingPunct="1"/>
            <a:r>
              <a:rPr lang="en-US" sz="1600">
                <a:latin typeface="Courier New" charset="0"/>
              </a:rPr>
              <a:t>  log = newNode;</a:t>
            </a:r>
          </a:p>
          <a:p>
            <a:pPr eaLnBrk="1" hangingPunct="1"/>
            <a:r>
              <a:rPr lang="en-US" sz="1600">
                <a:latin typeface="Courier New" charset="0"/>
              </a:rPr>
              <a:t>} </a:t>
            </a:r>
          </a:p>
          <a:p>
            <a:pPr eaLnBrk="1" hangingPunct="1"/>
            <a:endParaRPr lang="en-US" sz="1600">
              <a:latin typeface="Courier New" charset="0"/>
            </a:endParaRPr>
          </a:p>
          <a:p>
            <a:pPr eaLnBrk="1" hangingPunct="1"/>
            <a:r>
              <a:rPr lang="en-US"/>
              <a:t>An example use:</a:t>
            </a:r>
          </a:p>
          <a:p>
            <a:pPr eaLnBrk="1" hangingPunct="1"/>
            <a:endParaRPr lang="en-US"/>
          </a:p>
          <a:p>
            <a:pPr lvl="4" eaLnBrk="1" hangingPunct="1"/>
            <a:r>
              <a:rPr lang="da-DK" sz="1600">
                <a:latin typeface="Courier New" charset="0"/>
              </a:rPr>
              <a:t>	LinkedStringLog strLog;</a:t>
            </a:r>
          </a:p>
          <a:p>
            <a:pPr lvl="4" eaLnBrk="1" hangingPunct="1"/>
            <a:r>
              <a:rPr lang="da-DK" sz="1600">
                <a:latin typeface="Courier New" charset="0"/>
              </a:rPr>
              <a:t>	strLog = new ArrayStringLog("aliases");</a:t>
            </a:r>
            <a:endParaRPr lang="en-US" sz="1600">
              <a:latin typeface="Courier New" charset="0"/>
            </a:endParaRPr>
          </a:p>
          <a:p>
            <a:pPr lvl="4" eaLnBrk="1" hangingPunct="1"/>
            <a:r>
              <a:rPr lang="en-US" sz="1600">
                <a:latin typeface="Courier New" charset="0"/>
              </a:rPr>
              <a:t>	strLog.insert("Babyface");</a:t>
            </a:r>
          </a:p>
          <a:p>
            <a:pPr lvl="4" eaLnBrk="1" hangingPunct="1"/>
            <a:r>
              <a:rPr lang="en-US" sz="1600">
                <a:latin typeface="Courier New" charset="0"/>
              </a:rPr>
              <a:t>	String s1 = new String("Slim");</a:t>
            </a:r>
          </a:p>
          <a:p>
            <a:pPr lvl="4" eaLnBrk="1" hangingPunct="1"/>
            <a:r>
              <a:rPr lang="en-US" sz="1600">
                <a:latin typeface="Courier New" charset="0"/>
              </a:rPr>
              <a:t>	strLog.insert(s1);</a:t>
            </a:r>
          </a:p>
        </p:txBody>
      </p:sp>
    </p:spTree>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7772400" cy="715962"/>
          </a:xfrm>
        </p:spPr>
        <p:txBody>
          <a:bodyPr/>
          <a:lstStyle/>
          <a:p>
            <a:pPr eaLnBrk="1" hangingPunct="1"/>
            <a:r>
              <a:rPr lang="en-US" sz="4000">
                <a:latin typeface="Arial" charset="0"/>
              </a:rPr>
              <a:t>Example use of insert (part 1)</a:t>
            </a:r>
          </a:p>
        </p:txBody>
      </p:sp>
      <p:pic>
        <p:nvPicPr>
          <p:cNvPr id="67587" name="Picture 5" descr="llinsert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66700" y="1752600"/>
            <a:ext cx="8610600" cy="4021138"/>
          </a:xfrm>
          <a:noFill/>
        </p:spPr>
      </p:pic>
    </p:spTree>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7772400" cy="715962"/>
          </a:xfrm>
        </p:spPr>
        <p:txBody>
          <a:bodyPr/>
          <a:lstStyle/>
          <a:p>
            <a:pPr eaLnBrk="1" hangingPunct="1"/>
            <a:r>
              <a:rPr lang="en-US" sz="4000">
                <a:latin typeface="Arial" charset="0"/>
              </a:rPr>
              <a:t>Example use of insert (part 2)</a:t>
            </a:r>
          </a:p>
        </p:txBody>
      </p:sp>
      <p:pic>
        <p:nvPicPr>
          <p:cNvPr id="68611" name="Picture 4" descr="llinsert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524000"/>
            <a:ext cx="8534400" cy="4572000"/>
          </a:xfrm>
          <a:noFill/>
        </p:spPr>
      </p:pic>
    </p:spTree>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7772400" cy="715962"/>
          </a:xfrm>
        </p:spPr>
        <p:txBody>
          <a:bodyPr/>
          <a:lstStyle/>
          <a:p>
            <a:pPr eaLnBrk="1" hangingPunct="1"/>
            <a:r>
              <a:rPr lang="en-US" sz="4000">
                <a:latin typeface="Arial" charset="0"/>
              </a:rPr>
              <a:t>Example use of insert (part 3)</a:t>
            </a:r>
          </a:p>
        </p:txBody>
      </p:sp>
      <p:pic>
        <p:nvPicPr>
          <p:cNvPr id="69635" name="Picture 4" descr="llinsert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371600"/>
            <a:ext cx="8610600" cy="4876800"/>
          </a:xfrm>
          <a:noFill/>
        </p:spPr>
      </p:pic>
    </p:spTree>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28600" y="609600"/>
            <a:ext cx="3505200" cy="792163"/>
          </a:xfrm>
        </p:spPr>
        <p:txBody>
          <a:bodyPr/>
          <a:lstStyle/>
          <a:p>
            <a:pPr eaLnBrk="1" hangingPunct="1"/>
            <a:r>
              <a:rPr lang="en-US">
                <a:latin typeface="Arial" charset="0"/>
              </a:rPr>
              <a:t>The clear operation</a:t>
            </a:r>
          </a:p>
        </p:txBody>
      </p:sp>
      <p:sp>
        <p:nvSpPr>
          <p:cNvPr id="70659" name="Rectangle 3"/>
          <p:cNvSpPr>
            <a:spLocks noGrp="1" noChangeArrowheads="1"/>
          </p:cNvSpPr>
          <p:nvPr>
            <p:ph type="body" idx="4294967295"/>
          </p:nvPr>
        </p:nvSpPr>
        <p:spPr>
          <a:xfrm>
            <a:off x="0" y="1600200"/>
            <a:ext cx="8229600" cy="4525963"/>
          </a:xfrm>
        </p:spPr>
        <p:txBody>
          <a:bodyPr/>
          <a:lstStyle/>
          <a:p>
            <a:pPr eaLnBrk="1" hangingPunct="1">
              <a:buFontTx/>
              <a:buNone/>
            </a:pPr>
            <a:r>
              <a:rPr lang="en-US">
                <a:latin typeface="Arial" charset="0"/>
              </a:rPr>
              <a:t> </a:t>
            </a:r>
          </a:p>
        </p:txBody>
      </p:sp>
      <p:sp>
        <p:nvSpPr>
          <p:cNvPr id="70660" name="Text Box 4"/>
          <p:cNvSpPr txBox="1">
            <a:spLocks noChangeArrowheads="1"/>
          </p:cNvSpPr>
          <p:nvPr/>
        </p:nvSpPr>
        <p:spPr bwMode="auto">
          <a:xfrm>
            <a:off x="4267200" y="457200"/>
            <a:ext cx="42799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public void clear()</a:t>
            </a:r>
          </a:p>
          <a:p>
            <a:pPr eaLnBrk="1" hangingPunct="1"/>
            <a:r>
              <a:rPr lang="en-US">
                <a:latin typeface="Courier New" charset="0"/>
              </a:rPr>
              <a:t>// Makes this StringLog empty.</a:t>
            </a:r>
          </a:p>
          <a:p>
            <a:pPr eaLnBrk="1" hangingPunct="1"/>
            <a:r>
              <a:rPr lang="en-US">
                <a:latin typeface="Courier New" charset="0"/>
              </a:rPr>
              <a:t>{ </a:t>
            </a:r>
          </a:p>
          <a:p>
            <a:pPr eaLnBrk="1" hangingPunct="1"/>
            <a:r>
              <a:rPr lang="en-US">
                <a:latin typeface="Courier New" charset="0"/>
              </a:rPr>
              <a:t>  log = null;</a:t>
            </a:r>
          </a:p>
          <a:p>
            <a:pPr eaLnBrk="1" hangingPunct="1"/>
            <a:r>
              <a:rPr lang="en-US">
                <a:latin typeface="Courier New" charset="0"/>
              </a:rPr>
              <a:t>}</a:t>
            </a:r>
          </a:p>
        </p:txBody>
      </p:sp>
      <p:pic>
        <p:nvPicPr>
          <p:cNvPr id="70661" name="Picture 7" descr="37461_CH02_FIG020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2362200"/>
            <a:ext cx="7162800" cy="3657600"/>
          </a:xfrm>
          <a:noFill/>
        </p:spPr>
      </p:pic>
    </p:spTree>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74638"/>
            <a:ext cx="8229600" cy="715962"/>
          </a:xfrm>
        </p:spPr>
        <p:txBody>
          <a:bodyPr/>
          <a:lstStyle/>
          <a:p>
            <a:pPr eaLnBrk="1" hangingPunct="1"/>
            <a:r>
              <a:rPr lang="en-US" sz="4000">
                <a:latin typeface="Arial" charset="0"/>
              </a:rPr>
              <a:t>Three Observers</a:t>
            </a:r>
          </a:p>
        </p:txBody>
      </p:sp>
      <p:sp>
        <p:nvSpPr>
          <p:cNvPr id="71683" name="Text Box 3"/>
          <p:cNvSpPr txBox="1">
            <a:spLocks noChangeArrowheads="1"/>
          </p:cNvSpPr>
          <p:nvPr/>
        </p:nvSpPr>
        <p:spPr bwMode="auto">
          <a:xfrm>
            <a:off x="609600" y="1219200"/>
            <a:ext cx="645953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boolean isFull()</a:t>
            </a:r>
          </a:p>
          <a:p>
            <a:pPr eaLnBrk="1" hangingPunct="1"/>
            <a:r>
              <a:rPr lang="en-US" sz="1400">
                <a:latin typeface="Courier New" charset="0"/>
              </a:rPr>
              <a:t>// Returns true if this StringLog is full, false otherwise.</a:t>
            </a:r>
          </a:p>
          <a:p>
            <a:pPr eaLnBrk="1" hangingPunct="1"/>
            <a:r>
              <a:rPr lang="en-US" sz="1400">
                <a:latin typeface="Courier New" charset="0"/>
              </a:rPr>
              <a:t>{              </a:t>
            </a:r>
          </a:p>
          <a:p>
            <a:pPr eaLnBrk="1" hangingPunct="1"/>
            <a:r>
              <a:rPr lang="en-US" sz="1400">
                <a:latin typeface="Courier New" charset="0"/>
              </a:rPr>
              <a:t>  return false;</a:t>
            </a:r>
          </a:p>
          <a:p>
            <a:pPr eaLnBrk="1" hangingPunct="1"/>
            <a:r>
              <a:rPr lang="en-US" sz="1400">
                <a:latin typeface="Courier New" charset="0"/>
              </a:rPr>
              <a:t>}</a:t>
            </a:r>
          </a:p>
          <a:p>
            <a:pPr eaLnBrk="1" hangingPunct="1"/>
            <a:endParaRPr lang="en-US" sz="1400">
              <a:latin typeface="Courier New" charset="0"/>
            </a:endParaRPr>
          </a:p>
          <a:p>
            <a:pPr eaLnBrk="1" hangingPunct="1"/>
            <a:r>
              <a:rPr lang="en-US" sz="1400">
                <a:latin typeface="Courier New" charset="0"/>
              </a:rPr>
              <a:t>public String getName()</a:t>
            </a:r>
          </a:p>
          <a:p>
            <a:pPr eaLnBrk="1" hangingPunct="1"/>
            <a:r>
              <a:rPr lang="en-US" sz="1400">
                <a:latin typeface="Courier New" charset="0"/>
              </a:rPr>
              <a:t>// Returns the name of this StringLog.</a:t>
            </a:r>
          </a:p>
          <a:p>
            <a:pPr eaLnBrk="1" hangingPunct="1"/>
            <a:r>
              <a:rPr lang="en-US" sz="1400">
                <a:latin typeface="Courier New" charset="0"/>
              </a:rPr>
              <a:t>{</a:t>
            </a:r>
          </a:p>
          <a:p>
            <a:pPr eaLnBrk="1" hangingPunct="1"/>
            <a:r>
              <a:rPr lang="en-US" sz="1400">
                <a:latin typeface="Courier New" charset="0"/>
              </a:rPr>
              <a:t>  return name;</a:t>
            </a:r>
          </a:p>
          <a:p>
            <a:pPr eaLnBrk="1" hangingPunct="1"/>
            <a:r>
              <a:rPr lang="en-US" sz="1400">
                <a:latin typeface="Courier New" charset="0"/>
              </a:rPr>
              <a:t>}</a:t>
            </a:r>
          </a:p>
          <a:p>
            <a:pPr eaLnBrk="1" hangingPunct="1"/>
            <a:r>
              <a:rPr lang="en-US" sz="1400">
                <a:latin typeface="Courier New" charset="0"/>
              </a:rPr>
              <a:t>  </a:t>
            </a:r>
          </a:p>
          <a:p>
            <a:pPr eaLnBrk="1" hangingPunct="1"/>
            <a:r>
              <a:rPr lang="en-US" sz="1400">
                <a:latin typeface="Courier New" charset="0"/>
              </a:rPr>
              <a:t>public int size()</a:t>
            </a:r>
          </a:p>
          <a:p>
            <a:pPr eaLnBrk="1" hangingPunct="1"/>
            <a:r>
              <a:rPr lang="en-US" sz="1400">
                <a:latin typeface="Courier New" charset="0"/>
              </a:rPr>
              <a:t>// Returns the number of Strings in this StringLog.</a:t>
            </a:r>
          </a:p>
          <a:p>
            <a:pPr eaLnBrk="1" hangingPunct="1"/>
            <a:r>
              <a:rPr lang="en-US" sz="1400">
                <a:latin typeface="Courier New" charset="0"/>
              </a:rPr>
              <a:t>{</a:t>
            </a:r>
          </a:p>
          <a:p>
            <a:pPr eaLnBrk="1" hangingPunct="1"/>
            <a:r>
              <a:rPr lang="en-US" sz="1400">
                <a:latin typeface="Courier New" charset="0"/>
              </a:rPr>
              <a:t>  int count = 0;</a:t>
            </a:r>
          </a:p>
          <a:p>
            <a:pPr eaLnBrk="1" hangingPunct="1"/>
            <a:r>
              <a:rPr lang="en-US" sz="1400">
                <a:latin typeface="Courier New" charset="0"/>
              </a:rPr>
              <a:t>  LLStringNode node;</a:t>
            </a:r>
          </a:p>
          <a:p>
            <a:pPr eaLnBrk="1" hangingPunct="1"/>
            <a:r>
              <a:rPr lang="en-US" sz="1400">
                <a:latin typeface="Courier New" charset="0"/>
              </a:rPr>
              <a:t>  node = log;</a:t>
            </a:r>
          </a:p>
          <a:p>
            <a:pPr eaLnBrk="1" hangingPunct="1"/>
            <a:r>
              <a:rPr lang="en-US" sz="1400">
                <a:latin typeface="Courier New" charset="0"/>
              </a:rPr>
              <a:t>  while (node != null)</a:t>
            </a:r>
          </a:p>
          <a:p>
            <a:pPr eaLnBrk="1" hangingPunct="1"/>
            <a:r>
              <a:rPr lang="en-US" sz="1400">
                <a:latin typeface="Courier New" charset="0"/>
              </a:rPr>
              <a:t>  {</a:t>
            </a:r>
          </a:p>
          <a:p>
            <a:pPr eaLnBrk="1" hangingPunct="1"/>
            <a:r>
              <a:rPr lang="en-US" sz="1400">
                <a:latin typeface="Courier New" charset="0"/>
              </a:rPr>
              <a:t>    count = count + 1;</a:t>
            </a:r>
          </a:p>
          <a:p>
            <a:pPr eaLnBrk="1" hangingPunct="1"/>
            <a:r>
              <a:rPr lang="en-US" sz="1400">
                <a:latin typeface="Courier New" charset="0"/>
              </a:rPr>
              <a:t>    node = node.getLink();</a:t>
            </a:r>
          </a:p>
          <a:p>
            <a:pPr eaLnBrk="1" hangingPunct="1"/>
            <a:r>
              <a:rPr lang="en-US" sz="1400">
                <a:latin typeface="Courier New" charset="0"/>
              </a:rPr>
              <a:t>  }</a:t>
            </a:r>
          </a:p>
          <a:p>
            <a:pPr eaLnBrk="1" hangingPunct="1"/>
            <a:r>
              <a:rPr lang="en-US" sz="1400">
                <a:latin typeface="Courier New" charset="0"/>
              </a:rPr>
              <a:t>  return count;</a:t>
            </a:r>
          </a:p>
          <a:p>
            <a:pPr eaLnBrk="1" hangingPunct="1"/>
            <a:r>
              <a:rPr lang="en-US" sz="140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atin typeface="Arial" charset="0"/>
              </a:rPr>
              <a:t>Java Interfaces</a:t>
            </a:r>
          </a:p>
        </p:txBody>
      </p:sp>
      <p:sp>
        <p:nvSpPr>
          <p:cNvPr id="8195" name="Rectangle 3"/>
          <p:cNvSpPr>
            <a:spLocks noGrp="1" noChangeArrowheads="1"/>
          </p:cNvSpPr>
          <p:nvPr>
            <p:ph type="body" idx="1"/>
          </p:nvPr>
        </p:nvSpPr>
        <p:spPr/>
        <p:txBody>
          <a:bodyPr/>
          <a:lstStyle/>
          <a:p>
            <a:pPr eaLnBrk="1" hangingPunct="1">
              <a:lnSpc>
                <a:spcPct val="80000"/>
              </a:lnSpc>
            </a:pPr>
            <a:r>
              <a:rPr lang="en-US" sz="2400">
                <a:latin typeface="Arial" charset="0"/>
              </a:rPr>
              <a:t>Similar to a Java class</a:t>
            </a:r>
          </a:p>
          <a:p>
            <a:pPr lvl="1" eaLnBrk="1" hangingPunct="1">
              <a:lnSpc>
                <a:spcPct val="80000"/>
              </a:lnSpc>
            </a:pPr>
            <a:r>
              <a:rPr lang="en-US" sz="2000">
                <a:latin typeface="Arial" charset="0"/>
              </a:rPr>
              <a:t>can include variable declarations </a:t>
            </a:r>
          </a:p>
          <a:p>
            <a:pPr lvl="1" eaLnBrk="1" hangingPunct="1">
              <a:lnSpc>
                <a:spcPct val="80000"/>
              </a:lnSpc>
            </a:pPr>
            <a:r>
              <a:rPr lang="en-US" sz="2000">
                <a:latin typeface="Arial" charset="0"/>
              </a:rPr>
              <a:t>can include methods</a:t>
            </a:r>
          </a:p>
          <a:p>
            <a:pPr eaLnBrk="1" hangingPunct="1">
              <a:lnSpc>
                <a:spcPct val="80000"/>
              </a:lnSpc>
            </a:pPr>
            <a:r>
              <a:rPr lang="en-US" sz="2400">
                <a:latin typeface="Arial" charset="0"/>
              </a:rPr>
              <a:t>However</a:t>
            </a:r>
          </a:p>
          <a:p>
            <a:pPr lvl="1" eaLnBrk="1" hangingPunct="1">
              <a:lnSpc>
                <a:spcPct val="80000"/>
              </a:lnSpc>
            </a:pPr>
            <a:r>
              <a:rPr lang="en-US" sz="2000">
                <a:latin typeface="Arial" charset="0"/>
              </a:rPr>
              <a:t>Variables must be constants </a:t>
            </a:r>
          </a:p>
          <a:p>
            <a:pPr lvl="1" eaLnBrk="1" hangingPunct="1">
              <a:lnSpc>
                <a:spcPct val="80000"/>
              </a:lnSpc>
            </a:pPr>
            <a:r>
              <a:rPr lang="en-US" sz="2000">
                <a:latin typeface="Arial" charset="0"/>
              </a:rPr>
              <a:t>Methods must be abstract. </a:t>
            </a:r>
          </a:p>
          <a:p>
            <a:pPr lvl="1" eaLnBrk="1" hangingPunct="1">
              <a:lnSpc>
                <a:spcPct val="80000"/>
              </a:lnSpc>
            </a:pPr>
            <a:r>
              <a:rPr lang="en-US" sz="2000">
                <a:latin typeface="Arial" charset="0"/>
              </a:rPr>
              <a:t>A Java interface cannot be instantiated. </a:t>
            </a:r>
          </a:p>
          <a:p>
            <a:pPr eaLnBrk="1" hangingPunct="1">
              <a:lnSpc>
                <a:spcPct val="80000"/>
              </a:lnSpc>
            </a:pPr>
            <a:r>
              <a:rPr lang="en-US" sz="2400">
                <a:latin typeface="Arial" charset="0"/>
              </a:rPr>
              <a:t>We can use an interface to formally specify the logical level of an ADT: </a:t>
            </a:r>
          </a:p>
          <a:p>
            <a:pPr lvl="1" eaLnBrk="1" hangingPunct="1">
              <a:lnSpc>
                <a:spcPct val="80000"/>
              </a:lnSpc>
            </a:pPr>
            <a:r>
              <a:rPr lang="en-US" sz="2000">
                <a:latin typeface="Arial" charset="0"/>
              </a:rPr>
              <a:t>It provides a template for classes to fill. </a:t>
            </a:r>
          </a:p>
          <a:p>
            <a:pPr lvl="1" eaLnBrk="1" hangingPunct="1">
              <a:lnSpc>
                <a:spcPct val="80000"/>
              </a:lnSpc>
            </a:pPr>
            <a:r>
              <a:rPr lang="en-US" sz="2000">
                <a:latin typeface="Arial" charset="0"/>
              </a:rPr>
              <a:t>A separate class then "implements" it.</a:t>
            </a:r>
          </a:p>
          <a:p>
            <a:pPr eaLnBrk="1" hangingPunct="1">
              <a:lnSpc>
                <a:spcPct val="80000"/>
              </a:lnSpc>
            </a:pPr>
            <a:r>
              <a:rPr lang="en-US" sz="2400">
                <a:latin typeface="Arial" charset="0"/>
              </a:rPr>
              <a:t>For example, see the </a:t>
            </a:r>
            <a:r>
              <a:rPr lang="en-US" sz="2400">
                <a:latin typeface="Courier New" charset="0"/>
              </a:rPr>
              <a:t>FigureGeometry</a:t>
            </a:r>
            <a:r>
              <a:rPr lang="en-US" sz="2400">
                <a:latin typeface="Arial" charset="0"/>
              </a:rPr>
              <a:t> interface (next slide) and the </a:t>
            </a:r>
            <a:r>
              <a:rPr lang="en-US" sz="2400">
                <a:latin typeface="Courier New" charset="0"/>
              </a:rPr>
              <a:t>Circle</a:t>
            </a:r>
            <a:r>
              <a:rPr lang="en-US" sz="2400">
                <a:latin typeface="Arial" charset="0"/>
              </a:rPr>
              <a:t> class that implements it (following slide)</a:t>
            </a:r>
          </a:p>
        </p:txBody>
      </p:sp>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atin typeface="Arial" charset="0"/>
              </a:rPr>
              <a:t>The toString Observer</a:t>
            </a:r>
          </a:p>
        </p:txBody>
      </p:sp>
      <p:sp>
        <p:nvSpPr>
          <p:cNvPr id="72707" name="Text Box 3"/>
          <p:cNvSpPr txBox="1">
            <a:spLocks noChangeArrowheads="1"/>
          </p:cNvSpPr>
          <p:nvPr/>
        </p:nvSpPr>
        <p:spPr bwMode="auto">
          <a:xfrm>
            <a:off x="593725" y="1703388"/>
            <a:ext cx="728345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String toString()</a:t>
            </a:r>
          </a:p>
          <a:p>
            <a:pPr eaLnBrk="1" hangingPunct="1"/>
            <a:r>
              <a:rPr lang="en-US" sz="1400">
                <a:latin typeface="Courier New" charset="0"/>
              </a:rPr>
              <a:t>// Returns a nicely formatted string representing this StringLog.</a:t>
            </a:r>
          </a:p>
          <a:p>
            <a:pPr eaLnBrk="1" hangingPunct="1"/>
            <a:r>
              <a:rPr lang="da-DK" sz="1400">
                <a:latin typeface="Courier New" charset="0"/>
              </a:rPr>
              <a:t>{</a:t>
            </a:r>
          </a:p>
          <a:p>
            <a:pPr eaLnBrk="1" hangingPunct="1"/>
            <a:r>
              <a:rPr lang="da-DK" sz="1400">
                <a:latin typeface="Courier New" charset="0"/>
              </a:rPr>
              <a:t>  String logString = "Log: " + name + "\n\n";</a:t>
            </a:r>
          </a:p>
          <a:p>
            <a:pPr eaLnBrk="1" hangingPunct="1"/>
            <a:r>
              <a:rPr lang="da-DK" sz="1400">
                <a:latin typeface="Courier New" charset="0"/>
              </a:rPr>
              <a:t>  LLStringNode node;</a:t>
            </a:r>
          </a:p>
          <a:p>
            <a:pPr eaLnBrk="1" hangingPunct="1"/>
            <a:r>
              <a:rPr lang="da-DK" sz="1400">
                <a:latin typeface="Courier New" charset="0"/>
              </a:rPr>
              <a:t>  </a:t>
            </a:r>
            <a:r>
              <a:rPr lang="en-US" sz="1400">
                <a:latin typeface="Courier New" charset="0"/>
              </a:rPr>
              <a:t>node = log;</a:t>
            </a:r>
          </a:p>
          <a:p>
            <a:pPr eaLnBrk="1" hangingPunct="1"/>
            <a:r>
              <a:rPr lang="en-US" sz="1400">
                <a:latin typeface="Courier New" charset="0"/>
              </a:rPr>
              <a:t>  int count = 0;</a:t>
            </a:r>
          </a:p>
          <a:p>
            <a:pPr eaLnBrk="1" hangingPunct="1"/>
            <a:r>
              <a:rPr lang="en-US" sz="1400">
                <a:latin typeface="Courier New" charset="0"/>
              </a:rPr>
              <a:t>    </a:t>
            </a:r>
          </a:p>
          <a:p>
            <a:pPr eaLnBrk="1" hangingPunct="1"/>
            <a:r>
              <a:rPr lang="en-US" sz="1400">
                <a:latin typeface="Courier New" charset="0"/>
              </a:rPr>
              <a:t>  while (node != null)</a:t>
            </a:r>
          </a:p>
          <a:p>
            <a:pPr eaLnBrk="1" hangingPunct="1"/>
            <a:r>
              <a:rPr lang="en-US" sz="1400">
                <a:latin typeface="Courier New" charset="0"/>
              </a:rPr>
              <a:t>  {</a:t>
            </a:r>
          </a:p>
          <a:p>
            <a:pPr eaLnBrk="1" hangingPunct="1"/>
            <a:r>
              <a:rPr lang="en-US" sz="1400">
                <a:latin typeface="Courier New" charset="0"/>
              </a:rPr>
              <a:t>    count = count + 1;</a:t>
            </a:r>
          </a:p>
          <a:p>
            <a:pPr eaLnBrk="1" hangingPunct="1"/>
            <a:r>
              <a:rPr lang="en-US" sz="1400">
                <a:latin typeface="Courier New" charset="0"/>
              </a:rPr>
              <a:t>    logString = logString + count + ". </a:t>
            </a:r>
            <a:r>
              <a:rPr lang="pt-BR" sz="1400">
                <a:latin typeface="Courier New" charset="0"/>
              </a:rPr>
              <a:t>" + node.getInfo() + "\n";</a:t>
            </a:r>
          </a:p>
          <a:p>
            <a:pPr eaLnBrk="1" hangingPunct="1"/>
            <a:r>
              <a:rPr lang="pt-BR" sz="1400">
                <a:latin typeface="Courier New" charset="0"/>
              </a:rPr>
              <a:t>    node = node.getLink();</a:t>
            </a:r>
          </a:p>
          <a:p>
            <a:pPr eaLnBrk="1" hangingPunct="1"/>
            <a:r>
              <a:rPr lang="pt-BR" sz="1400">
                <a:latin typeface="Courier New" charset="0"/>
              </a:rPr>
              <a:t>  </a:t>
            </a:r>
            <a:r>
              <a:rPr lang="en-US" sz="1400">
                <a:latin typeface="Courier New" charset="0"/>
              </a:rPr>
              <a:t>}</a:t>
            </a:r>
          </a:p>
          <a:p>
            <a:pPr eaLnBrk="1" hangingPunct="1"/>
            <a:r>
              <a:rPr lang="en-US" sz="1400">
                <a:latin typeface="Courier New" charset="0"/>
              </a:rPr>
              <a:t>      </a:t>
            </a:r>
          </a:p>
          <a:p>
            <a:pPr eaLnBrk="1" hangingPunct="1"/>
            <a:r>
              <a:rPr lang="en-US" sz="1400">
                <a:latin typeface="Courier New" charset="0"/>
              </a:rPr>
              <a:t>  return logString;</a:t>
            </a:r>
          </a:p>
          <a:p>
            <a:pPr eaLnBrk="1" hangingPunct="1"/>
            <a:r>
              <a:rPr lang="en-US" sz="1400">
                <a:latin typeface="Courier New" charset="0"/>
              </a:rPr>
              <a:t>}</a:t>
            </a:r>
          </a:p>
          <a:p>
            <a:pPr eaLnBrk="1" hangingPunct="1"/>
            <a:endParaRPr lang="en-US" sz="1400">
              <a:latin typeface="Courier New" charset="0"/>
            </a:endParaRPr>
          </a:p>
          <a:p>
            <a:pPr eaLnBrk="1" hangingPunct="1"/>
            <a:r>
              <a:rPr lang="en-US">
                <a:latin typeface="Courier New" charset="0"/>
              </a:rPr>
              <a:t>Note that size, toString, and contains (next slide) </a:t>
            </a:r>
          </a:p>
          <a:p>
            <a:pPr eaLnBrk="1" hangingPunct="1"/>
            <a:r>
              <a:rPr lang="en-US">
                <a:latin typeface="Courier New" charset="0"/>
              </a:rPr>
              <a:t>all use a form of a linked list traversal.</a:t>
            </a: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atin typeface="Arial" charset="0"/>
              </a:rPr>
              <a:t>The contains method</a:t>
            </a:r>
          </a:p>
        </p:txBody>
      </p:sp>
      <p:sp>
        <p:nvSpPr>
          <p:cNvPr id="73731" name="Text Box 4"/>
          <p:cNvSpPr txBox="1">
            <a:spLocks noChangeArrowheads="1"/>
          </p:cNvSpPr>
          <p:nvPr/>
        </p:nvSpPr>
        <p:spPr bwMode="auto">
          <a:xfrm>
            <a:off x="517525" y="1408113"/>
            <a:ext cx="7380288"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t>We reuse our </a:t>
            </a:r>
            <a:r>
              <a:rPr lang="en-US" b="1"/>
              <a:t>design</a:t>
            </a:r>
            <a:r>
              <a:rPr lang="en-US"/>
              <a:t> from the array-based approach, but use </a:t>
            </a:r>
          </a:p>
          <a:p>
            <a:pPr eaLnBrk="1" hangingPunct="1"/>
            <a:r>
              <a:rPr lang="en-US"/>
              <a:t>the linked list counterparts of each operation:</a:t>
            </a:r>
          </a:p>
          <a:p>
            <a:pPr eaLnBrk="1" hangingPunct="1"/>
            <a:endParaRPr lang="en-US"/>
          </a:p>
          <a:p>
            <a:pPr eaLnBrk="1" hangingPunct="1"/>
            <a:r>
              <a:rPr lang="en-US" sz="1400">
                <a:latin typeface="Courier New" charset="0"/>
              </a:rPr>
              <a:t>public boolean contains(String element)</a:t>
            </a:r>
          </a:p>
          <a:p>
            <a:pPr eaLnBrk="1" hangingPunct="1"/>
            <a:r>
              <a:rPr lang="da-DK" sz="1400">
                <a:latin typeface="Courier New" charset="0"/>
              </a:rPr>
              <a:t>{                 </a:t>
            </a:r>
          </a:p>
          <a:p>
            <a:pPr eaLnBrk="1" hangingPunct="1"/>
            <a:r>
              <a:rPr lang="da-DK" sz="1400">
                <a:latin typeface="Courier New" charset="0"/>
              </a:rPr>
              <a:t>  LLStringNode node;</a:t>
            </a:r>
          </a:p>
          <a:p>
            <a:pPr eaLnBrk="1" hangingPunct="1"/>
            <a:r>
              <a:rPr lang="da-DK" sz="1400">
                <a:latin typeface="Courier New" charset="0"/>
              </a:rPr>
              <a:t>  node = log;</a:t>
            </a:r>
          </a:p>
          <a:p>
            <a:pPr eaLnBrk="1" hangingPunct="1"/>
            <a:r>
              <a:rPr lang="en-US" sz="1400">
                <a:latin typeface="Courier New" charset="0"/>
              </a:rPr>
              <a:t>  while (node != null) </a:t>
            </a:r>
          </a:p>
          <a:p>
            <a:pPr eaLnBrk="1" hangingPunct="1"/>
            <a:r>
              <a:rPr lang="en-US" sz="1400">
                <a:latin typeface="Courier New" charset="0"/>
              </a:rPr>
              <a:t>  {</a:t>
            </a:r>
          </a:p>
          <a:p>
            <a:pPr eaLnBrk="1" hangingPunct="1"/>
            <a:r>
              <a:rPr lang="en-US" sz="1400">
                <a:latin typeface="Courier New" charset="0"/>
              </a:rPr>
              <a:t>    if (element.equalsIgnoreCase(node.getInfo()))  // if they match</a:t>
            </a:r>
          </a:p>
          <a:p>
            <a:pPr eaLnBrk="1" hangingPunct="1"/>
            <a:r>
              <a:rPr lang="en-US" sz="1400">
                <a:latin typeface="Courier New" charset="0"/>
              </a:rPr>
              <a:t>      return true;</a:t>
            </a:r>
          </a:p>
          <a:p>
            <a:pPr eaLnBrk="1" hangingPunct="1"/>
            <a:r>
              <a:rPr lang="en-US" sz="1400">
                <a:latin typeface="Courier New" charset="0"/>
              </a:rPr>
              <a:t>    else</a:t>
            </a:r>
          </a:p>
          <a:p>
            <a:pPr eaLnBrk="1" hangingPunct="1"/>
            <a:r>
              <a:rPr lang="en-US" sz="1400">
                <a:latin typeface="Courier New" charset="0"/>
              </a:rPr>
              <a:t>      node = node.getLink();</a:t>
            </a:r>
          </a:p>
          <a:p>
            <a:pPr eaLnBrk="1" hangingPunct="1"/>
            <a:r>
              <a:rPr lang="en-US" sz="1400">
                <a:latin typeface="Courier New" charset="0"/>
              </a:rPr>
              <a:t>  }</a:t>
            </a:r>
          </a:p>
          <a:p>
            <a:pPr eaLnBrk="1" hangingPunct="1"/>
            <a:r>
              <a:rPr lang="en-US" sz="1400">
                <a:latin typeface="Courier New" charset="0"/>
              </a:rPr>
              <a:t>  return false;</a:t>
            </a:r>
          </a:p>
          <a:p>
            <a:pPr eaLnBrk="1" hangingPunct="1"/>
            <a:r>
              <a:rPr lang="en-US" sz="1400">
                <a:latin typeface="Courier New" charset="0"/>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z="4000">
                <a:latin typeface="Arial" charset="0"/>
              </a:rPr>
              <a:t>2.7 Software Design: Identification of Classes</a:t>
            </a:r>
          </a:p>
        </p:txBody>
      </p:sp>
      <p:sp>
        <p:nvSpPr>
          <p:cNvPr id="74755" name="Rectangle 3"/>
          <p:cNvSpPr>
            <a:spLocks noGrp="1" noChangeArrowheads="1"/>
          </p:cNvSpPr>
          <p:nvPr>
            <p:ph type="body" idx="1"/>
          </p:nvPr>
        </p:nvSpPr>
        <p:spPr>
          <a:xfrm>
            <a:off x="457200" y="2057400"/>
            <a:ext cx="8229600" cy="4068763"/>
          </a:xfrm>
        </p:spPr>
        <p:txBody>
          <a:bodyPr/>
          <a:lstStyle/>
          <a:p>
            <a:pPr marL="0" indent="0" eaLnBrk="1" hangingPunct="1">
              <a:lnSpc>
                <a:spcPct val="90000"/>
              </a:lnSpc>
              <a:buFontTx/>
              <a:buNone/>
            </a:pPr>
            <a:r>
              <a:rPr lang="en-US" sz="2400">
                <a:latin typeface="Arial" charset="0"/>
              </a:rPr>
              <a:t>Repeat</a:t>
            </a:r>
          </a:p>
          <a:p>
            <a:pPr marL="0" indent="0" eaLnBrk="1" hangingPunct="1">
              <a:lnSpc>
                <a:spcPct val="90000"/>
              </a:lnSpc>
              <a:buFontTx/>
              <a:buNone/>
            </a:pPr>
            <a:r>
              <a:rPr lang="en-US" sz="2400">
                <a:latin typeface="Arial" charset="0"/>
              </a:rPr>
              <a:t>	Brainstorm ideas, perhaps using the nouns in the 	problem statement to help identify potential object 	classes.</a:t>
            </a:r>
          </a:p>
          <a:p>
            <a:pPr marL="0" indent="0" eaLnBrk="1" hangingPunct="1">
              <a:lnSpc>
                <a:spcPct val="90000"/>
              </a:lnSpc>
              <a:buFontTx/>
              <a:buNone/>
            </a:pPr>
            <a:endParaRPr lang="en-US" sz="800">
              <a:latin typeface="Arial" charset="0"/>
            </a:endParaRPr>
          </a:p>
          <a:p>
            <a:pPr marL="0" indent="0" eaLnBrk="1" hangingPunct="1">
              <a:lnSpc>
                <a:spcPct val="90000"/>
              </a:lnSpc>
              <a:buFontTx/>
              <a:buNone/>
            </a:pPr>
            <a:r>
              <a:rPr lang="en-US" sz="2400">
                <a:latin typeface="Arial" charset="0"/>
              </a:rPr>
              <a:t>	Filter the classes into a set that appears to help 	solve the problem.</a:t>
            </a:r>
          </a:p>
          <a:p>
            <a:pPr marL="0" indent="0" eaLnBrk="1" hangingPunct="1">
              <a:lnSpc>
                <a:spcPct val="90000"/>
              </a:lnSpc>
              <a:buFontTx/>
              <a:buNone/>
            </a:pPr>
            <a:endParaRPr lang="en-US" sz="800">
              <a:latin typeface="Arial" charset="0"/>
            </a:endParaRPr>
          </a:p>
          <a:p>
            <a:pPr marL="0" indent="0" eaLnBrk="1" hangingPunct="1">
              <a:lnSpc>
                <a:spcPct val="90000"/>
              </a:lnSpc>
              <a:buFontTx/>
              <a:buNone/>
            </a:pPr>
            <a:r>
              <a:rPr lang="en-US" sz="2400">
                <a:latin typeface="Arial" charset="0"/>
              </a:rPr>
              <a:t>	Consider problem scenarios where the classes  	carry out the activities of the scenario.</a:t>
            </a:r>
          </a:p>
          <a:p>
            <a:pPr marL="0" indent="0" eaLnBrk="1" hangingPunct="1">
              <a:lnSpc>
                <a:spcPct val="90000"/>
              </a:lnSpc>
              <a:buFontTx/>
              <a:buNone/>
            </a:pPr>
            <a:r>
              <a:rPr lang="en-US" sz="2400">
                <a:latin typeface="Arial" charset="0"/>
              </a:rPr>
              <a:t>     Until the set of classes provides an elegant design that</a:t>
            </a:r>
          </a:p>
          <a:p>
            <a:pPr marL="0" indent="0" eaLnBrk="1" hangingPunct="1">
              <a:lnSpc>
                <a:spcPct val="90000"/>
              </a:lnSpc>
              <a:buFontTx/>
              <a:buNone/>
            </a:pPr>
            <a:r>
              <a:rPr lang="en-US" sz="2400">
                <a:latin typeface="Arial" charset="0"/>
              </a:rPr>
              <a:t>     successfully supports the collection of scenarios. </a:t>
            </a:r>
          </a:p>
        </p:txBody>
      </p:sp>
    </p:spTree>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atin typeface="Arial" charset="0"/>
              </a:rPr>
              <a:t>Sources for Classes</a:t>
            </a:r>
          </a:p>
        </p:txBody>
      </p:sp>
      <p:pic>
        <p:nvPicPr>
          <p:cNvPr id="75779" name="Picture 5" descr="37461_CH02_AIT021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676400"/>
            <a:ext cx="7620000" cy="4587875"/>
          </a:xfrm>
          <a:noFill/>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520700" y="911225"/>
            <a:ext cx="81026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ourier New" charset="0"/>
              </a:rPr>
              <a:t>public interface FigureGeometry</a:t>
            </a:r>
          </a:p>
          <a:p>
            <a:pPr eaLnBrk="1" hangingPunct="1"/>
            <a:r>
              <a:rPr lang="en-US">
                <a:latin typeface="Courier New" charset="0"/>
              </a:rPr>
              <a:t>{</a:t>
            </a:r>
          </a:p>
          <a:p>
            <a:pPr eaLnBrk="1" hangingPunct="1"/>
            <a:r>
              <a:rPr lang="en-US">
                <a:latin typeface="Courier New" charset="0"/>
              </a:rPr>
              <a:t>  final float PI = 3.14f;</a:t>
            </a:r>
          </a:p>
          <a:p>
            <a:pPr eaLnBrk="1" hangingPunct="1"/>
            <a:endParaRPr lang="en-US">
              <a:latin typeface="Courier New" charset="0"/>
            </a:endParaRPr>
          </a:p>
          <a:p>
            <a:pPr eaLnBrk="1" hangingPunct="1"/>
            <a:r>
              <a:rPr lang="en-US">
                <a:latin typeface="Courier New" charset="0"/>
              </a:rPr>
              <a:t>  float perimeter();</a:t>
            </a:r>
          </a:p>
          <a:p>
            <a:pPr eaLnBrk="1" hangingPunct="1"/>
            <a:r>
              <a:rPr lang="en-US">
                <a:latin typeface="Courier New" charset="0"/>
              </a:rPr>
              <a:t>  // Returns perimeter of this figure.</a:t>
            </a:r>
          </a:p>
          <a:p>
            <a:pPr eaLnBrk="1" hangingPunct="1"/>
            <a:r>
              <a:rPr lang="en-US">
                <a:latin typeface="Courier New" charset="0"/>
              </a:rPr>
              <a:t>   </a:t>
            </a:r>
          </a:p>
          <a:p>
            <a:pPr eaLnBrk="1" hangingPunct="1"/>
            <a:r>
              <a:rPr lang="en-US">
                <a:latin typeface="Courier New" charset="0"/>
              </a:rPr>
              <a:t>  float area();</a:t>
            </a:r>
          </a:p>
          <a:p>
            <a:pPr eaLnBrk="1" hangingPunct="1"/>
            <a:r>
              <a:rPr lang="en-US">
                <a:latin typeface="Courier New" charset="0"/>
              </a:rPr>
              <a:t>  // Returns area of this figure.</a:t>
            </a:r>
          </a:p>
          <a:p>
            <a:pPr eaLnBrk="1" hangingPunct="1"/>
            <a:r>
              <a:rPr lang="en-US">
                <a:latin typeface="Courier New" charset="0"/>
              </a:rPr>
              <a:t>      </a:t>
            </a:r>
          </a:p>
          <a:p>
            <a:pPr eaLnBrk="1" hangingPunct="1"/>
            <a:r>
              <a:rPr lang="en-US">
                <a:latin typeface="Courier New" charset="0"/>
              </a:rPr>
              <a:t>  void setScale(int scale);</a:t>
            </a:r>
          </a:p>
          <a:p>
            <a:pPr eaLnBrk="1" hangingPunct="1"/>
            <a:r>
              <a:rPr lang="en-US">
                <a:latin typeface="Courier New" charset="0"/>
              </a:rPr>
              <a:t>  // Scale of this figure is set to "scale".</a:t>
            </a:r>
          </a:p>
          <a:p>
            <a:pPr eaLnBrk="1" hangingPunct="1"/>
            <a:r>
              <a:rPr lang="en-US">
                <a:latin typeface="Courier New" charset="0"/>
              </a:rPr>
              <a:t>      </a:t>
            </a:r>
          </a:p>
          <a:p>
            <a:pPr eaLnBrk="1" hangingPunct="1"/>
            <a:r>
              <a:rPr lang="en-US">
                <a:latin typeface="Courier New" charset="0"/>
              </a:rPr>
              <a:t>  float weight();</a:t>
            </a:r>
          </a:p>
          <a:p>
            <a:pPr eaLnBrk="1" hangingPunct="1"/>
            <a:r>
              <a:rPr lang="en-US">
                <a:latin typeface="Courier New" charset="0"/>
              </a:rPr>
              <a:t>  // Precondition: Scale of this figure has been set.</a:t>
            </a:r>
          </a:p>
          <a:p>
            <a:pPr eaLnBrk="1" hangingPunct="1"/>
            <a:r>
              <a:rPr lang="en-US">
                <a:latin typeface="Courier New" charset="0"/>
              </a:rPr>
              <a:t>  //</a:t>
            </a:r>
          </a:p>
          <a:p>
            <a:pPr eaLnBrk="1" hangingPunct="1"/>
            <a:r>
              <a:rPr lang="en-US">
                <a:latin typeface="Courier New" charset="0"/>
              </a:rPr>
              <a:t>  // Returns weight of this figure. Weight = area X scale.</a:t>
            </a:r>
          </a:p>
          <a:p>
            <a:pPr eaLnBrk="1" hangingPunct="1"/>
            <a:r>
              <a:rPr lang="en-US">
                <a:latin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28600" y="1066800"/>
            <a:ext cx="403860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class Circle implements FigureGeometry</a:t>
            </a:r>
          </a:p>
          <a:p>
            <a:pPr eaLnBrk="1" hangingPunct="1"/>
            <a:r>
              <a:rPr lang="en-US" sz="1400">
                <a:latin typeface="Courier New" charset="0"/>
              </a:rPr>
              <a:t>{</a:t>
            </a:r>
          </a:p>
          <a:p>
            <a:pPr eaLnBrk="1" hangingPunct="1"/>
            <a:r>
              <a:rPr lang="en-US" sz="1400">
                <a:latin typeface="Courier New" charset="0"/>
              </a:rPr>
              <a:t>  protected float radius;</a:t>
            </a:r>
          </a:p>
          <a:p>
            <a:pPr eaLnBrk="1" hangingPunct="1"/>
            <a:r>
              <a:rPr lang="en-US" sz="1400">
                <a:latin typeface="Courier New" charset="0"/>
              </a:rPr>
              <a:t>  protected int scale;</a:t>
            </a:r>
          </a:p>
          <a:p>
            <a:pPr eaLnBrk="1" hangingPunct="1"/>
            <a:r>
              <a:rPr lang="en-US" sz="1400">
                <a:latin typeface="Courier New" charset="0"/>
              </a:rPr>
              <a:t>      </a:t>
            </a:r>
          </a:p>
          <a:p>
            <a:pPr eaLnBrk="1" hangingPunct="1"/>
            <a:r>
              <a:rPr lang="en-US" sz="1400">
                <a:latin typeface="Courier New" charset="0"/>
              </a:rPr>
              <a:t>  public Circle(float radius)</a:t>
            </a:r>
          </a:p>
          <a:p>
            <a:pPr eaLnBrk="1" hangingPunct="1"/>
            <a:r>
              <a:rPr lang="en-US" sz="1400">
                <a:latin typeface="Courier New" charset="0"/>
              </a:rPr>
              <a:t>  {</a:t>
            </a:r>
          </a:p>
          <a:p>
            <a:pPr eaLnBrk="1" hangingPunct="1"/>
            <a:r>
              <a:rPr lang="en-US" sz="1400">
                <a:latin typeface="Courier New" charset="0"/>
              </a:rPr>
              <a:t>    this.radius = radius;</a:t>
            </a:r>
          </a:p>
          <a:p>
            <a:pPr eaLnBrk="1" hangingPunct="1"/>
            <a:r>
              <a:rPr lang="en-US" sz="1400">
                <a:latin typeface="Courier New" charset="0"/>
              </a:rPr>
              <a:t>  }    </a:t>
            </a:r>
          </a:p>
          <a:p>
            <a:pPr eaLnBrk="1" hangingPunct="1"/>
            <a:r>
              <a:rPr lang="en-US" sz="1400">
                <a:latin typeface="Courier New" charset="0"/>
              </a:rPr>
              <a:t>       </a:t>
            </a:r>
          </a:p>
          <a:p>
            <a:pPr eaLnBrk="1" hangingPunct="1"/>
            <a:r>
              <a:rPr lang="en-US" sz="1400">
                <a:latin typeface="Courier New" charset="0"/>
              </a:rPr>
              <a:t>  public float perimeter()</a:t>
            </a:r>
          </a:p>
          <a:p>
            <a:pPr eaLnBrk="1" hangingPunct="1"/>
            <a:r>
              <a:rPr lang="en-US" sz="1400">
                <a:latin typeface="Courier New" charset="0"/>
              </a:rPr>
              <a:t>  // Returns perimeter of </a:t>
            </a:r>
          </a:p>
          <a:p>
            <a:pPr eaLnBrk="1" hangingPunct="1"/>
            <a:r>
              <a:rPr lang="en-US" sz="1400">
                <a:latin typeface="Courier New" charset="0"/>
              </a:rPr>
              <a:t>  // this figure.</a:t>
            </a:r>
          </a:p>
          <a:p>
            <a:pPr eaLnBrk="1" hangingPunct="1"/>
            <a:r>
              <a:rPr lang="en-US" sz="1400">
                <a:latin typeface="Courier New" charset="0"/>
              </a:rPr>
              <a:t>  {</a:t>
            </a:r>
          </a:p>
          <a:p>
            <a:pPr eaLnBrk="1" hangingPunct="1"/>
            <a:r>
              <a:rPr lang="en-US" sz="1400">
                <a:latin typeface="Courier New" charset="0"/>
              </a:rPr>
              <a:t>    return(2 * PI * radius);</a:t>
            </a:r>
          </a:p>
          <a:p>
            <a:pPr eaLnBrk="1" hangingPunct="1"/>
            <a:r>
              <a:rPr lang="en-US" sz="1400">
                <a:latin typeface="Courier New" charset="0"/>
              </a:rPr>
              <a:t>  }</a:t>
            </a:r>
          </a:p>
          <a:p>
            <a:pPr eaLnBrk="1" hangingPunct="1"/>
            <a:r>
              <a:rPr lang="en-US" sz="1400">
                <a:latin typeface="Courier New" charset="0"/>
              </a:rPr>
              <a:t>   </a:t>
            </a:r>
          </a:p>
          <a:p>
            <a:pPr eaLnBrk="1" hangingPunct="1"/>
            <a:r>
              <a:rPr lang="en-US" sz="1400">
                <a:latin typeface="Courier New" charset="0"/>
              </a:rPr>
              <a:t>  public float area()</a:t>
            </a:r>
          </a:p>
          <a:p>
            <a:pPr eaLnBrk="1" hangingPunct="1"/>
            <a:r>
              <a:rPr lang="en-US" sz="1400">
                <a:latin typeface="Courier New" charset="0"/>
              </a:rPr>
              <a:t>  // Returns area of this figure.</a:t>
            </a:r>
          </a:p>
          <a:p>
            <a:pPr eaLnBrk="1" hangingPunct="1"/>
            <a:r>
              <a:rPr lang="en-US" sz="1400">
                <a:latin typeface="Courier New" charset="0"/>
              </a:rPr>
              <a:t>  {</a:t>
            </a:r>
          </a:p>
          <a:p>
            <a:pPr eaLnBrk="1" hangingPunct="1"/>
            <a:r>
              <a:rPr lang="en-US" sz="1400">
                <a:latin typeface="Courier New" charset="0"/>
              </a:rPr>
              <a:t>    return(PI * radius * radius);</a:t>
            </a:r>
          </a:p>
          <a:p>
            <a:pPr eaLnBrk="1" hangingPunct="1"/>
            <a:r>
              <a:rPr lang="en-US" sz="1400">
                <a:latin typeface="Courier New" charset="0"/>
              </a:rPr>
              <a:t>  }</a:t>
            </a:r>
          </a:p>
          <a:p>
            <a:pPr eaLnBrk="1" hangingPunct="1"/>
            <a:r>
              <a:rPr lang="en-US"/>
              <a:t>      </a:t>
            </a:r>
          </a:p>
          <a:p>
            <a:pPr eaLnBrk="1" hangingPunct="1"/>
            <a:r>
              <a:rPr lang="en-US"/>
              <a:t>  </a:t>
            </a:r>
          </a:p>
        </p:txBody>
      </p:sp>
      <p:sp>
        <p:nvSpPr>
          <p:cNvPr id="10243" name="Text Box 6"/>
          <p:cNvSpPr txBox="1">
            <a:spLocks noChangeArrowheads="1"/>
          </p:cNvSpPr>
          <p:nvPr/>
        </p:nvSpPr>
        <p:spPr bwMode="auto">
          <a:xfrm>
            <a:off x="4572000" y="1295400"/>
            <a:ext cx="4343400"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1400">
                <a:latin typeface="Courier New" charset="0"/>
              </a:rPr>
              <a:t>public void setScale(int scale)</a:t>
            </a:r>
          </a:p>
          <a:p>
            <a:pPr eaLnBrk="1" hangingPunct="1"/>
            <a:r>
              <a:rPr lang="en-US" sz="1400">
                <a:latin typeface="Courier New" charset="0"/>
              </a:rPr>
              <a:t>  // Scale of this figure </a:t>
            </a:r>
          </a:p>
          <a:p>
            <a:pPr eaLnBrk="1" hangingPunct="1"/>
            <a:r>
              <a:rPr lang="en-US" sz="1400">
                <a:latin typeface="Courier New" charset="0"/>
              </a:rPr>
              <a:t>  // is set to "scale".</a:t>
            </a:r>
          </a:p>
          <a:p>
            <a:pPr eaLnBrk="1" hangingPunct="1"/>
            <a:r>
              <a:rPr lang="en-US" sz="1400">
                <a:latin typeface="Courier New" charset="0"/>
              </a:rPr>
              <a:t>  {</a:t>
            </a:r>
          </a:p>
          <a:p>
            <a:pPr eaLnBrk="1" hangingPunct="1"/>
            <a:r>
              <a:rPr lang="en-US" sz="1400">
                <a:latin typeface="Courier New" charset="0"/>
              </a:rPr>
              <a:t>    this.scale = scale;</a:t>
            </a:r>
          </a:p>
          <a:p>
            <a:pPr eaLnBrk="1" hangingPunct="1"/>
            <a:r>
              <a:rPr lang="en-US" sz="1400">
                <a:latin typeface="Courier New" charset="0"/>
              </a:rPr>
              <a:t>  }</a:t>
            </a:r>
          </a:p>
          <a:p>
            <a:pPr eaLnBrk="1" hangingPunct="1"/>
            <a:r>
              <a:rPr lang="en-US" sz="1400">
                <a:latin typeface="Courier New" charset="0"/>
              </a:rPr>
              <a:t>            </a:t>
            </a:r>
          </a:p>
          <a:p>
            <a:pPr eaLnBrk="1" hangingPunct="1"/>
            <a:r>
              <a:rPr lang="en-US" sz="1400">
                <a:latin typeface="Courier New" charset="0"/>
              </a:rPr>
              <a:t>  public float weight()</a:t>
            </a:r>
          </a:p>
          <a:p>
            <a:pPr eaLnBrk="1" hangingPunct="1"/>
            <a:r>
              <a:rPr lang="en-US" sz="1400">
                <a:latin typeface="Courier New" charset="0"/>
              </a:rPr>
              <a:t>  // Precondition: Scale of this figure </a:t>
            </a:r>
          </a:p>
          <a:p>
            <a:pPr eaLnBrk="1" hangingPunct="1"/>
            <a:r>
              <a:rPr lang="en-US" sz="1400">
                <a:latin typeface="Courier New" charset="0"/>
              </a:rPr>
              <a:t>  // has been set.</a:t>
            </a:r>
          </a:p>
          <a:p>
            <a:pPr eaLnBrk="1" hangingPunct="1"/>
            <a:r>
              <a:rPr lang="en-US" sz="1400">
                <a:latin typeface="Courier New" charset="0"/>
              </a:rPr>
              <a:t>  //</a:t>
            </a:r>
          </a:p>
          <a:p>
            <a:pPr eaLnBrk="1" hangingPunct="1"/>
            <a:r>
              <a:rPr lang="en-US" sz="1400">
                <a:latin typeface="Courier New" charset="0"/>
              </a:rPr>
              <a:t>  // Returns weight of this figure.</a:t>
            </a:r>
          </a:p>
          <a:p>
            <a:pPr eaLnBrk="1" hangingPunct="1"/>
            <a:r>
              <a:rPr lang="en-US" sz="1400">
                <a:latin typeface="Courier New" charset="0"/>
              </a:rPr>
              <a:t>  // Weight = area X scale.</a:t>
            </a:r>
          </a:p>
          <a:p>
            <a:pPr eaLnBrk="1" hangingPunct="1"/>
            <a:r>
              <a:rPr lang="en-US" sz="1400">
                <a:latin typeface="Courier New" charset="0"/>
              </a:rPr>
              <a:t>  {</a:t>
            </a:r>
          </a:p>
          <a:p>
            <a:pPr eaLnBrk="1" hangingPunct="1"/>
            <a:r>
              <a:rPr lang="en-US" sz="1400">
                <a:latin typeface="Courier New" charset="0"/>
              </a:rPr>
              <a:t>    return(this.area() * scale);</a:t>
            </a:r>
          </a:p>
          <a:p>
            <a:pPr eaLnBrk="1" hangingPunct="1"/>
            <a:r>
              <a:rPr lang="en-US" sz="1400">
                <a:latin typeface="Courier New" charset="0"/>
              </a:rPr>
              <a:t>  }</a:t>
            </a:r>
          </a:p>
          <a:p>
            <a:pPr eaLnBrk="1" hangingPunct="1"/>
            <a:r>
              <a:rPr lang="en-US" sz="1400">
                <a:latin typeface="Courier New" charset="0"/>
              </a:rPr>
              <a:t>}</a:t>
            </a:r>
          </a:p>
          <a:p>
            <a:pPr eaLnBrk="1" hangingPunct="1"/>
            <a:endParaRPr lang="en-US" sz="1400">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2685</TotalTime>
  <Words>5175</Words>
  <Application>Microsoft Macintosh PowerPoint</Application>
  <PresentationFormat>On-screen Show (4:3)</PresentationFormat>
  <Paragraphs>770</Paragraphs>
  <Slides>73</Slides>
  <Notes>73</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Default Design</vt:lpstr>
      <vt:lpstr>               Chapter 2 Abstract Data Types</vt:lpstr>
      <vt:lpstr>Chapter 2: Abstract Data Types</vt:lpstr>
      <vt:lpstr>2.1 Abstraction</vt:lpstr>
      <vt:lpstr>ADT Perspectives or Levels</vt:lpstr>
      <vt:lpstr>Preconditions and Postconditions</vt:lpstr>
      <vt:lpstr>Java: Abstract Method</vt:lpstr>
      <vt:lpstr>Java Interfaces</vt:lpstr>
      <vt:lpstr>PowerPoint Presentation</vt:lpstr>
      <vt:lpstr>PowerPoint Presentation</vt:lpstr>
      <vt:lpstr>PowerPoint Presentation</vt:lpstr>
      <vt:lpstr>Benefits</vt:lpstr>
      <vt:lpstr>2.2 The StringLog ADT Specification</vt:lpstr>
      <vt:lpstr>StringLog Methods</vt:lpstr>
      <vt:lpstr>StringLog Methods</vt:lpstr>
      <vt:lpstr>The StringLogInterface</vt:lpstr>
      <vt:lpstr>The StringLogInterface continued</vt:lpstr>
      <vt:lpstr>Application Example</vt:lpstr>
      <vt:lpstr>Output from example</vt:lpstr>
      <vt:lpstr>Review: the three levels</vt:lpstr>
      <vt:lpstr>Relationships among StringLog classes</vt:lpstr>
      <vt:lpstr>2.3 Array-Based StringLog ADT Implementation</vt:lpstr>
      <vt:lpstr>Instance Variables</vt:lpstr>
      <vt:lpstr>Instance variables and constructors</vt:lpstr>
      <vt:lpstr>The insert operation</vt:lpstr>
      <vt:lpstr>Example use of insert</vt:lpstr>
      <vt:lpstr>Example use of insert continued</vt:lpstr>
      <vt:lpstr>The clear operation</vt:lpstr>
      <vt:lpstr>The clear operation</vt:lpstr>
      <vt:lpstr>Three Observers</vt:lpstr>
      <vt:lpstr>The toString Observer</vt:lpstr>
      <vt:lpstr>Stepwise Refinement</vt:lpstr>
      <vt:lpstr>contains method:  top-down stepwise refinement phase 1</vt:lpstr>
      <vt:lpstr>contains method:  top-down stepwise refinement phase 2</vt:lpstr>
      <vt:lpstr>contains method:  top-down stepwise refinement phase 3</vt:lpstr>
      <vt:lpstr>contains method:  top-down stepwise refinement phase 4</vt:lpstr>
      <vt:lpstr>2.4 Software Testing</vt:lpstr>
      <vt:lpstr>Verification and Validation</vt:lpstr>
      <vt:lpstr>Test cases</vt:lpstr>
      <vt:lpstr>Identifying test cases</vt:lpstr>
      <vt:lpstr>Identifying test cases</vt:lpstr>
      <vt:lpstr>Identifying test cases - example</vt:lpstr>
      <vt:lpstr>More on Testing</vt:lpstr>
      <vt:lpstr>Pseudocode for an Interactive Test Driver for an ADT Implementation </vt:lpstr>
      <vt:lpstr>Professional Testing</vt:lpstr>
      <vt:lpstr>Professional Testing</vt:lpstr>
      <vt:lpstr>2.5 Introduction to Linked Lists</vt:lpstr>
      <vt:lpstr>Nodes of a Linked-List</vt:lpstr>
      <vt:lpstr>LLStringNode  Class</vt:lpstr>
      <vt:lpstr>LLStringNode class continued</vt:lpstr>
      <vt:lpstr>Using the LLStringNode class</vt:lpstr>
      <vt:lpstr>Traversal of a Linked List</vt:lpstr>
      <vt:lpstr>Tracing a Traversal (part 1)</vt:lpstr>
      <vt:lpstr>Tracing a Traversal (part 2)</vt:lpstr>
      <vt:lpstr>Tracing a Traversal (part 3)</vt:lpstr>
      <vt:lpstr>Tracing a Traversal (part 4)</vt:lpstr>
      <vt:lpstr>Three general cases of insertion</vt:lpstr>
      <vt:lpstr>Insertion at the front (part 1)</vt:lpstr>
      <vt:lpstr>Insertion at the front (part 2)</vt:lpstr>
      <vt:lpstr>Insertion at the front (part 3)</vt:lpstr>
      <vt:lpstr>Insertion at front of an empty list</vt:lpstr>
      <vt:lpstr>2.6 Linked List StringLog ADT Implementation</vt:lpstr>
      <vt:lpstr>Instance Variables</vt:lpstr>
      <vt:lpstr>Instance variables and constructor</vt:lpstr>
      <vt:lpstr>The insert operation</vt:lpstr>
      <vt:lpstr>Example use of insert (part 1)</vt:lpstr>
      <vt:lpstr>Example use of insert (part 2)</vt:lpstr>
      <vt:lpstr>Example use of insert (part 3)</vt:lpstr>
      <vt:lpstr>The clear operation</vt:lpstr>
      <vt:lpstr>Three Observers</vt:lpstr>
      <vt:lpstr>The toString Observer</vt:lpstr>
      <vt:lpstr>The contains method</vt:lpstr>
      <vt:lpstr>2.7 Software Design: Identification of Classes</vt:lpstr>
      <vt:lpstr>Sources for Classes</vt:lpstr>
    </vt:vector>
  </TitlesOfParts>
  <Company>Villanova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Getting Organized</dc:title>
  <dc:creator>Daniel Thomas Joyce</dc:creator>
  <cp:lastModifiedBy>Tim Richards</cp:lastModifiedBy>
  <cp:revision>45</cp:revision>
  <dcterms:created xsi:type="dcterms:W3CDTF">2006-05-31T11:48:50Z</dcterms:created>
  <dcterms:modified xsi:type="dcterms:W3CDTF">2012-05-24T21:08:52Z</dcterms:modified>
</cp:coreProperties>
</file>