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comments+xml" PartName="/ppt/comments/comment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commentAuthors+xml" PartName="/ppt/commentAuthor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9753600" cx="130048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2" Type="http://schemas.openxmlformats.org/officeDocument/2006/relationships/slide" Target="slides/slide6.xml"/><Relationship Id="rId2" Type="http://schemas.openxmlformats.org/officeDocument/2006/relationships/presProps" Target="presProps.xml"/><Relationship Id="rId13" Type="http://schemas.openxmlformats.org/officeDocument/2006/relationships/slide" Target="slides/slide7.xml"/><Relationship Id="rId1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ommentAuthors" Target="commentAuthors.xml"/><Relationship Id="rId11" Type="http://schemas.openxmlformats.org/officeDocument/2006/relationships/slide" Target="slides/slide5.xml"/><Relationship Id="rId3" Type="http://schemas.openxmlformats.org/officeDocument/2006/relationships/tableStyles" Target="tableStyles.xml"/><Relationship Id="rId20" Type="http://schemas.openxmlformats.org/officeDocument/2006/relationships/slide" Target="slides/slide14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This slide should probably go last
-Gerome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/>
              <a:t>Introduction to program testing (JUnit)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/>
              <a:t>Introduction to the Eclipse development environment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/>
              <a:t>Programming assignment 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Sub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Font typeface="Helvetica Neue"/>
              <a:buNone/>
              <a:defRPr/>
            </a:lvl1pPr>
            <a:lvl2pPr indent="228600" marL="0" rtl="0" algn="ctr">
              <a:spcBef>
                <a:spcPts val="0"/>
              </a:spcBef>
              <a:buFont typeface="Helvetica Neue"/>
              <a:buNone/>
              <a:defRPr/>
            </a:lvl2pPr>
            <a:lvl3pPr indent="457200" marL="0" rtl="0" algn="ctr">
              <a:spcBef>
                <a:spcPts val="0"/>
              </a:spcBef>
              <a:buFont typeface="Helvetica Neue"/>
              <a:buNone/>
              <a:defRPr/>
            </a:lvl3pPr>
            <a:lvl4pPr indent="685800" marL="0" rtl="0" algn="ctr">
              <a:spcBef>
                <a:spcPts val="0"/>
              </a:spcBef>
              <a:buFont typeface="Helvetica Neue"/>
              <a:buNone/>
              <a:defRPr/>
            </a:lvl4pPr>
            <a:lvl5pPr indent="914400" marL="0" rtl="0" algn="ctr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Font typeface="Helvetica Neue"/>
              <a:buNone/>
              <a:defRPr/>
            </a:lvl1pPr>
            <a:lvl2pPr indent="228600" marL="0" rtl="0" algn="ctr">
              <a:spcBef>
                <a:spcPts val="0"/>
              </a:spcBef>
              <a:buFont typeface="Helvetica Neue"/>
              <a:buNone/>
              <a:defRPr/>
            </a:lvl2pPr>
            <a:lvl3pPr indent="457200" marL="0" rtl="0" algn="ctr">
              <a:spcBef>
                <a:spcPts val="0"/>
              </a:spcBef>
              <a:buFont typeface="Helvetica Neue"/>
              <a:buNone/>
              <a:defRPr/>
            </a:lvl3pPr>
            <a:lvl4pPr indent="685800" marL="0" rtl="0" algn="ctr">
              <a:spcBef>
                <a:spcPts val="0"/>
              </a:spcBef>
              <a:buFont typeface="Helvetica Neue"/>
              <a:buNone/>
              <a:defRPr/>
            </a:lvl4pPr>
            <a:lvl5pPr indent="914400" marL="0" rtl="0" algn="ctr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952500" y="4762500"/>
            <a:ext cx="5333999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Font typeface="Helvetica Neue"/>
              <a:buNone/>
              <a:defRPr/>
            </a:lvl1pPr>
            <a:lvl2pPr indent="228600" marL="0" rtl="0" algn="ctr">
              <a:spcBef>
                <a:spcPts val="0"/>
              </a:spcBef>
              <a:buFont typeface="Helvetica Neue"/>
              <a:buNone/>
              <a:defRPr/>
            </a:lvl2pPr>
            <a:lvl3pPr indent="457200" marL="0" rtl="0" algn="ctr">
              <a:spcBef>
                <a:spcPts val="0"/>
              </a:spcBef>
              <a:buFont typeface="Helvetica Neue"/>
              <a:buNone/>
              <a:defRPr/>
            </a:lvl3pPr>
            <a:lvl4pPr indent="685800" marL="0" rtl="0" algn="ctr">
              <a:spcBef>
                <a:spcPts val="0"/>
              </a:spcBef>
              <a:buFont typeface="Helvetica Neue"/>
              <a:buNone/>
              <a:defRPr/>
            </a:lvl4pPr>
            <a:lvl5pPr indent="914400" marL="0" rtl="0" algn="ctr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73050" marL="444500" rtl="0">
              <a:spcBef>
                <a:spcPts val="4200"/>
              </a:spcBef>
              <a:buFont typeface="Helvetica Neue"/>
              <a:buChar char="•"/>
              <a:defRPr/>
            </a:lvl1pPr>
            <a:lvl2pPr indent="-273050" marL="889000" rtl="0">
              <a:spcBef>
                <a:spcPts val="4200"/>
              </a:spcBef>
              <a:buFont typeface="Helvetica Neue"/>
              <a:buChar char="•"/>
              <a:defRPr/>
            </a:lvl2pPr>
            <a:lvl3pPr indent="-273050" marL="1333500" rtl="0">
              <a:spcBef>
                <a:spcPts val="4200"/>
              </a:spcBef>
              <a:buFont typeface="Helvetica Neue"/>
              <a:buChar char="•"/>
              <a:defRPr/>
            </a:lvl3pPr>
            <a:lvl4pPr indent="-273050" marL="1778000" rtl="0">
              <a:spcBef>
                <a:spcPts val="4200"/>
              </a:spcBef>
              <a:buFont typeface="Helvetica Neue"/>
              <a:buChar char="•"/>
              <a:defRPr/>
            </a:lvl4pPr>
            <a:lvl5pPr indent="-273050" marL="2222500" rtl="0">
              <a:spcBef>
                <a:spcPts val="4200"/>
              </a:spcBef>
              <a:buFont typeface="Helvetica Neue"/>
              <a:buChar char="•"/>
              <a:defRPr/>
            </a:lvl5pPr>
            <a:lvl6pPr indent="-273050" marL="2667000" rtl="0">
              <a:spcBef>
                <a:spcPts val="4200"/>
              </a:spcBef>
              <a:buFont typeface="Helvetica Neue"/>
              <a:buChar char="•"/>
              <a:defRPr/>
            </a:lvl6pPr>
            <a:lvl7pPr indent="-273050" marL="3111500" rtl="0">
              <a:spcBef>
                <a:spcPts val="4200"/>
              </a:spcBef>
              <a:buFont typeface="Helvetica Neue"/>
              <a:buChar char="•"/>
              <a:defRPr/>
            </a:lvl7pPr>
            <a:lvl8pPr indent="-273050" marL="3556000" rtl="0">
              <a:spcBef>
                <a:spcPts val="4200"/>
              </a:spcBef>
              <a:buFont typeface="Helvetica Neue"/>
              <a:buChar char="•"/>
              <a:defRPr/>
            </a:lvl8pPr>
            <a:lvl9pPr indent="-273050" marL="4000500" rtl="0">
              <a:spcBef>
                <a:spcPts val="4200"/>
              </a:spcBef>
              <a:buFont typeface="Helvetica Neue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952500" y="3937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952500" y="26035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marL="342900" rtl="0">
              <a:spcBef>
                <a:spcPts val="3200"/>
              </a:spcBef>
              <a:defRPr/>
            </a:lvl1pPr>
            <a:lvl2pPr indent="-342900" marL="685800" rtl="0">
              <a:spcBef>
                <a:spcPts val="3200"/>
              </a:spcBef>
              <a:defRPr/>
            </a:lvl2pPr>
            <a:lvl3pPr indent="-342900" marL="1028700" rtl="0">
              <a:spcBef>
                <a:spcPts val="3200"/>
              </a:spcBef>
              <a:defRPr/>
            </a:lvl3pPr>
            <a:lvl4pPr indent="-342900" marL="1371600" rtl="0">
              <a:spcBef>
                <a:spcPts val="3200"/>
              </a:spcBef>
              <a:defRPr/>
            </a:lvl4pPr>
            <a:lvl5pPr indent="-342900" marL="1714500" rtl="0">
              <a:spcBef>
                <a:spcPts val="32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952500" y="1270000"/>
            <a:ext cx="11099799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73050" marL="444500" rtl="0">
              <a:spcBef>
                <a:spcPts val="4200"/>
              </a:spcBef>
              <a:buFont typeface="Helvetica Neue"/>
              <a:buChar char="•"/>
              <a:defRPr/>
            </a:lvl1pPr>
            <a:lvl2pPr indent="-273050" marL="889000" rtl="0">
              <a:spcBef>
                <a:spcPts val="4200"/>
              </a:spcBef>
              <a:buFont typeface="Helvetica Neue"/>
              <a:buChar char="•"/>
              <a:defRPr/>
            </a:lvl2pPr>
            <a:lvl3pPr indent="-273050" marL="1333500" rtl="0">
              <a:spcBef>
                <a:spcPts val="4200"/>
              </a:spcBef>
              <a:buFont typeface="Helvetica Neue"/>
              <a:buChar char="•"/>
              <a:defRPr/>
            </a:lvl3pPr>
            <a:lvl4pPr indent="-273050" marL="1778000" rtl="0">
              <a:spcBef>
                <a:spcPts val="4200"/>
              </a:spcBef>
              <a:buFont typeface="Helvetica Neue"/>
              <a:buChar char="•"/>
              <a:defRPr/>
            </a:lvl4pPr>
            <a:lvl5pPr indent="-273050" marL="2222500" rtl="0">
              <a:spcBef>
                <a:spcPts val="4200"/>
              </a:spcBef>
              <a:buFont typeface="Helvetica Neue"/>
              <a:buChar char="•"/>
              <a:defRPr/>
            </a:lvl5pPr>
            <a:lvl6pPr indent="-273050" marL="2667000" rtl="0">
              <a:spcBef>
                <a:spcPts val="4200"/>
              </a:spcBef>
              <a:buFont typeface="Helvetica Neue"/>
              <a:buChar char="•"/>
              <a:defRPr/>
            </a:lvl6pPr>
            <a:lvl7pPr indent="-273050" marL="3111500" rtl="0">
              <a:spcBef>
                <a:spcPts val="4200"/>
              </a:spcBef>
              <a:buFont typeface="Helvetica Neue"/>
              <a:buChar char="•"/>
              <a:defRPr/>
            </a:lvl7pPr>
            <a:lvl8pPr indent="-273050" marL="3556000" rtl="0">
              <a:spcBef>
                <a:spcPts val="4200"/>
              </a:spcBef>
              <a:buFont typeface="Helvetica Neue"/>
              <a:buChar char="•"/>
              <a:defRPr/>
            </a:lvl8pPr>
            <a:lvl9pPr indent="-273050" marL="4000500" rtl="0">
              <a:spcBef>
                <a:spcPts val="4200"/>
              </a:spcBef>
              <a:buFont typeface="Helvetica Neue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228600" marL="0" marR="0" rtl="0" algn="ctr">
              <a:spcBef>
                <a:spcPts val="0"/>
              </a:spcBef>
              <a:defRPr/>
            </a:lvl2pPr>
            <a:lvl3pPr indent="457200" marL="0" marR="0" rtl="0" algn="ctr">
              <a:spcBef>
                <a:spcPts val="0"/>
              </a:spcBef>
              <a:defRPr/>
            </a:lvl3pPr>
            <a:lvl4pPr indent="685800" marL="0" marR="0" rtl="0" algn="ctr">
              <a:spcBef>
                <a:spcPts val="0"/>
              </a:spcBef>
              <a:defRPr/>
            </a:lvl4pPr>
            <a:lvl5pPr indent="914400" marL="0" marR="0" rtl="0" algn="ctr">
              <a:spcBef>
                <a:spcPts val="0"/>
              </a:spcBef>
              <a:defRPr/>
            </a:lvl5pPr>
            <a:lvl6pPr indent="1143000" marL="0" marR="0" rtl="0" algn="ctr">
              <a:spcBef>
                <a:spcPts val="0"/>
              </a:spcBef>
              <a:defRPr/>
            </a:lvl6pPr>
            <a:lvl7pPr indent="1371600" marL="0" marR="0" rtl="0" algn="ctr">
              <a:spcBef>
                <a:spcPts val="0"/>
              </a:spcBef>
              <a:defRPr/>
            </a:lvl7pPr>
            <a:lvl8pPr indent="1600200" marL="0" marR="0" rtl="0" algn="ctr">
              <a:spcBef>
                <a:spcPts val="0"/>
              </a:spcBef>
              <a:defRPr/>
            </a:lvl8pPr>
            <a:lvl9pPr indent="1828800" marL="0" marR="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73050" marL="444500" marR="0" rtl="0" algn="l">
              <a:spcBef>
                <a:spcPts val="4200"/>
              </a:spcBef>
              <a:buFont typeface="Helvetica Neue"/>
              <a:buChar char="•"/>
              <a:defRPr/>
            </a:lvl1pPr>
            <a:lvl2pPr indent="-273050" marL="889000" marR="0" rtl="0" algn="l">
              <a:spcBef>
                <a:spcPts val="4200"/>
              </a:spcBef>
              <a:buFont typeface="Helvetica Neue"/>
              <a:buChar char="•"/>
              <a:defRPr/>
            </a:lvl2pPr>
            <a:lvl3pPr indent="-273050" marL="1333500" marR="0" rtl="0" algn="l">
              <a:spcBef>
                <a:spcPts val="4200"/>
              </a:spcBef>
              <a:buFont typeface="Helvetica Neue"/>
              <a:buChar char="•"/>
              <a:defRPr/>
            </a:lvl3pPr>
            <a:lvl4pPr indent="-273050" marL="1778000" marR="0" rtl="0" algn="l">
              <a:spcBef>
                <a:spcPts val="4200"/>
              </a:spcBef>
              <a:buFont typeface="Helvetica Neue"/>
              <a:buChar char="•"/>
              <a:defRPr/>
            </a:lvl4pPr>
            <a:lvl5pPr indent="-273050" marL="2222500" marR="0" rtl="0" algn="l">
              <a:spcBef>
                <a:spcPts val="4200"/>
              </a:spcBef>
              <a:buFont typeface="Helvetica Neue"/>
              <a:buChar char="•"/>
              <a:defRPr/>
            </a:lvl5pPr>
            <a:lvl6pPr indent="-273050" marL="2667000" marR="0" rtl="0" algn="l">
              <a:spcBef>
                <a:spcPts val="4200"/>
              </a:spcBef>
              <a:buFont typeface="Helvetica Neue"/>
              <a:buChar char="•"/>
              <a:defRPr/>
            </a:lvl6pPr>
            <a:lvl7pPr indent="-273050" marL="3111500" marR="0" rtl="0" algn="l">
              <a:spcBef>
                <a:spcPts val="4200"/>
              </a:spcBef>
              <a:buFont typeface="Helvetica Neue"/>
              <a:buChar char="•"/>
              <a:defRPr/>
            </a:lvl7pPr>
            <a:lvl8pPr indent="-273050" marL="3556000" marR="0" rtl="0" algn="l">
              <a:spcBef>
                <a:spcPts val="4200"/>
              </a:spcBef>
              <a:buFont typeface="Helvetica Neue"/>
              <a:buChar char="•"/>
              <a:defRPr/>
            </a:lvl8pPr>
            <a:lvl9pPr indent="-273050" marL="4000500" marR="0" rtl="0" algn="l">
              <a:spcBef>
                <a:spcPts val="4200"/>
              </a:spcBef>
              <a:buFont typeface="Helvetica Neue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270000" y="969996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8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Programming with Data Structures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270000" y="4638392"/>
            <a:ext cx="10464800" cy="1130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Font typeface="Helvetica Neue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Testing and JUnit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52500" y="3937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679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Software Testing Process</a:t>
            </a:r>
          </a:p>
        </p:txBody>
      </p:sp>
      <p:sp>
        <p:nvSpPr>
          <p:cNvPr id="158" name="Shape 158"/>
          <p:cNvSpPr/>
          <p:nvPr/>
        </p:nvSpPr>
        <p:spPr>
          <a:xfrm>
            <a:off x="926837" y="3773994"/>
            <a:ext cx="5252302" cy="1905001"/>
          </a:xfrm>
          <a:prstGeom prst="roundRect">
            <a:avLst>
              <a:gd fmla="val 10000" name="adj"/>
            </a:avLst>
          </a:prstGeom>
          <a:solidFill>
            <a:srgbClr val="F39019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57594" y="3874285"/>
            <a:ext cx="4723812" cy="28775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899" lvl="0" marL="342899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Unit Testing</a:t>
            </a:r>
          </a:p>
          <a:p>
            <a:pPr indent="-342899" lvl="0" marL="342899" marR="0" rtl="0" algn="l">
              <a:spcBef>
                <a:spcPts val="320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Integration Testing</a:t>
            </a:r>
          </a:p>
          <a:p>
            <a:pPr indent="-342899" lvl="0" marL="342899" marR="0" rtl="0" algn="l">
              <a:spcBef>
                <a:spcPts val="320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System Testing</a:t>
            </a:r>
          </a:p>
        </p:txBody>
      </p:sp>
      <p:sp>
        <p:nvSpPr>
          <p:cNvPr id="160" name="Shape 160"/>
          <p:cNvSpPr/>
          <p:nvPr/>
        </p:nvSpPr>
        <p:spPr>
          <a:xfrm>
            <a:off x="1293500" y="2432900"/>
            <a:ext cx="1041779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US" sz="3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Black-box and White-box testing can be used by one or more of the software testing methods </a:t>
            </a:r>
          </a:p>
        </p:txBody>
      </p:sp>
      <p:sp>
        <p:nvSpPr>
          <p:cNvPr id="161" name="Shape 161"/>
          <p:cNvSpPr/>
          <p:nvPr/>
        </p:nvSpPr>
        <p:spPr>
          <a:xfrm>
            <a:off x="6871321" y="3950042"/>
            <a:ext cx="4723812" cy="2877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4000" u="none" cap="none" strike="noStrike">
                <a:solidFill>
                  <a:srgbClr val="C825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apply black-box and white-box testing.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952500" y="3937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679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Software Testing Process</a:t>
            </a:r>
          </a:p>
        </p:txBody>
      </p:sp>
      <p:sp>
        <p:nvSpPr>
          <p:cNvPr id="167" name="Shape 167"/>
          <p:cNvSpPr/>
          <p:nvPr/>
        </p:nvSpPr>
        <p:spPr>
          <a:xfrm>
            <a:off x="926837" y="5866548"/>
            <a:ext cx="5252302" cy="784978"/>
          </a:xfrm>
          <a:prstGeom prst="roundRect">
            <a:avLst>
              <a:gd fmla="val 24268" name="adj"/>
            </a:avLst>
          </a:prstGeom>
          <a:solidFill>
            <a:srgbClr val="F39019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257594" y="3874285"/>
            <a:ext cx="4723812" cy="28775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899" lvl="0" marL="342899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Unit Testing</a:t>
            </a:r>
          </a:p>
          <a:p>
            <a:pPr indent="-342899" lvl="0" marL="342899" marR="0" rtl="0" algn="l">
              <a:spcBef>
                <a:spcPts val="320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Integration Testing</a:t>
            </a:r>
          </a:p>
          <a:p>
            <a:pPr indent="-342899" lvl="0" marL="342899" marR="0" rtl="0" algn="l">
              <a:spcBef>
                <a:spcPts val="320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System Testing</a:t>
            </a:r>
          </a:p>
        </p:txBody>
      </p:sp>
      <p:sp>
        <p:nvSpPr>
          <p:cNvPr id="169" name="Shape 169"/>
          <p:cNvSpPr/>
          <p:nvPr/>
        </p:nvSpPr>
        <p:spPr>
          <a:xfrm>
            <a:off x="1293500" y="2432900"/>
            <a:ext cx="1041779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US" sz="3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Black-box and White-box testing can be used by one or more of the software testing methods </a:t>
            </a:r>
          </a:p>
        </p:txBody>
      </p:sp>
      <p:sp>
        <p:nvSpPr>
          <p:cNvPr id="170" name="Shape 170"/>
          <p:cNvSpPr/>
          <p:nvPr/>
        </p:nvSpPr>
        <p:spPr>
          <a:xfrm>
            <a:off x="6871321" y="3950042"/>
            <a:ext cx="4723812" cy="2877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4000" u="none" cap="none" strike="noStrike">
                <a:solidFill>
                  <a:srgbClr val="C825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black-box testing.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8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Testing in This Course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391159" lvl="0" marL="391159" marR="0" rtl="0" algn="l">
              <a:spcBef>
                <a:spcPts val="0"/>
              </a:spcBef>
              <a:buClr>
                <a:srgbClr val="000000"/>
              </a:buClr>
              <a:buSzPct val="74250"/>
              <a:buFont typeface="Helvetica Neue"/>
              <a:buChar char="•"/>
            </a:pPr>
            <a:r>
              <a:rPr b="0" baseline="0" i="0" lang="en-US" sz="3168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This course will use testing to evaluate your assignment submissions.</a:t>
            </a:r>
          </a:p>
          <a:p>
            <a:pPr indent="-391159" lvl="0" marL="391159" marR="0" rtl="0" algn="l">
              <a:spcBef>
                <a:spcPts val="3600"/>
              </a:spcBef>
              <a:buClr>
                <a:srgbClr val="000000"/>
              </a:buClr>
              <a:buSzPct val="74250"/>
              <a:buFont typeface="Helvetica Neue"/>
              <a:buChar char="•"/>
            </a:pPr>
            <a:r>
              <a:rPr b="0" baseline="0" i="0" lang="en-US" sz="3168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We will use both white-box and black-box in combination with unit, integration, and system testing.</a:t>
            </a:r>
          </a:p>
          <a:p>
            <a:pPr indent="-391159" lvl="0" marL="391159" marR="0" rtl="0" algn="l">
              <a:spcBef>
                <a:spcPts val="3600"/>
              </a:spcBef>
              <a:buClr>
                <a:srgbClr val="000000"/>
              </a:buClr>
              <a:buSzPct val="74250"/>
              <a:buFont typeface="Helvetica Neue"/>
              <a:buChar char="•"/>
            </a:pPr>
            <a:r>
              <a:rPr b="1" baseline="0" i="0" lang="en-US" sz="3168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Test cases</a:t>
            </a:r>
            <a:r>
              <a:rPr b="0" baseline="0" i="0" lang="en-US" sz="3168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are used to test many aspects of your submission. Each test case represents an important testable piece of your programs.</a:t>
            </a:r>
          </a:p>
          <a:p>
            <a:pPr indent="-391159" lvl="0" marL="391159" marR="0" rtl="0" algn="l">
              <a:spcBef>
                <a:spcPts val="3600"/>
              </a:spcBef>
              <a:buClr>
                <a:srgbClr val="000000"/>
              </a:buClr>
              <a:buSzPct val="74250"/>
              <a:buFont typeface="Helvetica Neue"/>
              <a:buChar char="•"/>
            </a:pPr>
            <a:r>
              <a:rPr b="0" baseline="0" i="0" lang="en-US" sz="3168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We will provide </a:t>
            </a:r>
            <a:r>
              <a:rPr b="0" baseline="0" i="1" lang="en-US" sz="3168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public</a:t>
            </a:r>
            <a:r>
              <a:rPr b="0" baseline="0" i="0" lang="en-US" sz="3168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test cases that you can use to evaluate your implementation before submission. We will also apply </a:t>
            </a:r>
            <a:r>
              <a:rPr b="0" baseline="0" i="1" lang="en-US" sz="3168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private</a:t>
            </a:r>
            <a:r>
              <a:rPr b="0" baseline="0" i="0" lang="en-US" sz="3168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tests during the grading process.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8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JUnit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44500" lvl="0" marL="4445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JUnit is a testing framework for testing Java code at both the </a:t>
            </a:r>
            <a:r>
              <a:rPr b="1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unit</a:t>
            </a: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integration</a:t>
            </a: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level of testing.</a:t>
            </a:r>
          </a:p>
          <a:p>
            <a:pPr indent="-444500" lvl="0" marL="444500" marR="0" rtl="0" algn="l">
              <a:spcBef>
                <a:spcPts val="420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JUnit test cases focus on individual classes, however, they can be used to test the interaction between groups of classes.</a:t>
            </a:r>
          </a:p>
          <a:p>
            <a:pPr indent="-444500" lvl="0" marL="444500" marR="0" rtl="0" algn="l">
              <a:spcBef>
                <a:spcPts val="420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Eclipse supports JUnit directly and provides a visual report of tests that pass/fail.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6944542" y="2603500"/>
            <a:ext cx="3221554" cy="3796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952500" y="3937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8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Eclipse &amp; JUnit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52500" y="26035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28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First, let us take a look at Eclipse and how to create a new project and a class we can run.</a:t>
            </a:r>
          </a:p>
          <a:p>
            <a:pPr indent="-342900" lvl="0" marL="342900" marR="0" rtl="0" algn="l">
              <a:spcBef>
                <a:spcPts val="320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28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Next, we will show you how to import the first assignment into Eclipse, run the code, and run the JUnit tests to test your code.</a:t>
            </a:r>
          </a:p>
        </p:txBody>
      </p:sp>
      <p:sp>
        <p:nvSpPr>
          <p:cNvPr id="190" name="Shape 190"/>
          <p:cNvSpPr/>
          <p:nvPr/>
        </p:nvSpPr>
        <p:spPr>
          <a:xfrm>
            <a:off x="8748074" y="6451203"/>
            <a:ext cx="2590854" cy="1372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0">
                <a:latin typeface="Helvetica Neue"/>
                <a:ea typeface="Helvetica Neue"/>
                <a:cs typeface="Helvetica Neue"/>
                <a:sym typeface="Helvetica Neue"/>
              </a:rPr>
              <a:t>Coverage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91139" y="2603500"/>
            <a:ext cx="11422521" cy="62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57200" lvl="0" marL="457200" marR="0" rtl="0" algn="l">
              <a:spcBef>
                <a:spcPts val="4200"/>
              </a:spcBef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Introduction to program testing (JUnit)</a:t>
            </a:r>
          </a:p>
          <a:p>
            <a:pPr indent="-457200" lvl="0" marL="457200" marR="0" rtl="0" algn="l">
              <a:spcBef>
                <a:spcPts val="4200"/>
              </a:spcBef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Introduction to the Eclipse development environment</a:t>
            </a:r>
          </a:p>
          <a:p>
            <a:pPr indent="-457200" lvl="0" marL="457200" marR="0" rtl="0" algn="l">
              <a:spcBef>
                <a:spcPts val="4200"/>
              </a:spcBef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Programming assignment 1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6718300" y="26035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952500" y="3937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5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Introduction to Program Testing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952500" y="26035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What is testing?</a:t>
            </a:r>
          </a:p>
          <a:p>
            <a:pPr indent="-342900" lvl="0" marL="342900" marR="0" rtl="0" algn="l">
              <a:spcBef>
                <a:spcPts val="320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Why is it important?</a:t>
            </a:r>
          </a:p>
          <a:p>
            <a:pPr indent="-342900" lvl="0" marL="342900" marR="0" rtl="0" algn="l">
              <a:spcBef>
                <a:spcPts val="320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Why should you care?</a:t>
            </a:r>
          </a:p>
          <a:p>
            <a:pPr indent="-342900" lvl="0" marL="342900" marR="0" rtl="0" algn="l">
              <a:spcBef>
                <a:spcPts val="320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Your assignments depend on it!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8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Black-box Testing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952500" y="2603500"/>
            <a:ext cx="11099799" cy="1389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Testing programs can occur at many different levels and in many different ways.</a:t>
            </a:r>
          </a:p>
        </p:txBody>
      </p:sp>
      <p:sp>
        <p:nvSpPr>
          <p:cNvPr id="54" name="Shape 54"/>
          <p:cNvSpPr/>
          <p:nvPr/>
        </p:nvSpPr>
        <p:spPr>
          <a:xfrm>
            <a:off x="5397473" y="4635500"/>
            <a:ext cx="1905001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4439262" y="5588000"/>
            <a:ext cx="847861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6" name="Shape 56"/>
          <p:cNvSpPr/>
          <p:nvPr/>
        </p:nvSpPr>
        <p:spPr>
          <a:xfrm>
            <a:off x="3172650" y="5213350"/>
            <a:ext cx="1156259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</a:p>
        </p:txBody>
      </p:sp>
      <p:cxnSp>
        <p:nvCxnSpPr>
          <p:cNvPr id="57" name="Shape 57"/>
          <p:cNvCxnSpPr/>
          <p:nvPr/>
        </p:nvCxnSpPr>
        <p:spPr>
          <a:xfrm>
            <a:off x="7412825" y="5588000"/>
            <a:ext cx="847861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8" name="Shape 58"/>
          <p:cNvSpPr/>
          <p:nvPr/>
        </p:nvSpPr>
        <p:spPr>
          <a:xfrm>
            <a:off x="8320186" y="5213350"/>
            <a:ext cx="1511961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</a:p>
        </p:txBody>
      </p:sp>
      <p:sp>
        <p:nvSpPr>
          <p:cNvPr id="59" name="Shape 59"/>
          <p:cNvSpPr/>
          <p:nvPr/>
        </p:nvSpPr>
        <p:spPr>
          <a:xfrm>
            <a:off x="2199331" y="7224532"/>
            <a:ext cx="8301286" cy="173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rgbClr val="C825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Black-box testing examines the functionality of an application without looking into its internal structure.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8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White-box Testing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52500" y="2603500"/>
            <a:ext cx="11099799" cy="1389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Testing programs can occur at many different levels and in many different ways.</a:t>
            </a:r>
          </a:p>
        </p:txBody>
      </p:sp>
      <p:sp>
        <p:nvSpPr>
          <p:cNvPr id="66" name="Shape 66"/>
          <p:cNvSpPr/>
          <p:nvPr/>
        </p:nvSpPr>
        <p:spPr>
          <a:xfrm>
            <a:off x="5397473" y="4635500"/>
            <a:ext cx="1905001" cy="1904999"/>
          </a:xfrm>
          <a:prstGeom prst="rect">
            <a:avLst/>
          </a:prstGeom>
          <a:noFill/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4439262" y="5588000"/>
            <a:ext cx="847861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3172650" y="5213350"/>
            <a:ext cx="1156259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</a:p>
        </p:txBody>
      </p:sp>
      <p:cxnSp>
        <p:nvCxnSpPr>
          <p:cNvPr id="69" name="Shape 69"/>
          <p:cNvCxnSpPr/>
          <p:nvPr/>
        </p:nvCxnSpPr>
        <p:spPr>
          <a:xfrm>
            <a:off x="7412825" y="5588000"/>
            <a:ext cx="847861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70" name="Shape 70"/>
          <p:cNvSpPr/>
          <p:nvPr/>
        </p:nvSpPr>
        <p:spPr>
          <a:xfrm>
            <a:off x="8320186" y="5213350"/>
            <a:ext cx="1511961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</a:p>
        </p:txBody>
      </p:sp>
      <p:sp>
        <p:nvSpPr>
          <p:cNvPr id="71" name="Shape 71"/>
          <p:cNvSpPr/>
          <p:nvPr/>
        </p:nvSpPr>
        <p:spPr>
          <a:xfrm>
            <a:off x="2199331" y="7224532"/>
            <a:ext cx="8301286" cy="173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rgbClr val="C825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White-box testing examines the internal structures of an application as opposed to its functionality.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952500" y="3937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679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Software Testing Process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257594" y="3874285"/>
            <a:ext cx="4723812" cy="28775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899" lvl="0" marL="342899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Unit Testing</a:t>
            </a:r>
          </a:p>
          <a:p>
            <a:pPr indent="-342899" lvl="0" marL="342899" marR="0" rtl="0" algn="l">
              <a:spcBef>
                <a:spcPts val="320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Integration Testing</a:t>
            </a:r>
          </a:p>
          <a:p>
            <a:pPr indent="-342899" lvl="0" marL="342899" marR="0" rtl="0" algn="l">
              <a:spcBef>
                <a:spcPts val="320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System Testing</a:t>
            </a:r>
          </a:p>
        </p:txBody>
      </p:sp>
      <p:sp>
        <p:nvSpPr>
          <p:cNvPr id="78" name="Shape 78"/>
          <p:cNvSpPr/>
          <p:nvPr/>
        </p:nvSpPr>
        <p:spPr>
          <a:xfrm>
            <a:off x="1293500" y="2432900"/>
            <a:ext cx="1041779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US" sz="3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Black-box and White-box testing can be used by one or more of the software testing methods </a:t>
            </a:r>
          </a:p>
        </p:txBody>
      </p:sp>
      <p:sp>
        <p:nvSpPr>
          <p:cNvPr id="79" name="Shape 79"/>
          <p:cNvSpPr/>
          <p:nvPr/>
        </p:nvSpPr>
        <p:spPr>
          <a:xfrm>
            <a:off x="6550842" y="3892550"/>
            <a:ext cx="5232401" cy="369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952500" y="3937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679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Software Testing Process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257594" y="3874285"/>
            <a:ext cx="4723812" cy="28775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899" lvl="0" marL="342899" marR="0" rtl="0" algn="l">
              <a:spcBef>
                <a:spcPts val="0"/>
              </a:spcBef>
              <a:buClr>
                <a:srgbClr val="C82506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solidFill>
                  <a:srgbClr val="C825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 Testing</a:t>
            </a:r>
          </a:p>
          <a:p>
            <a:pPr indent="-342899" lvl="0" marL="342899" marR="0" rtl="0" algn="l">
              <a:spcBef>
                <a:spcPts val="320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Integration Testing</a:t>
            </a:r>
          </a:p>
          <a:p>
            <a:pPr indent="-342899" lvl="0" marL="342899" marR="0" rtl="0" algn="l">
              <a:spcBef>
                <a:spcPts val="320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System Testing</a:t>
            </a:r>
          </a:p>
        </p:txBody>
      </p:sp>
      <p:sp>
        <p:nvSpPr>
          <p:cNvPr id="86" name="Shape 86"/>
          <p:cNvSpPr/>
          <p:nvPr/>
        </p:nvSpPr>
        <p:spPr>
          <a:xfrm>
            <a:off x="1293500" y="2432900"/>
            <a:ext cx="1041779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US" sz="3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Black-box and White-box testing can be used by one or more of the software testing methods </a:t>
            </a:r>
          </a:p>
        </p:txBody>
      </p:sp>
      <p:sp>
        <p:nvSpPr>
          <p:cNvPr id="87" name="Shape 87"/>
          <p:cNvSpPr/>
          <p:nvPr/>
        </p:nvSpPr>
        <p:spPr>
          <a:xfrm>
            <a:off x="6871321" y="3950042"/>
            <a:ext cx="4723812" cy="2877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4000" u="none" cap="none" strike="noStrike">
                <a:solidFill>
                  <a:srgbClr val="C825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the </a:t>
            </a:r>
            <a:r>
              <a:rPr b="0" baseline="0" i="1" lang="en-US" sz="4000" u="none" cap="none" strike="noStrike">
                <a:solidFill>
                  <a:srgbClr val="C825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smallest testable parts</a:t>
            </a:r>
            <a:r>
              <a:rPr b="0" baseline="0" i="0" lang="en-US" sz="4000" u="none" cap="none" strike="noStrike">
                <a:solidFill>
                  <a:srgbClr val="C825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 program.</a:t>
            </a:r>
          </a:p>
        </p:txBody>
      </p:sp>
      <p:sp>
        <p:nvSpPr>
          <p:cNvPr id="88" name="Shape 88"/>
          <p:cNvSpPr/>
          <p:nvPr/>
        </p:nvSpPr>
        <p:spPr>
          <a:xfrm>
            <a:off x="3540321" y="7126400"/>
            <a:ext cx="5924157" cy="19050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757235" y="742246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3757235" y="8196900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715103" y="741472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715103" y="8189159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5672971" y="741472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672971" y="8189159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630839" y="741472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630839" y="8189159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588707" y="741472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588707" y="8189159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8546575" y="741472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546575" y="8189159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1" name="Shape 101"/>
          <p:cNvCxnSpPr/>
          <p:nvPr/>
        </p:nvCxnSpPr>
        <p:spPr>
          <a:xfrm flipH="1">
            <a:off x="8824163" y="6992632"/>
            <a:ext cx="1116863" cy="56462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02" name="Shape 102"/>
          <p:cNvSpPr/>
          <p:nvPr/>
        </p:nvSpPr>
        <p:spPr>
          <a:xfrm>
            <a:off x="10071820" y="6639414"/>
            <a:ext cx="1257301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2724700" y="8091457"/>
            <a:ext cx="1255402" cy="27542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04" name="Shape 104"/>
          <p:cNvSpPr/>
          <p:nvPr/>
        </p:nvSpPr>
        <p:spPr>
          <a:xfrm>
            <a:off x="1022357" y="7579084"/>
            <a:ext cx="1664208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52500" y="3937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679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Software Testing Process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257594" y="3874285"/>
            <a:ext cx="4723812" cy="28775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899" lvl="0" marL="342899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Unit Testing</a:t>
            </a:r>
          </a:p>
          <a:p>
            <a:pPr indent="-342899" lvl="0" marL="342899" marR="0" rtl="0" algn="l">
              <a:spcBef>
                <a:spcPts val="3200"/>
              </a:spcBef>
              <a:buClr>
                <a:srgbClr val="C82506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solidFill>
                  <a:srgbClr val="C825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Integration Testing</a:t>
            </a:r>
          </a:p>
          <a:p>
            <a:pPr indent="-342899" lvl="0" marL="342899" marR="0" rtl="0" algn="l">
              <a:spcBef>
                <a:spcPts val="320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System Testing</a:t>
            </a:r>
          </a:p>
        </p:txBody>
      </p:sp>
      <p:sp>
        <p:nvSpPr>
          <p:cNvPr id="111" name="Shape 111"/>
          <p:cNvSpPr/>
          <p:nvPr/>
        </p:nvSpPr>
        <p:spPr>
          <a:xfrm>
            <a:off x="1293500" y="2432900"/>
            <a:ext cx="1041779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US" sz="3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Black-box and White-box testing can be used by one or more of the software testing methods </a:t>
            </a:r>
          </a:p>
        </p:txBody>
      </p:sp>
      <p:sp>
        <p:nvSpPr>
          <p:cNvPr id="112" name="Shape 112"/>
          <p:cNvSpPr/>
          <p:nvPr/>
        </p:nvSpPr>
        <p:spPr>
          <a:xfrm>
            <a:off x="6871321" y="3950042"/>
            <a:ext cx="4723812" cy="2877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4000" u="none" cap="none" strike="noStrike">
                <a:solidFill>
                  <a:srgbClr val="C825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the </a:t>
            </a:r>
            <a:r>
              <a:rPr b="0" baseline="0" i="1" lang="en-US" sz="4000" u="none" cap="none" strike="noStrike">
                <a:solidFill>
                  <a:srgbClr val="C825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groups of parts</a:t>
            </a:r>
            <a:r>
              <a:rPr b="0" baseline="0" i="0" lang="en-US" sz="4000" u="none" cap="none" strike="noStrike">
                <a:solidFill>
                  <a:srgbClr val="C825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 program.</a:t>
            </a:r>
          </a:p>
        </p:txBody>
      </p:sp>
      <p:sp>
        <p:nvSpPr>
          <p:cNvPr id="113" name="Shape 113"/>
          <p:cNvSpPr/>
          <p:nvPr/>
        </p:nvSpPr>
        <p:spPr>
          <a:xfrm>
            <a:off x="3540321" y="7126400"/>
            <a:ext cx="5924157" cy="19050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611950" y="7294757"/>
            <a:ext cx="1953805" cy="1568287"/>
          </a:xfrm>
          <a:prstGeom prst="rect">
            <a:avLst/>
          </a:prstGeom>
          <a:solidFill>
            <a:srgbClr val="F5D328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757235" y="742246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3757235" y="8196900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715103" y="741472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715103" y="8189159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672971" y="741472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672971" y="8189159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6630839" y="741472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6630839" y="8189159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421520" y="7290617"/>
            <a:ext cx="1953804" cy="1568287"/>
          </a:xfrm>
          <a:prstGeom prst="rect">
            <a:avLst/>
          </a:prstGeom>
          <a:solidFill>
            <a:srgbClr val="F5D328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7588707" y="741472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7588707" y="8189159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8546575" y="741472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8546575" y="8189159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8" name="Shape 128"/>
          <p:cNvCxnSpPr/>
          <p:nvPr/>
        </p:nvCxnSpPr>
        <p:spPr>
          <a:xfrm flipH="1">
            <a:off x="9324556" y="7289321"/>
            <a:ext cx="619861" cy="319782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9" name="Shape 129"/>
          <p:cNvSpPr/>
          <p:nvPr/>
        </p:nvSpPr>
        <p:spPr>
          <a:xfrm>
            <a:off x="10050109" y="6699477"/>
            <a:ext cx="2400758" cy="1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or Modules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2724700" y="8091457"/>
            <a:ext cx="97438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31" name="Shape 131"/>
          <p:cNvSpPr/>
          <p:nvPr/>
        </p:nvSpPr>
        <p:spPr>
          <a:xfrm>
            <a:off x="806456" y="7704252"/>
            <a:ext cx="1892808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952500" y="3937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679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Software Testing Process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257594" y="3874285"/>
            <a:ext cx="4723812" cy="28775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899" lvl="0" marL="342899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Unit Testing</a:t>
            </a:r>
          </a:p>
          <a:p>
            <a:pPr indent="-342899" lvl="0" marL="342899" marR="0" rtl="0" algn="l">
              <a:spcBef>
                <a:spcPts val="3200"/>
              </a:spcBef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Integration Testing</a:t>
            </a:r>
          </a:p>
          <a:p>
            <a:pPr indent="-342899" lvl="0" marL="342899" marR="0" rtl="0" algn="l">
              <a:spcBef>
                <a:spcPts val="3200"/>
              </a:spcBef>
              <a:buClr>
                <a:srgbClr val="C82506"/>
              </a:buClr>
              <a:buSzPct val="75000"/>
              <a:buFont typeface="Helvetica Neue"/>
              <a:buChar char="•"/>
            </a:pPr>
            <a:r>
              <a:rPr b="0" baseline="0" i="0" lang="en-US" sz="4000" u="none" cap="none" strike="noStrike">
                <a:solidFill>
                  <a:srgbClr val="C825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Testing</a:t>
            </a:r>
          </a:p>
        </p:txBody>
      </p:sp>
      <p:sp>
        <p:nvSpPr>
          <p:cNvPr id="138" name="Shape 138"/>
          <p:cNvSpPr/>
          <p:nvPr/>
        </p:nvSpPr>
        <p:spPr>
          <a:xfrm>
            <a:off x="1293500" y="2432900"/>
            <a:ext cx="1041779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US" sz="3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Black-box and White-box testing can be used by one or more of the software testing methods </a:t>
            </a:r>
          </a:p>
        </p:txBody>
      </p:sp>
      <p:sp>
        <p:nvSpPr>
          <p:cNvPr id="139" name="Shape 139"/>
          <p:cNvSpPr/>
          <p:nvPr/>
        </p:nvSpPr>
        <p:spPr>
          <a:xfrm>
            <a:off x="6871321" y="3950042"/>
            <a:ext cx="4723812" cy="2877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4000" u="none" cap="none" strike="noStrike">
                <a:solidFill>
                  <a:srgbClr val="C825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the </a:t>
            </a:r>
            <a:r>
              <a:rPr b="0" baseline="0" i="1" lang="en-US" sz="4000" u="none" cap="none" strike="noStrike">
                <a:solidFill>
                  <a:srgbClr val="C825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entirety</a:t>
            </a:r>
            <a:r>
              <a:rPr b="0" baseline="0" i="0" lang="en-US" sz="4000" u="none" cap="none" strike="noStrike">
                <a:solidFill>
                  <a:srgbClr val="C825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 program.</a:t>
            </a:r>
          </a:p>
        </p:txBody>
      </p:sp>
      <p:sp>
        <p:nvSpPr>
          <p:cNvPr id="140" name="Shape 140"/>
          <p:cNvSpPr/>
          <p:nvPr/>
        </p:nvSpPr>
        <p:spPr>
          <a:xfrm>
            <a:off x="3540321" y="7126400"/>
            <a:ext cx="5924157" cy="19050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757235" y="742246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757235" y="8196900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715103" y="741472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715103" y="8196900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5672971" y="741472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672971" y="8189159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630839" y="741472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6630839" y="8189159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588707" y="741472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7588707" y="8189159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8546575" y="7414721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8546575" y="8189159"/>
            <a:ext cx="665180" cy="553923"/>
          </a:xfrm>
          <a:prstGeom prst="rect">
            <a:avLst/>
          </a:prstGeom>
          <a:solidFill>
            <a:srgbClr val="DCDEE0"/>
          </a:solidFill>
          <a:ln cap="flat" w="25400">
            <a:solidFill>
              <a:srgbClr val="85888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