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9" r:id="rId16"/>
    <p:sldId id="285" r:id="rId17"/>
    <p:sldId id="283" r:id="rId18"/>
    <p:sldId id="280" r:id="rId19"/>
    <p:sldId id="282" r:id="rId20"/>
    <p:sldId id="281" r:id="rId21"/>
    <p:sldId id="284" r:id="rId22"/>
    <p:sldId id="286" r:id="rId23"/>
    <p:sldId id="287" r:id="rId24"/>
    <p:sldId id="270" r:id="rId25"/>
    <p:sldId id="271" r:id="rId26"/>
    <p:sldId id="272" r:id="rId27"/>
    <p:sldId id="273" r:id="rId28"/>
    <p:sldId id="274" r:id="rId29"/>
    <p:sldId id="275" r:id="rId30"/>
    <p:sldId id="276" r:id="rId31"/>
    <p:sldId id="277" r:id="rId3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3" d="100"/>
          <a:sy n="113" d="100"/>
        </p:scale>
        <p:origin x="-24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6143995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ctr" anchorCtr="0"/>
          <a:lstStyle>
            <a:lvl1pPr algn="ctr">
              <a:spcBef>
                <a:spcPts val="0"/>
              </a:spcBef>
              <a:buSzPct val="100000"/>
              <a:defRPr sz="30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SzPct val="100000"/>
              <a:buNone/>
              <a:defRPr sz="2400">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pic>
        <p:nvPicPr>
          <p:cNvPr id="12" name="Shape 12"/>
          <p:cNvPicPr preferRelativeResize="0"/>
          <p:nvPr/>
        </p:nvPicPr>
        <p:blipFill>
          <a:blip r:embed="rId2">
            <a:alphaModFix/>
          </a:blip>
          <a:stretch>
            <a:fillRect/>
          </a:stretch>
        </p:blipFill>
        <p:spPr>
          <a:xfrm>
            <a:off x="2879832" y="3568144"/>
            <a:ext cx="3384325" cy="1321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b="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pic>
        <p:nvPicPr>
          <p:cNvPr id="17" name="Shape 17"/>
          <p:cNvPicPr preferRelativeResize="0"/>
          <p:nvPr/>
        </p:nvPicPr>
        <p:blipFill>
          <a:blip r:embed="rId2">
            <a:alphaModFix/>
          </a:blip>
          <a:stretch>
            <a:fillRect/>
          </a:stretch>
        </p:blipFill>
        <p:spPr>
          <a:xfrm>
            <a:off x="8287850" y="107025"/>
            <a:ext cx="746299" cy="742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b="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pic>
        <p:nvPicPr>
          <p:cNvPr id="23" name="Shape 23"/>
          <p:cNvPicPr preferRelativeResize="0"/>
          <p:nvPr/>
        </p:nvPicPr>
        <p:blipFill>
          <a:blip r:embed="rId2">
            <a:alphaModFix/>
          </a:blip>
          <a:stretch>
            <a:fillRect/>
          </a:stretch>
        </p:blipFill>
        <p:spPr>
          <a:xfrm>
            <a:off x="8287850" y="107025"/>
            <a:ext cx="746299" cy="742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b="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9" name="Shape 29"/>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sp>
        <p:nvSpPr>
          <p:cNvPr id="31" name="Shape 3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document/d/1LSoe4lgBlcjF3xtgQyn99XJ1HQDzcANxFbLjCo9XLOU/edit?usp=sharing" TargetMode="External"/><Relationship Id="rId4" Type="http://schemas.openxmlformats.org/officeDocument/2006/relationships/hyperlink" Target="https://docs.google.com/document/d/1HSLvHz0kF7Wp8O72SIxhVx5b0_UcT4t7JfCEyNdX1HE/edit?usp=sharin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cs.umass.edu/~richar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cs220.weebly.com" TargetMode="External"/><Relationship Id="rId4" Type="http://schemas.openxmlformats.org/officeDocument/2006/relationships/hyperlink" Target="https://piazza.com/umass/spring2015/cmpsci220/home" TargetMode="External"/><Relationship Id="rId5" Type="http://schemas.openxmlformats.org/officeDocument/2006/relationships/hyperlink" Target="http://moodle.umass.edu" TargetMode="External"/><Relationship Id="rId6" Type="http://schemas.openxmlformats.org/officeDocument/2006/relationships/hyperlink" Target="https://elnux1.cs.umass.edu:8443"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
              <a:t>Programming Methodology</a:t>
            </a:r>
          </a:p>
        </p:txBody>
      </p:sp>
      <p:sp>
        <p:nvSpPr>
          <p:cNvPr id="34" name="Shape 3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a:spcBef>
                <a:spcPts val="0"/>
              </a:spcBef>
              <a:buNone/>
            </a:pPr>
            <a:r>
              <a:rPr lang="en"/>
              <a:t>Lecture 01 - Introduction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Communication - Moodle</a:t>
            </a:r>
          </a:p>
        </p:txBody>
      </p:sp>
      <p:sp>
        <p:nvSpPr>
          <p:cNvPr id="88" name="Shape 8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A Place to Find Assignment and Grade Info</a:t>
            </a:r>
          </a:p>
          <a:p>
            <a:pPr>
              <a:spcBef>
                <a:spcPts val="0"/>
              </a:spcBef>
              <a:buNone/>
            </a:pPr>
            <a:r>
              <a:rPr lang="en" sz="2000" b="0"/>
              <a:t>Assignments will be posted from the course website, however, Moodle will maintain the official due dates and you will be expected to submit your work to Moodle. You will take online quizzes in Moodle. You will also be performing peer review of other student's work in Moodle. You will find all your grade information for the course in the Moodle gradebook. We will not be using Moodle for online discussions - for that, go to Piazza.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Communication - Gitblit</a:t>
            </a:r>
          </a:p>
        </p:txBody>
      </p:sp>
      <p:sp>
        <p:nvSpPr>
          <p:cNvPr id="94" name="Shape 9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A Place to Practice Version Control</a:t>
            </a:r>
          </a:p>
          <a:p>
            <a:pPr rtl="0">
              <a:spcBef>
                <a:spcPts val="0"/>
              </a:spcBef>
              <a:buNone/>
            </a:pPr>
            <a:r>
              <a:rPr lang="en" sz="2000" b="0"/>
              <a:t>We will be using the Git version control system in this course. You will be required to submit your work through Git and you will be graded on your effective use of Git and your activity level.</a:t>
            </a:r>
          </a:p>
          <a:p>
            <a:pPr rtl="0">
              <a:spcBef>
                <a:spcPts val="0"/>
              </a:spcBef>
              <a:buNone/>
            </a:pPr>
            <a:r>
              <a:rPr lang="en" sz="2000"/>
              <a:t>Gitblit</a:t>
            </a:r>
            <a:r>
              <a:rPr lang="en" sz="2000" b="0"/>
              <a:t> is an online hosting system that we are running in this course. You will be provided a remote repository where you will place all of your assignment work. You will be required to submit your work using both Git and Moodle. Assignments will clarify what you must do.</a:t>
            </a:r>
          </a:p>
          <a:p>
            <a:pPr lvl="0" rtl="0">
              <a:spcBef>
                <a:spcPts val="0"/>
              </a:spcBef>
              <a:buNone/>
            </a:pPr>
            <a:r>
              <a:rPr lang="en" sz="2000" b="0" i="1">
                <a:solidFill>
                  <a:srgbClr val="FF0000"/>
                </a:solidFill>
              </a:rPr>
              <a:t>Gitblit is my experiment this semester</a:t>
            </a:r>
            <a:r>
              <a:rPr lang="en" sz="2000" b="0"/>
              <a:t> - if you find that the site is down you should contact the course staff (Piazza) immediately.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Communication - Office Hours</a:t>
            </a:r>
          </a:p>
        </p:txBody>
      </p:sp>
      <p:sp>
        <p:nvSpPr>
          <p:cNvPr id="100" name="Shape 100"/>
          <p:cNvSpPr txBox="1">
            <a:spLocks noGrp="1"/>
          </p:cNvSpPr>
          <p:nvPr>
            <p:ph type="body" idx="1"/>
          </p:nvPr>
        </p:nvSpPr>
        <p:spPr>
          <a:xfrm>
            <a:off x="457200" y="1003350"/>
            <a:ext cx="8229600" cy="4055699"/>
          </a:xfrm>
          <a:prstGeom prst="rect">
            <a:avLst/>
          </a:prstGeom>
        </p:spPr>
        <p:txBody>
          <a:bodyPr lIns="91425" tIns="91425" rIns="91425" bIns="91425" anchor="t" anchorCtr="0">
            <a:noAutofit/>
          </a:bodyPr>
          <a:lstStyle/>
          <a:p>
            <a:pPr lvl="0" rtl="0">
              <a:spcBef>
                <a:spcPts val="0"/>
              </a:spcBef>
              <a:buNone/>
            </a:pPr>
            <a:r>
              <a:rPr lang="en"/>
              <a:t>A Place to Ask Questions in Person</a:t>
            </a:r>
          </a:p>
          <a:p>
            <a:pPr rtl="0">
              <a:spcBef>
                <a:spcPts val="0"/>
              </a:spcBef>
              <a:buNone/>
            </a:pPr>
            <a:r>
              <a:rPr lang="en" sz="2000" b="0"/>
              <a:t>Office hours will be held by the Instructor and Teaching Assistants at various times during the week. You are welcome to visit office hours and ask questions about the course material, assignments, etc. Here are some tips for office hour visits:</a:t>
            </a:r>
          </a:p>
          <a:p>
            <a:pPr marL="457200" lvl="0" indent="-336550" rtl="0">
              <a:spcBef>
                <a:spcPts val="0"/>
              </a:spcBef>
              <a:buClr>
                <a:schemeClr val="dk1"/>
              </a:buClr>
              <a:buSzPct val="100000"/>
              <a:buFont typeface="Arial"/>
              <a:buChar char="●"/>
            </a:pPr>
            <a:r>
              <a:rPr lang="en" sz="1700" b="0"/>
              <a:t>Come prepared - have an idea of what you want to talk about.</a:t>
            </a:r>
          </a:p>
          <a:p>
            <a:pPr marL="457200" lvl="0" indent="-336550" rtl="0">
              <a:spcBef>
                <a:spcPts val="0"/>
              </a:spcBef>
              <a:buClr>
                <a:schemeClr val="dk1"/>
              </a:buClr>
              <a:buSzPct val="100000"/>
              <a:buFont typeface="Arial"/>
              <a:buChar char="●"/>
            </a:pPr>
            <a:r>
              <a:rPr lang="en" sz="1700" b="0"/>
              <a:t>Do not expect to code your assignment in front of us.</a:t>
            </a:r>
          </a:p>
          <a:p>
            <a:pPr marL="457200" lvl="0" indent="-336550" rtl="0">
              <a:spcBef>
                <a:spcPts val="0"/>
              </a:spcBef>
              <a:buClr>
                <a:schemeClr val="dk1"/>
              </a:buClr>
              <a:buSzPct val="100000"/>
              <a:buFont typeface="Arial"/>
              <a:buChar char="●"/>
            </a:pPr>
            <a:r>
              <a:rPr lang="en" sz="1700" b="0"/>
              <a:t>Be respectful of our time and understand that office hours have an end.</a:t>
            </a:r>
          </a:p>
          <a:p>
            <a:pPr marL="457200" lvl="0" indent="-336550" rtl="0">
              <a:spcBef>
                <a:spcPts val="0"/>
              </a:spcBef>
              <a:buClr>
                <a:schemeClr val="dk1"/>
              </a:buClr>
              <a:buSzPct val="100000"/>
              <a:buFont typeface="Arial"/>
              <a:buChar char="●"/>
            </a:pPr>
            <a:r>
              <a:rPr lang="en" sz="1700" b="0"/>
              <a:t>Try before you come. Do not show up empty handed.</a:t>
            </a:r>
          </a:p>
          <a:p>
            <a:pPr marL="457200" lvl="0" indent="-336550" rtl="0">
              <a:spcBef>
                <a:spcPts val="0"/>
              </a:spcBef>
              <a:buClr>
                <a:schemeClr val="dk1"/>
              </a:buClr>
              <a:buSzPct val="100000"/>
              <a:buFont typeface="Arial"/>
              <a:buChar char="●"/>
            </a:pPr>
            <a:r>
              <a:rPr lang="en" sz="1700" b="0"/>
              <a:t>Do not expect to be taught material after missing class.</a:t>
            </a:r>
          </a:p>
          <a:p>
            <a:pPr marL="457200" lvl="0" indent="-336550" rtl="0">
              <a:spcBef>
                <a:spcPts val="0"/>
              </a:spcBef>
              <a:buClr>
                <a:schemeClr val="dk1"/>
              </a:buClr>
              <a:buSzPct val="100000"/>
              <a:buFont typeface="Arial"/>
              <a:buChar char="●"/>
            </a:pPr>
            <a:r>
              <a:rPr lang="en" sz="1700" b="0"/>
              <a:t>Communicate effectively so we understand your problems.</a:t>
            </a:r>
          </a:p>
          <a:p>
            <a:pPr marL="457200" lvl="0" indent="-336550" rtl="0">
              <a:spcBef>
                <a:spcPts val="0"/>
              </a:spcBef>
              <a:buClr>
                <a:schemeClr val="dk1"/>
              </a:buClr>
              <a:buSzPct val="100000"/>
              <a:buFont typeface="Arial"/>
              <a:buChar char="●"/>
            </a:pPr>
            <a:r>
              <a:rPr lang="en" sz="1700" b="0"/>
              <a:t>Drive the conversation, we will not guess why you are there.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Communication - EMail</a:t>
            </a:r>
          </a:p>
        </p:txBody>
      </p:sp>
      <p:sp>
        <p:nvSpPr>
          <p:cNvPr id="106" name="Shape 106"/>
          <p:cNvSpPr txBox="1">
            <a:spLocks noGrp="1"/>
          </p:cNvSpPr>
          <p:nvPr>
            <p:ph type="body" idx="1"/>
          </p:nvPr>
        </p:nvSpPr>
        <p:spPr>
          <a:xfrm>
            <a:off x="457200" y="1003350"/>
            <a:ext cx="8229600" cy="4055699"/>
          </a:xfrm>
          <a:prstGeom prst="rect">
            <a:avLst/>
          </a:prstGeom>
        </p:spPr>
        <p:txBody>
          <a:bodyPr lIns="91425" tIns="91425" rIns="91425" bIns="91425" anchor="t" anchorCtr="0">
            <a:noAutofit/>
          </a:bodyPr>
          <a:lstStyle/>
          <a:p>
            <a:pPr lvl="0" rtl="0">
              <a:spcBef>
                <a:spcPts val="0"/>
              </a:spcBef>
              <a:buNone/>
            </a:pPr>
            <a:r>
              <a:rPr lang="en"/>
              <a:t>An Extreme Last Resort</a:t>
            </a:r>
          </a:p>
          <a:p>
            <a:pPr lvl="0" rtl="0">
              <a:spcBef>
                <a:spcPts val="0"/>
              </a:spcBef>
              <a:buNone/>
            </a:pPr>
            <a:r>
              <a:rPr lang="en" sz="2000" b="0"/>
              <a:t>EMail is a very useful tool. At the same time it has a tendency to be </a:t>
            </a:r>
            <a:r>
              <a:rPr lang="en" sz="2000"/>
              <a:t>overused</a:t>
            </a:r>
            <a:r>
              <a:rPr lang="en" sz="2000" b="0"/>
              <a:t>. Given the large amount of email received over the course of a day it is often the case that your message may go unnoticed for days or even weeks if you send it to just one of us. You should post to Piazza to ensure that everyone on the course staff gets your message. You can post to Piazza privately to instructors and can be ensured that we will receive your message. Again, do not abuse this either.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Communication - Response Time</a:t>
            </a:r>
          </a:p>
        </p:txBody>
      </p:sp>
      <p:sp>
        <p:nvSpPr>
          <p:cNvPr id="112" name="Shape 112"/>
          <p:cNvSpPr txBox="1">
            <a:spLocks noGrp="1"/>
          </p:cNvSpPr>
          <p:nvPr>
            <p:ph type="body" idx="1"/>
          </p:nvPr>
        </p:nvSpPr>
        <p:spPr>
          <a:xfrm>
            <a:off x="457200" y="1003350"/>
            <a:ext cx="8229600" cy="4055699"/>
          </a:xfrm>
          <a:prstGeom prst="rect">
            <a:avLst/>
          </a:prstGeom>
        </p:spPr>
        <p:txBody>
          <a:bodyPr lIns="91425" tIns="91425" rIns="91425" bIns="91425" anchor="t" anchorCtr="0">
            <a:noAutofit/>
          </a:bodyPr>
          <a:lstStyle/>
          <a:p>
            <a:pPr lvl="0" rtl="0">
              <a:spcBef>
                <a:spcPts val="0"/>
              </a:spcBef>
              <a:buNone/>
            </a:pPr>
            <a:r>
              <a:rPr lang="en"/>
              <a:t>We Try to Do Our Best, but...</a:t>
            </a:r>
          </a:p>
          <a:p>
            <a:pPr rtl="0">
              <a:spcBef>
                <a:spcPts val="0"/>
              </a:spcBef>
              <a:buNone/>
            </a:pPr>
            <a:r>
              <a:rPr lang="en" sz="2000" b="0"/>
              <a:t>It is easier than you think that we miss your posts or email. This is not personal - we are only human. Please give us a reasonable amount of time to respond to you. For example, do not post to Piazza at 3AM and expect us to respond immediately (or even that morning or day). Do not send repeated posts unless a sensible amount of time has passed and you have not received a response. Just like EMail, Piazza can easily become hard to manage with several repeated posts.</a:t>
            </a:r>
          </a:p>
          <a:p>
            <a:pPr rtl="0">
              <a:spcBef>
                <a:spcPts val="0"/>
              </a:spcBef>
              <a:buNone/>
            </a:pPr>
            <a:endParaRPr sz="2000" b="0"/>
          </a:p>
          <a:p>
            <a:pPr lvl="0" rtl="0">
              <a:spcBef>
                <a:spcPts val="0"/>
              </a:spcBef>
              <a:buNone/>
            </a:pPr>
            <a:r>
              <a:rPr lang="en" sz="1800" b="0">
                <a:solidFill>
                  <a:srgbClr val="FF0000"/>
                </a:solidFill>
              </a:rPr>
              <a:t>Make sure you read Piazza to see if your questions has already been answered. If you ask a duplicate question you may not get an answer.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the Java programming language?</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endParaRPr lang="en-US" sz="2200" b="0" dirty="0"/>
          </a:p>
        </p:txBody>
      </p:sp>
    </p:spTree>
    <p:extLst>
      <p:ext uri="{BB962C8B-B14F-4D97-AF65-F5344CB8AC3E}">
        <p14:creationId xmlns:p14="http://schemas.microsoft.com/office/powerpoint/2010/main" val="27800407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How well do you know Java?</a:t>
            </a:r>
          </a:p>
          <a:p>
            <a:endParaRPr lang="en-US" sz="2200" b="0" dirty="0"/>
          </a:p>
          <a:p>
            <a:pPr marL="457200" indent="-457200">
              <a:buFont typeface="+mj-lt"/>
              <a:buAutoNum type="alphaLcParenR"/>
            </a:pPr>
            <a:r>
              <a:rPr lang="en-US" sz="2200" b="0" dirty="0" smtClean="0"/>
              <a:t>I am a ninja master</a:t>
            </a:r>
          </a:p>
          <a:p>
            <a:pPr marL="457200" indent="-457200">
              <a:buFont typeface="+mj-lt"/>
              <a:buAutoNum type="alphaLcParenR"/>
            </a:pPr>
            <a:r>
              <a:rPr lang="en-US" sz="2200" b="0" dirty="0" smtClean="0"/>
              <a:t>I am pretty good</a:t>
            </a:r>
          </a:p>
          <a:p>
            <a:pPr marL="457200" indent="-457200">
              <a:buFont typeface="+mj-lt"/>
              <a:buAutoNum type="alphaLcParenR"/>
            </a:pPr>
            <a:r>
              <a:rPr lang="en-US" sz="2200" b="0" dirty="0" smtClean="0"/>
              <a:t>I am ok, but not great</a:t>
            </a:r>
          </a:p>
          <a:p>
            <a:pPr marL="457200" indent="-457200">
              <a:buFont typeface="+mj-lt"/>
              <a:buAutoNum type="alphaLcParenR"/>
            </a:pPr>
            <a:r>
              <a:rPr lang="en-US" sz="2200" b="0" dirty="0" smtClean="0"/>
              <a:t>I am very weak</a:t>
            </a:r>
          </a:p>
          <a:p>
            <a:pPr marL="457200" indent="-457200">
              <a:buFont typeface="+mj-lt"/>
              <a:buAutoNum type="alphaLcParenR"/>
            </a:pPr>
            <a:r>
              <a:rPr lang="en-US" sz="2200" b="0" dirty="0" smtClean="0"/>
              <a:t>I could not code myself out of a paper bag</a:t>
            </a:r>
            <a:endParaRPr lang="en-US" sz="2200" b="0" dirty="0"/>
          </a:p>
        </p:txBody>
      </p:sp>
    </p:spTree>
    <p:extLst>
      <p:ext uri="{BB962C8B-B14F-4D97-AF65-F5344CB8AC3E}">
        <p14:creationId xmlns:p14="http://schemas.microsoft.com/office/powerpoint/2010/main" val="37217681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a programming language other than Java?</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endParaRPr lang="en-US" sz="2200" b="0" dirty="0"/>
          </a:p>
        </p:txBody>
      </p:sp>
    </p:spTree>
    <p:extLst>
      <p:ext uri="{BB962C8B-B14F-4D97-AF65-F5344CB8AC3E}">
        <p14:creationId xmlns:p14="http://schemas.microsoft.com/office/powerpoint/2010/main" val="2894089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either Python/Ruby/Perl/JavaScript?</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endParaRPr lang="en-US" sz="2200" b="0" dirty="0"/>
          </a:p>
        </p:txBody>
      </p:sp>
    </p:spTree>
    <p:extLst>
      <p:ext uri="{BB962C8B-B14F-4D97-AF65-F5344CB8AC3E}">
        <p14:creationId xmlns:p14="http://schemas.microsoft.com/office/powerpoint/2010/main" val="246606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the C programming language?</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endParaRPr lang="en-US" sz="2200" b="0" dirty="0"/>
          </a:p>
        </p:txBody>
      </p:sp>
    </p:spTree>
    <p:extLst>
      <p:ext uri="{BB962C8B-B14F-4D97-AF65-F5344CB8AC3E}">
        <p14:creationId xmlns:p14="http://schemas.microsoft.com/office/powerpoint/2010/main" val="6798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Today's Objectives</a:t>
            </a:r>
          </a:p>
        </p:txBody>
      </p:sp>
      <p:sp>
        <p:nvSpPr>
          <p:cNvPr id="40" name="Shape 40"/>
          <p:cNvSpPr txBox="1">
            <a:spLocks noGrp="1"/>
          </p:cNvSpPr>
          <p:nvPr>
            <p:ph type="body" idx="1"/>
          </p:nvPr>
        </p:nvSpPr>
        <p:spPr>
          <a:xfrm>
            <a:off x="457200" y="1063375"/>
            <a:ext cx="8229600" cy="38625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Introductions</a:t>
            </a:r>
          </a:p>
          <a:p>
            <a:pPr marL="457200" lvl="0" indent="-419100" rtl="0">
              <a:spcBef>
                <a:spcPts val="0"/>
              </a:spcBef>
              <a:buClr>
                <a:schemeClr val="dk1"/>
              </a:buClr>
              <a:buSzPct val="100000"/>
              <a:buFont typeface="Arial"/>
              <a:buChar char="●"/>
            </a:pPr>
            <a:r>
              <a:rPr lang="en"/>
              <a:t>Communication</a:t>
            </a:r>
          </a:p>
          <a:p>
            <a:pPr marL="457200" lvl="0" indent="-419100" rtl="0">
              <a:spcBef>
                <a:spcPts val="0"/>
              </a:spcBef>
              <a:buClr>
                <a:schemeClr val="dk1"/>
              </a:buClr>
              <a:buSzPct val="100000"/>
              <a:buFont typeface="Arial"/>
              <a:buChar char="●"/>
            </a:pPr>
            <a:r>
              <a:rPr lang="en"/>
              <a:t>Course Objectives</a:t>
            </a:r>
          </a:p>
          <a:p>
            <a:pPr marL="457200" lvl="0" indent="-419100" rtl="0">
              <a:spcBef>
                <a:spcPts val="0"/>
              </a:spcBef>
              <a:buClr>
                <a:schemeClr val="dk1"/>
              </a:buClr>
              <a:buSzPct val="100000"/>
              <a:buFont typeface="Arial"/>
              <a:buChar char="●"/>
            </a:pPr>
            <a:r>
              <a:rPr lang="en"/>
              <a:t>Course Schedule</a:t>
            </a:r>
          </a:p>
          <a:p>
            <a:pPr marL="457200" lvl="0" indent="-419100" rtl="0">
              <a:spcBef>
                <a:spcPts val="0"/>
              </a:spcBef>
              <a:buClr>
                <a:schemeClr val="dk1"/>
              </a:buClr>
              <a:buSzPct val="100000"/>
              <a:buFont typeface="Arial"/>
              <a:buChar char="●"/>
            </a:pPr>
            <a:r>
              <a:rPr lang="en"/>
              <a:t>Software Environment</a:t>
            </a:r>
          </a:p>
          <a:p>
            <a:pPr marL="457200" lvl="0" indent="-419100" rtl="0">
              <a:spcBef>
                <a:spcPts val="0"/>
              </a:spcBef>
              <a:buClr>
                <a:schemeClr val="dk1"/>
              </a:buClr>
              <a:buSzPct val="100000"/>
              <a:buFont typeface="Arial"/>
              <a:buChar char="●"/>
            </a:pPr>
            <a:r>
              <a:rPr lang="en"/>
              <a:t>Assignments and Grading</a:t>
            </a:r>
          </a:p>
          <a:p>
            <a:pPr marL="457200" lvl="0" indent="-419100" rtl="0">
              <a:spcBef>
                <a:spcPts val="0"/>
              </a:spcBef>
              <a:buClr>
                <a:schemeClr val="dk1"/>
              </a:buClr>
              <a:buSzPct val="100000"/>
              <a:buFont typeface="Arial"/>
              <a:buChar char="●"/>
            </a:pPr>
            <a:r>
              <a:rPr lang="en"/>
              <a:t>Basic Command Line</a:t>
            </a:r>
          </a:p>
          <a:p>
            <a:pPr marL="457200" lvl="0" indent="-419100">
              <a:spcBef>
                <a:spcPts val="0"/>
              </a:spcBef>
              <a:buClr>
                <a:schemeClr val="dk1"/>
              </a:buClr>
              <a:buSzPct val="100000"/>
              <a:buFont typeface="Arial"/>
              <a:buChar char="●"/>
            </a:pPr>
            <a:r>
              <a:rPr lang="en"/>
              <a:t>Introduction to Version Control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a </a:t>
            </a:r>
            <a:r>
              <a:rPr lang="en-US" sz="2200" b="0" i="1" dirty="0" smtClean="0"/>
              <a:t>functional</a:t>
            </a:r>
            <a:r>
              <a:rPr lang="en-US" sz="2200" b="0" dirty="0" smtClean="0"/>
              <a:t> programming language?</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p>
          <a:p>
            <a:pPr marL="457200" indent="-457200">
              <a:buFont typeface="+mj-lt"/>
              <a:buAutoNum type="alphaLcParenR"/>
            </a:pPr>
            <a:r>
              <a:rPr lang="en-US" sz="2200" b="0" dirty="0" smtClean="0"/>
              <a:t>I don’t know</a:t>
            </a:r>
            <a:endParaRPr lang="en-US" sz="2200" b="0" dirty="0"/>
          </a:p>
        </p:txBody>
      </p:sp>
    </p:spTree>
    <p:extLst>
      <p:ext uri="{BB962C8B-B14F-4D97-AF65-F5344CB8AC3E}">
        <p14:creationId xmlns:p14="http://schemas.microsoft.com/office/powerpoint/2010/main" val="294401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Do you know the difference between </a:t>
            </a:r>
            <a:r>
              <a:rPr lang="en-US" sz="2200" b="0" i="1" dirty="0" smtClean="0"/>
              <a:t>functional</a:t>
            </a:r>
            <a:r>
              <a:rPr lang="en-US" sz="2200" b="0" dirty="0" smtClean="0"/>
              <a:t>, </a:t>
            </a:r>
            <a:r>
              <a:rPr lang="en-US" sz="2200" b="0" i="1" dirty="0" smtClean="0"/>
              <a:t>object-oriented</a:t>
            </a:r>
            <a:r>
              <a:rPr lang="en-US" sz="2200" b="0" dirty="0" smtClean="0"/>
              <a:t>, and </a:t>
            </a:r>
            <a:r>
              <a:rPr lang="en-US" sz="2200" b="0" i="1" dirty="0" smtClean="0"/>
              <a:t>imperative </a:t>
            </a:r>
            <a:r>
              <a:rPr lang="en-US" sz="2200" b="0" dirty="0" smtClean="0"/>
              <a:t>programming languages?</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p>
          <a:p>
            <a:pPr marL="457200" indent="-457200">
              <a:buFont typeface="+mj-lt"/>
              <a:buAutoNum type="alphaLcParenR"/>
            </a:pPr>
            <a:r>
              <a:rPr lang="en-US" sz="2200" b="0" dirty="0" smtClean="0"/>
              <a:t>A little bit</a:t>
            </a:r>
          </a:p>
        </p:txBody>
      </p:sp>
    </p:spTree>
    <p:extLst>
      <p:ext uri="{BB962C8B-B14F-4D97-AF65-F5344CB8AC3E}">
        <p14:creationId xmlns:p14="http://schemas.microsoft.com/office/powerpoint/2010/main" val="173511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a text editor to program (not an IDE)?</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p>
          <a:p>
            <a:pPr marL="457200" indent="-457200">
              <a:buFont typeface="+mj-lt"/>
              <a:buAutoNum type="alphaLcParenR"/>
            </a:pPr>
            <a:r>
              <a:rPr lang="en-US" sz="2200" b="0" dirty="0" smtClean="0"/>
              <a:t>A little bit</a:t>
            </a:r>
          </a:p>
        </p:txBody>
      </p:sp>
    </p:spTree>
    <p:extLst>
      <p:ext uri="{BB962C8B-B14F-4D97-AF65-F5344CB8AC3E}">
        <p14:creationId xmlns:p14="http://schemas.microsoft.com/office/powerpoint/2010/main" val="369902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-clicker question</a:t>
            </a:r>
            <a:endParaRPr lang="en-US" dirty="0"/>
          </a:p>
        </p:txBody>
      </p:sp>
      <p:sp>
        <p:nvSpPr>
          <p:cNvPr id="3" name="Text Placeholder 2"/>
          <p:cNvSpPr>
            <a:spLocks noGrp="1"/>
          </p:cNvSpPr>
          <p:nvPr>
            <p:ph type="body" idx="1"/>
          </p:nvPr>
        </p:nvSpPr>
        <p:spPr/>
        <p:txBody>
          <a:bodyPr/>
          <a:lstStyle/>
          <a:p>
            <a:r>
              <a:rPr lang="en-US" sz="2200" b="0" dirty="0" smtClean="0"/>
              <a:t>Have you used </a:t>
            </a:r>
            <a:r>
              <a:rPr lang="en-US" sz="2200" b="0" i="1" dirty="0" smtClean="0"/>
              <a:t>version control</a:t>
            </a:r>
            <a:r>
              <a:rPr lang="en-US" sz="2200" b="0" dirty="0" smtClean="0"/>
              <a:t> before?</a:t>
            </a:r>
          </a:p>
          <a:p>
            <a:endParaRPr lang="en-US" sz="2200" b="0" dirty="0"/>
          </a:p>
          <a:p>
            <a:pPr marL="457200" indent="-457200">
              <a:buFont typeface="+mj-lt"/>
              <a:buAutoNum type="alphaLcParenR"/>
            </a:pPr>
            <a:r>
              <a:rPr lang="en-US" sz="2200" b="0" dirty="0" smtClean="0"/>
              <a:t>Yes</a:t>
            </a:r>
          </a:p>
          <a:p>
            <a:pPr marL="457200" indent="-457200">
              <a:buFont typeface="+mj-lt"/>
              <a:buAutoNum type="alphaLcParenR"/>
            </a:pPr>
            <a:r>
              <a:rPr lang="en-US" sz="2200" b="0" dirty="0" smtClean="0"/>
              <a:t>No</a:t>
            </a:r>
          </a:p>
          <a:p>
            <a:pPr marL="457200" indent="-457200">
              <a:buFont typeface="+mj-lt"/>
              <a:buAutoNum type="alphaLcParenR"/>
            </a:pPr>
            <a:r>
              <a:rPr lang="en-US" sz="2200" b="0" dirty="0" smtClean="0"/>
              <a:t>A little bit</a:t>
            </a:r>
          </a:p>
        </p:txBody>
      </p:sp>
    </p:spTree>
    <p:extLst>
      <p:ext uri="{BB962C8B-B14F-4D97-AF65-F5344CB8AC3E}">
        <p14:creationId xmlns:p14="http://schemas.microsoft.com/office/powerpoint/2010/main" val="40702346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Course Description</a:t>
            </a:r>
          </a:p>
        </p:txBody>
      </p:sp>
      <p:sp>
        <p:nvSpPr>
          <p:cNvPr id="118" name="Shape 11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200" b="0"/>
              <a:t>Development of individual skills necessary for designing, implementing, testing, and modifying larger programs, including: use of integrated development environments, design strategies and patterns, testing, working with large code bases and libraries, code refactoring, and use of debuggers and tools for version control. There will be significant programming and a midterm and final examination. Prerequisites: CMPSCI 187 or ECE 242.</a:t>
            </a:r>
          </a:p>
          <a:p>
            <a:pPr rtl="0">
              <a:spcBef>
                <a:spcPts val="0"/>
              </a:spcBef>
              <a:buNone/>
            </a:pPr>
            <a:endParaRPr sz="2200" b="0"/>
          </a:p>
          <a:p>
            <a:pPr algn="r">
              <a:spcBef>
                <a:spcPts val="0"/>
              </a:spcBef>
              <a:buNone/>
            </a:pPr>
            <a:r>
              <a:rPr lang="en" sz="2200"/>
              <a:t>What does this mean?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Course Objectives - Overview</a:t>
            </a:r>
          </a:p>
        </p:txBody>
      </p:sp>
      <p:sp>
        <p:nvSpPr>
          <p:cNvPr id="124" name="Shape 124"/>
          <p:cNvSpPr txBox="1">
            <a:spLocks noGrp="1"/>
          </p:cNvSpPr>
          <p:nvPr>
            <p:ph type="body" idx="1"/>
          </p:nvPr>
        </p:nvSpPr>
        <p:spPr>
          <a:xfrm>
            <a:off x="457200" y="982225"/>
            <a:ext cx="8229600" cy="3943799"/>
          </a:xfrm>
          <a:prstGeom prst="rect">
            <a:avLst/>
          </a:prstGeom>
        </p:spPr>
        <p:txBody>
          <a:bodyPr lIns="91425" tIns="91425" rIns="91425" bIns="91425" anchor="t" anchorCtr="0">
            <a:noAutofit/>
          </a:bodyPr>
          <a:lstStyle/>
          <a:p>
            <a:pPr rtl="0">
              <a:spcBef>
                <a:spcPts val="0"/>
              </a:spcBef>
              <a:buNone/>
            </a:pPr>
            <a:r>
              <a:rPr lang="en"/>
              <a:t>From Novice to Advanced</a:t>
            </a:r>
          </a:p>
          <a:p>
            <a:pPr>
              <a:spcBef>
                <a:spcPts val="0"/>
              </a:spcBef>
              <a:buNone/>
            </a:pPr>
            <a:r>
              <a:rPr lang="en" sz="1900" b="0"/>
              <a:t>This course aims to bring you from a </a:t>
            </a:r>
            <a:r>
              <a:rPr lang="en" sz="1900"/>
              <a:t>novice programmer to an advanced level</a:t>
            </a:r>
            <a:r>
              <a:rPr lang="en" sz="1900" b="0"/>
              <a:t> (note - not expert). The world of programming and software development is filled with many languages, tools, and techniques that </a:t>
            </a:r>
            <a:r>
              <a:rPr lang="en" sz="1900"/>
              <a:t>require study and experience</a:t>
            </a:r>
            <a:r>
              <a:rPr lang="en" sz="1900" b="0"/>
              <a:t> to become an </a:t>
            </a:r>
            <a:r>
              <a:rPr lang="en" sz="1900" b="0" i="1"/>
              <a:t>effective programmer</a:t>
            </a:r>
            <a:r>
              <a:rPr lang="en" sz="1900" b="0"/>
              <a:t>. Our goal in this course is to expose you to many of these topics and raise your level of understanding in programming and software development to prepare you for future courses (e.g., 320, 326). In addition, we want to ignite a flame in your programmer mind and soul that will enable you to learn on your own and seek out knowledge in programming and languages for </a:t>
            </a:r>
            <a:r>
              <a:rPr lang="en" sz="1900"/>
              <a:t>your own self edification and advancement</a:t>
            </a:r>
            <a:r>
              <a:rPr lang="en" sz="1900" b="0"/>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Course Objectives - Chapters</a:t>
            </a:r>
          </a:p>
        </p:txBody>
      </p:sp>
      <p:sp>
        <p:nvSpPr>
          <p:cNvPr id="130" name="Shape 130"/>
          <p:cNvSpPr txBox="1">
            <a:spLocks noGrp="1"/>
          </p:cNvSpPr>
          <p:nvPr>
            <p:ph type="body" idx="1"/>
          </p:nvPr>
        </p:nvSpPr>
        <p:spPr>
          <a:xfrm>
            <a:off x="457200" y="982225"/>
            <a:ext cx="8229600" cy="3943799"/>
          </a:xfrm>
          <a:prstGeom prst="rect">
            <a:avLst/>
          </a:prstGeom>
        </p:spPr>
        <p:txBody>
          <a:bodyPr lIns="91425" tIns="91425" rIns="91425" bIns="91425" anchor="t" anchorCtr="0">
            <a:noAutofit/>
          </a:bodyPr>
          <a:lstStyle/>
          <a:p>
            <a:pPr lvl="0" rtl="0">
              <a:spcBef>
                <a:spcPts val="0"/>
              </a:spcBef>
              <a:buNone/>
            </a:pPr>
            <a:r>
              <a:rPr lang="en"/>
              <a:t>A Story to Follow...</a:t>
            </a:r>
          </a:p>
          <a:p>
            <a:pPr rtl="0">
              <a:spcBef>
                <a:spcPts val="0"/>
              </a:spcBef>
              <a:buNone/>
            </a:pPr>
            <a:r>
              <a:rPr lang="en" sz="1600" b="0" i="1"/>
              <a:t>Details can be found on the </a:t>
            </a:r>
            <a:r>
              <a:rPr lang="en" sz="1600" b="0" i="1" u="sng">
                <a:solidFill>
                  <a:schemeClr val="hlink"/>
                </a:solidFill>
                <a:hlinkClick r:id="rId3"/>
              </a:rPr>
              <a:t>course schedule</a:t>
            </a:r>
            <a:r>
              <a:rPr lang="en" sz="1600" b="0" i="1"/>
              <a:t>.</a:t>
            </a:r>
          </a:p>
          <a:p>
            <a:pPr marL="457200" lvl="0" indent="-381000" rtl="0">
              <a:spcBef>
                <a:spcPts val="0"/>
              </a:spcBef>
              <a:buClr>
                <a:schemeClr val="dk1"/>
              </a:buClr>
              <a:buSzPct val="100000"/>
              <a:buFont typeface="Arial"/>
              <a:buChar char="●"/>
            </a:pPr>
            <a:r>
              <a:rPr lang="en" sz="2400" b="0"/>
              <a:t>Chapter 1: Programming Principles</a:t>
            </a:r>
            <a:br>
              <a:rPr lang="en" sz="2400" b="0"/>
            </a:br>
            <a:endParaRPr lang="en" sz="2400" b="0"/>
          </a:p>
          <a:p>
            <a:pPr marL="457200" lvl="0" indent="-381000" rtl="0">
              <a:spcBef>
                <a:spcPts val="0"/>
              </a:spcBef>
              <a:buClr>
                <a:schemeClr val="dk1"/>
              </a:buClr>
              <a:buSzPct val="100000"/>
              <a:buFont typeface="Arial"/>
              <a:buChar char="●"/>
            </a:pPr>
            <a:r>
              <a:rPr lang="en" sz="2400" b="0"/>
              <a:t>Chapter 2: Programming Paradigms and Patterns</a:t>
            </a:r>
            <a:br>
              <a:rPr lang="en" sz="2400" b="0"/>
            </a:br>
            <a:endParaRPr lang="en" sz="2400" b="0"/>
          </a:p>
          <a:p>
            <a:pPr marL="457200" lvl="0" indent="-381000" rtl="0">
              <a:spcBef>
                <a:spcPts val="0"/>
              </a:spcBef>
              <a:buClr>
                <a:schemeClr val="dk1"/>
              </a:buClr>
              <a:buSzPct val="100000"/>
              <a:buFont typeface="Arial"/>
              <a:buChar char="●"/>
            </a:pPr>
            <a:r>
              <a:rPr lang="en" sz="2400" b="0"/>
              <a:t>Chapter 3: Programming in the Large</a:t>
            </a:r>
          </a:p>
          <a:p>
            <a:pPr rtl="0">
              <a:spcBef>
                <a:spcPts val="0"/>
              </a:spcBef>
              <a:buNone/>
            </a:pPr>
            <a:endParaRPr sz="1800" b="0"/>
          </a:p>
          <a:p>
            <a:pPr algn="r" rtl="0">
              <a:spcBef>
                <a:spcPts val="0"/>
              </a:spcBef>
              <a:buNone/>
            </a:pPr>
            <a:r>
              <a:rPr lang="en" sz="2400" b="0" i="1"/>
              <a:t>Specific Course Objectives…</a:t>
            </a:r>
          </a:p>
          <a:p>
            <a:pPr lvl="0" algn="r" rtl="0">
              <a:spcBef>
                <a:spcPts val="0"/>
              </a:spcBef>
              <a:buNone/>
            </a:pPr>
            <a:r>
              <a:rPr lang="en" sz="1600" b="0" i="1"/>
              <a:t>Can be found in the </a:t>
            </a:r>
            <a:r>
              <a:rPr lang="en" sz="1600" b="0" i="1" u="sng">
                <a:solidFill>
                  <a:schemeClr val="hlink"/>
                </a:solidFill>
                <a:hlinkClick r:id="rId4"/>
              </a:rPr>
              <a:t>course syllabus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Weekly Schedule</a:t>
            </a:r>
          </a:p>
        </p:txBody>
      </p:sp>
      <p:sp>
        <p:nvSpPr>
          <p:cNvPr id="136" name="Shape 136"/>
          <p:cNvSpPr txBox="1">
            <a:spLocks noGrp="1"/>
          </p:cNvSpPr>
          <p:nvPr>
            <p:ph type="body" idx="1"/>
          </p:nvPr>
        </p:nvSpPr>
        <p:spPr>
          <a:xfrm>
            <a:off x="457200" y="1161775"/>
            <a:ext cx="8229600" cy="3764099"/>
          </a:xfrm>
          <a:prstGeom prst="rect">
            <a:avLst/>
          </a:prstGeom>
        </p:spPr>
        <p:txBody>
          <a:bodyPr lIns="91425" tIns="91425" rIns="91425" bIns="91425" anchor="t" anchorCtr="0">
            <a:noAutofit/>
          </a:bodyPr>
          <a:lstStyle/>
          <a:p>
            <a:pPr rtl="0">
              <a:lnSpc>
                <a:spcPct val="115000"/>
              </a:lnSpc>
              <a:spcBef>
                <a:spcPts val="0"/>
              </a:spcBef>
              <a:buNone/>
            </a:pPr>
            <a:r>
              <a:rPr lang="en" sz="1600" b="0"/>
              <a:t>Week 01: Introduction</a:t>
            </a:r>
          </a:p>
          <a:p>
            <a:pPr rtl="0">
              <a:lnSpc>
                <a:spcPct val="115000"/>
              </a:lnSpc>
              <a:spcBef>
                <a:spcPts val="0"/>
              </a:spcBef>
              <a:buNone/>
            </a:pPr>
            <a:r>
              <a:rPr lang="en" sz="1600" b="0"/>
              <a:t>Week 02: Principles of Good Programming</a:t>
            </a:r>
          </a:p>
          <a:p>
            <a:pPr rtl="0">
              <a:lnSpc>
                <a:spcPct val="115000"/>
              </a:lnSpc>
              <a:spcBef>
                <a:spcPts val="0"/>
              </a:spcBef>
              <a:buNone/>
            </a:pPr>
            <a:r>
              <a:rPr lang="en" sz="1600" b="0"/>
              <a:t>Week 03: Programming Paradigms</a:t>
            </a:r>
          </a:p>
          <a:p>
            <a:pPr rtl="0">
              <a:lnSpc>
                <a:spcPct val="115000"/>
              </a:lnSpc>
              <a:spcBef>
                <a:spcPts val="0"/>
              </a:spcBef>
              <a:buNone/>
            </a:pPr>
            <a:r>
              <a:rPr lang="en" sz="1600" b="0"/>
              <a:t>Week 04: Functional Programming</a:t>
            </a:r>
          </a:p>
          <a:p>
            <a:pPr rtl="0">
              <a:lnSpc>
                <a:spcPct val="115000"/>
              </a:lnSpc>
              <a:spcBef>
                <a:spcPts val="0"/>
              </a:spcBef>
              <a:buNone/>
            </a:pPr>
            <a:r>
              <a:rPr lang="en" sz="1600" b="0"/>
              <a:t>Week 05: Immutability</a:t>
            </a:r>
          </a:p>
          <a:p>
            <a:pPr rtl="0">
              <a:lnSpc>
                <a:spcPct val="115000"/>
              </a:lnSpc>
              <a:spcBef>
                <a:spcPts val="0"/>
              </a:spcBef>
              <a:buNone/>
            </a:pPr>
            <a:r>
              <a:rPr lang="en" sz="1600" b="0"/>
              <a:t>Week 06: Composition and Inheritance</a:t>
            </a:r>
          </a:p>
          <a:p>
            <a:pPr rtl="0">
              <a:lnSpc>
                <a:spcPct val="115000"/>
              </a:lnSpc>
              <a:spcBef>
                <a:spcPts val="0"/>
              </a:spcBef>
              <a:buNone/>
            </a:pPr>
            <a:r>
              <a:rPr lang="en" sz="1600" b="0"/>
              <a:t>Week 07: Design Patterns</a:t>
            </a:r>
          </a:p>
          <a:p>
            <a:pPr rtl="0">
              <a:lnSpc>
                <a:spcPct val="115000"/>
              </a:lnSpc>
              <a:spcBef>
                <a:spcPts val="0"/>
              </a:spcBef>
              <a:buNone/>
            </a:pPr>
            <a:r>
              <a:rPr lang="en" sz="1600" b="0"/>
              <a:t>Week 08: Regular Expressions</a:t>
            </a:r>
          </a:p>
          <a:p>
            <a:pPr rtl="0">
              <a:lnSpc>
                <a:spcPct val="115000"/>
              </a:lnSpc>
              <a:spcBef>
                <a:spcPts val="0"/>
              </a:spcBef>
              <a:buNone/>
            </a:pPr>
            <a:r>
              <a:rPr lang="en" sz="1600" b="0"/>
              <a:t>Week 09: Libraries</a:t>
            </a:r>
          </a:p>
          <a:p>
            <a:pPr rtl="0">
              <a:lnSpc>
                <a:spcPct val="115000"/>
              </a:lnSpc>
              <a:spcBef>
                <a:spcPts val="0"/>
              </a:spcBef>
              <a:buNone/>
            </a:pPr>
            <a:r>
              <a:rPr lang="en" sz="1600" b="0"/>
              <a:t>Week 10: Parallelism Patterns</a:t>
            </a:r>
          </a:p>
          <a:p>
            <a:pPr rtl="0">
              <a:lnSpc>
                <a:spcPct val="115000"/>
              </a:lnSpc>
              <a:spcBef>
                <a:spcPts val="0"/>
              </a:spcBef>
              <a:buNone/>
            </a:pPr>
            <a:r>
              <a:rPr lang="en" sz="1600" b="0"/>
              <a:t>Week 11: Data Patterns</a:t>
            </a:r>
          </a:p>
          <a:p>
            <a:pPr rtl="0">
              <a:lnSpc>
                <a:spcPct val="115000"/>
              </a:lnSpc>
              <a:spcBef>
                <a:spcPts val="0"/>
              </a:spcBef>
              <a:buNone/>
            </a:pPr>
            <a:r>
              <a:rPr lang="en" sz="1600" b="0"/>
              <a:t>Week 12: Domain Specific Languages</a:t>
            </a:r>
          </a:p>
          <a:p>
            <a:pPr>
              <a:lnSpc>
                <a:spcPct val="115000"/>
              </a:lnSpc>
              <a:spcBef>
                <a:spcPts val="0"/>
              </a:spcBef>
              <a:buNone/>
            </a:pPr>
            <a:r>
              <a:rPr lang="en" sz="1600" b="0"/>
              <a:t>Week 13: Conclusion</a:t>
            </a:r>
          </a:p>
        </p:txBody>
      </p:sp>
      <p:sp>
        <p:nvSpPr>
          <p:cNvPr id="137" name="Shape 137"/>
          <p:cNvSpPr txBox="1"/>
          <p:nvPr/>
        </p:nvSpPr>
        <p:spPr>
          <a:xfrm>
            <a:off x="5777200" y="1161775"/>
            <a:ext cx="1732200" cy="623099"/>
          </a:xfrm>
          <a:prstGeom prst="rect">
            <a:avLst/>
          </a:prstGeom>
          <a:noFill/>
          <a:ln>
            <a:noFill/>
          </a:ln>
        </p:spPr>
        <p:txBody>
          <a:bodyPr lIns="91425" tIns="91425" rIns="91425" bIns="91425" anchor="t" anchorCtr="0">
            <a:noAutofit/>
          </a:bodyPr>
          <a:lstStyle/>
          <a:p>
            <a:pPr algn="ctr">
              <a:spcBef>
                <a:spcPts val="0"/>
              </a:spcBef>
              <a:buNone/>
            </a:pPr>
            <a:r>
              <a:rPr lang="en" sz="3000">
                <a:latin typeface="Coming Soon"/>
                <a:ea typeface="Coming Soon"/>
                <a:cs typeface="Coming Soon"/>
                <a:sym typeface="Coming Soon"/>
              </a:rPr>
              <a:t>Novice</a:t>
            </a:r>
          </a:p>
        </p:txBody>
      </p:sp>
      <p:sp>
        <p:nvSpPr>
          <p:cNvPr id="138" name="Shape 138"/>
          <p:cNvSpPr txBox="1"/>
          <p:nvPr/>
        </p:nvSpPr>
        <p:spPr>
          <a:xfrm>
            <a:off x="5777200" y="4302775"/>
            <a:ext cx="2069999" cy="623099"/>
          </a:xfrm>
          <a:prstGeom prst="rect">
            <a:avLst/>
          </a:prstGeom>
          <a:noFill/>
          <a:ln>
            <a:noFill/>
          </a:ln>
        </p:spPr>
        <p:txBody>
          <a:bodyPr lIns="91425" tIns="91425" rIns="91425" bIns="91425" anchor="t" anchorCtr="0">
            <a:noAutofit/>
          </a:bodyPr>
          <a:lstStyle/>
          <a:p>
            <a:pPr lvl="0" algn="ctr" rtl="0">
              <a:spcBef>
                <a:spcPts val="0"/>
              </a:spcBef>
              <a:buNone/>
            </a:pPr>
            <a:r>
              <a:rPr lang="en" sz="3000">
                <a:latin typeface="Coming Soon"/>
                <a:ea typeface="Coming Soon"/>
                <a:cs typeface="Coming Soon"/>
                <a:sym typeface="Coming Soon"/>
              </a:rPr>
              <a:t>Advanced</a:t>
            </a:r>
          </a:p>
        </p:txBody>
      </p:sp>
      <p:sp>
        <p:nvSpPr>
          <p:cNvPr id="139" name="Shape 139"/>
          <p:cNvSpPr/>
          <p:nvPr/>
        </p:nvSpPr>
        <p:spPr>
          <a:xfrm>
            <a:off x="6368650" y="1888975"/>
            <a:ext cx="718199" cy="2309700"/>
          </a:xfrm>
          <a:prstGeom prst="downArrow">
            <a:avLst>
              <a:gd name="adj1" fmla="val 50000"/>
              <a:gd name="adj2" fmla="val 50000"/>
            </a:avLst>
          </a:prstGeom>
          <a:solidFill>
            <a:srgbClr val="9900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Software Environment</a:t>
            </a:r>
          </a:p>
        </p:txBody>
      </p:sp>
      <p:sp>
        <p:nvSpPr>
          <p:cNvPr id="145" name="Shape 145"/>
          <p:cNvSpPr txBox="1">
            <a:spLocks noGrp="1"/>
          </p:cNvSpPr>
          <p:nvPr>
            <p:ph type="body" idx="1"/>
          </p:nvPr>
        </p:nvSpPr>
        <p:spPr>
          <a:xfrm>
            <a:off x="457200" y="939975"/>
            <a:ext cx="8229600" cy="3985800"/>
          </a:xfrm>
          <a:prstGeom prst="rect">
            <a:avLst/>
          </a:prstGeom>
        </p:spPr>
        <p:txBody>
          <a:bodyPr lIns="91425" tIns="91425" rIns="91425" bIns="91425" anchor="t" anchorCtr="0">
            <a:noAutofit/>
          </a:bodyPr>
          <a:lstStyle/>
          <a:p>
            <a:pPr rtl="0">
              <a:spcBef>
                <a:spcPts val="0"/>
              </a:spcBef>
              <a:buNone/>
            </a:pPr>
            <a:r>
              <a:rPr lang="en-US" sz="2400" b="0" dirty="0" smtClean="0"/>
              <a:t>We will be using </a:t>
            </a:r>
            <a:r>
              <a:rPr lang="en-US" sz="2400" b="0" dirty="0" err="1" smtClean="0"/>
              <a:t>VirtualBox</a:t>
            </a:r>
            <a:r>
              <a:rPr lang="en-US" sz="2400" b="0" dirty="0" smtClean="0"/>
              <a:t>/Vagrant</a:t>
            </a:r>
          </a:p>
          <a:p>
            <a:pPr rtl="0">
              <a:spcBef>
                <a:spcPts val="0"/>
              </a:spcBef>
              <a:buNone/>
            </a:pPr>
            <a:r>
              <a:rPr lang="en" sz="2400" b="0" dirty="0" smtClean="0"/>
              <a:t>We </a:t>
            </a:r>
            <a:r>
              <a:rPr lang="en" sz="2400" b="0" dirty="0"/>
              <a:t>will be using the JVM (Java/Scala).</a:t>
            </a:r>
          </a:p>
          <a:p>
            <a:pPr rtl="0">
              <a:spcBef>
                <a:spcPts val="0"/>
              </a:spcBef>
              <a:buNone/>
            </a:pPr>
            <a:r>
              <a:rPr lang="en" sz="2400" b="0" dirty="0"/>
              <a:t>We will be using Git.</a:t>
            </a:r>
          </a:p>
          <a:p>
            <a:pPr rtl="0">
              <a:spcBef>
                <a:spcPts val="0"/>
              </a:spcBef>
              <a:buNone/>
            </a:pPr>
            <a:r>
              <a:rPr lang="en" sz="2400" b="0" dirty="0"/>
              <a:t>We will be using the command line and basic text editors.</a:t>
            </a:r>
          </a:p>
          <a:p>
            <a:pPr rtl="0">
              <a:spcBef>
                <a:spcPts val="0"/>
              </a:spcBef>
              <a:buNone/>
            </a:pPr>
            <a:r>
              <a:rPr lang="en" sz="2400" b="0" dirty="0"/>
              <a:t>We will be using IDEs (Eclipse/IntelliJ)</a:t>
            </a:r>
          </a:p>
          <a:p>
            <a:pPr rtl="0">
              <a:spcBef>
                <a:spcPts val="0"/>
              </a:spcBef>
              <a:buNone/>
            </a:pPr>
            <a:endParaRPr sz="1200" b="0" dirty="0">
              <a:solidFill>
                <a:srgbClr val="38761D"/>
              </a:solidFill>
            </a:endParaRPr>
          </a:p>
          <a:p>
            <a:pPr>
              <a:spcBef>
                <a:spcPts val="0"/>
              </a:spcBef>
              <a:buNone/>
            </a:pPr>
            <a:r>
              <a:rPr lang="en" sz="2000" b="0" dirty="0">
                <a:solidFill>
                  <a:srgbClr val="38761D"/>
                </a:solidFill>
              </a:rPr>
              <a:t>You are welcome to use any environment you wish (Windows, Mac, Linux). We will provide a </a:t>
            </a:r>
            <a:r>
              <a:rPr lang="en" sz="2000" b="0" dirty="0" smtClean="0">
                <a:solidFill>
                  <a:srgbClr val="38761D"/>
                </a:solidFill>
              </a:rPr>
              <a:t>VirtualBox</a:t>
            </a:r>
            <a:r>
              <a:rPr lang="en-US" sz="2000" b="0" dirty="0" smtClean="0">
                <a:solidFill>
                  <a:srgbClr val="38761D"/>
                </a:solidFill>
              </a:rPr>
              <a:t>/Vagrant</a:t>
            </a:r>
            <a:r>
              <a:rPr lang="en" sz="2000" b="0" dirty="0" smtClean="0">
                <a:solidFill>
                  <a:srgbClr val="38761D"/>
                </a:solidFill>
              </a:rPr>
              <a:t> </a:t>
            </a:r>
            <a:r>
              <a:rPr lang="en" sz="2000" b="0" dirty="0">
                <a:solidFill>
                  <a:srgbClr val="38761D"/>
                </a:solidFill>
              </a:rPr>
              <a:t>environment that will allow you to run Linux with most of the software installed. Part of this course is about figuring out how to configure your software environment. We will not offer direct instruction on how to do this - this is part of the challenge. We will provide links to the software to install.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Assignments and Assessment</a:t>
            </a:r>
          </a:p>
        </p:txBody>
      </p:sp>
      <p:sp>
        <p:nvSpPr>
          <p:cNvPr id="151" name="Shape 15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Project Assignments</a:t>
            </a:r>
          </a:p>
          <a:p>
            <a:pPr marL="914400" lvl="1" indent="-381000" rtl="0">
              <a:spcBef>
                <a:spcPts val="0"/>
              </a:spcBef>
              <a:buClr>
                <a:schemeClr val="dk1"/>
              </a:buClr>
              <a:buSzPct val="80000"/>
              <a:buFont typeface="Courier New"/>
              <a:buChar char="o"/>
            </a:pPr>
            <a:r>
              <a:rPr lang="en"/>
              <a:t>There will be several</a:t>
            </a:r>
          </a:p>
          <a:p>
            <a:pPr marL="457200" lvl="0" indent="-419100" rtl="0">
              <a:spcBef>
                <a:spcPts val="0"/>
              </a:spcBef>
              <a:buClr>
                <a:schemeClr val="dk1"/>
              </a:buClr>
              <a:buSzPct val="100000"/>
              <a:buFont typeface="Arial"/>
              <a:buChar char="●"/>
            </a:pPr>
            <a:r>
              <a:rPr lang="en"/>
              <a:t>Project Exams</a:t>
            </a:r>
          </a:p>
          <a:p>
            <a:pPr marL="914400" lvl="1" indent="-381000" rtl="0">
              <a:spcBef>
                <a:spcPts val="0"/>
              </a:spcBef>
              <a:buClr>
                <a:schemeClr val="dk1"/>
              </a:buClr>
              <a:buSzPct val="80000"/>
              <a:buFont typeface="Courier New"/>
              <a:buChar char="o"/>
            </a:pPr>
            <a:r>
              <a:rPr lang="en"/>
              <a:t>There will be 2-3</a:t>
            </a:r>
          </a:p>
          <a:p>
            <a:pPr marL="457200" lvl="0" indent="-419100" rtl="0">
              <a:spcBef>
                <a:spcPts val="0"/>
              </a:spcBef>
              <a:buClr>
                <a:schemeClr val="dk1"/>
              </a:buClr>
              <a:buSzPct val="100000"/>
              <a:buFont typeface="Arial"/>
              <a:buChar char="●"/>
            </a:pPr>
            <a:r>
              <a:rPr lang="en"/>
              <a:t>Peer Reviews</a:t>
            </a:r>
          </a:p>
          <a:p>
            <a:pPr marL="914400" lvl="1" indent="-381000" rtl="0">
              <a:spcBef>
                <a:spcPts val="0"/>
              </a:spcBef>
              <a:buClr>
                <a:schemeClr val="dk1"/>
              </a:buClr>
              <a:buSzPct val="80000"/>
              <a:buFont typeface="Courier New"/>
              <a:buChar char="o"/>
            </a:pPr>
            <a:r>
              <a:rPr lang="en"/>
              <a:t>Accompany most project assignments</a:t>
            </a:r>
          </a:p>
          <a:p>
            <a:pPr marL="457200" lvl="0" indent="-419100" rtl="0">
              <a:spcBef>
                <a:spcPts val="0"/>
              </a:spcBef>
              <a:buClr>
                <a:schemeClr val="dk1"/>
              </a:buClr>
              <a:buSzPct val="100000"/>
              <a:buFont typeface="Arial"/>
              <a:buChar char="●"/>
            </a:pPr>
            <a:r>
              <a:rPr lang="en"/>
              <a:t>Other Activities</a:t>
            </a:r>
          </a:p>
          <a:p>
            <a:pPr marL="457200" lvl="0" indent="-419100">
              <a:spcBef>
                <a:spcPts val="0"/>
              </a:spcBef>
              <a:buClr>
                <a:schemeClr val="dk1"/>
              </a:buClr>
              <a:buSzPct val="100000"/>
              <a:buFont typeface="Arial"/>
              <a:buChar char="●"/>
            </a:pPr>
            <a:r>
              <a:rPr lang="en"/>
              <a:t>Participation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Introductions - Instructor</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dirty="0"/>
              <a:t>Instructor</a:t>
            </a:r>
          </a:p>
          <a:p>
            <a:pPr marL="457200" indent="0" rtl="0">
              <a:spcBef>
                <a:spcPts val="0"/>
              </a:spcBef>
              <a:buNone/>
            </a:pPr>
            <a:r>
              <a:rPr lang="en" b="0" u="sng" dirty="0">
                <a:solidFill>
                  <a:schemeClr val="hlink"/>
                </a:solidFill>
                <a:hlinkClick r:id="rId3"/>
              </a:rPr>
              <a:t>Tim Richards</a:t>
            </a:r>
          </a:p>
          <a:p>
            <a:pPr marL="457200" indent="0" rtl="0">
              <a:spcBef>
                <a:spcPts val="0"/>
              </a:spcBef>
              <a:buNone/>
            </a:pPr>
            <a:r>
              <a:rPr lang="en" b="0" dirty="0"/>
              <a:t>richards AT cs DOT umass DOT edu</a:t>
            </a:r>
          </a:p>
          <a:p>
            <a:pPr marL="457200" indent="0">
              <a:spcBef>
                <a:spcPts val="0"/>
              </a:spcBef>
              <a:buNone/>
            </a:pPr>
            <a:r>
              <a:rPr lang="en" b="0" dirty="0"/>
              <a:t>Computer Science Building Room </a:t>
            </a:r>
            <a:r>
              <a:rPr lang="en" b="0" dirty="0" smtClean="0"/>
              <a:t>258</a:t>
            </a:r>
            <a:endParaRPr lang="en-US" b="0" dirty="0" smtClean="0"/>
          </a:p>
          <a:p>
            <a:pPr marL="457200" indent="0">
              <a:spcBef>
                <a:spcPts val="0"/>
              </a:spcBef>
              <a:buNone/>
            </a:pPr>
            <a:r>
              <a:rPr lang="en-US" b="0" dirty="0" smtClean="0"/>
              <a:t>Office Hours: We 10:00AM – 11:00AM</a:t>
            </a:r>
          </a:p>
          <a:p>
            <a:pPr marL="457200" indent="0">
              <a:spcBef>
                <a:spcPts val="0"/>
              </a:spcBef>
              <a:buNone/>
            </a:pPr>
            <a:r>
              <a:rPr lang="en-US" b="0" dirty="0" smtClean="0"/>
              <a:t>By Appointment</a:t>
            </a:r>
            <a:endParaRPr lang="en" b="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Assignment Submission</a:t>
            </a:r>
          </a:p>
        </p:txBody>
      </p:sp>
      <p:sp>
        <p:nvSpPr>
          <p:cNvPr id="157" name="Shape 15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2400"/>
              <a:t>You will be required</a:t>
            </a:r>
            <a:r>
              <a:rPr lang="en" sz="2400" b="0"/>
              <a:t> to submit your project assignments through both Git/Gitblit and Moodle. We will use Gitblit to evaluate your understanding of version control and your activity level. We will use Moodle for peer review and grade association. You must submit to both for your submission to be complete. A missing component will negatively impact your grade on the assignment.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Assignment Grading</a:t>
            </a:r>
          </a:p>
        </p:txBody>
      </p:sp>
      <p:sp>
        <p:nvSpPr>
          <p:cNvPr id="163" name="Shape 16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400"/>
              <a:t>You will be graded</a:t>
            </a:r>
            <a:r>
              <a:rPr lang="en" sz="2400" b="0"/>
              <a:t> on a number of aspects including functional (did it pass tests), your own tests, code style, following instructions, git activity, comments and documentation, and any other criteria designated by the assignment documentation.</a:t>
            </a:r>
          </a:p>
          <a:p>
            <a:pPr rtl="0">
              <a:spcBef>
                <a:spcPts val="0"/>
              </a:spcBef>
              <a:buNone/>
            </a:pPr>
            <a:r>
              <a:rPr lang="en" sz="2400"/>
              <a:t>Grades will be on a letter scale: A-F</a:t>
            </a:r>
          </a:p>
          <a:p>
            <a:pPr rtl="0">
              <a:spcBef>
                <a:spcPts val="0"/>
              </a:spcBef>
              <a:buNone/>
            </a:pPr>
            <a:r>
              <a:rPr lang="en" sz="2400" b="0"/>
              <a:t>This course does not give 0's on assignments. </a:t>
            </a:r>
            <a:r>
              <a:rPr lang="en" sz="2400"/>
              <a:t>Why?</a:t>
            </a:r>
            <a:r>
              <a:rPr lang="en" sz="2400" b="0"/>
              <a:t> </a:t>
            </a:r>
            <a:r>
              <a:rPr lang="en" sz="2400"/>
              <a:t>Because:</a:t>
            </a:r>
            <a:r>
              <a:rPr lang="en" sz="2400" b="0"/>
              <a:t> </a:t>
            </a:r>
            <a:r>
              <a:rPr lang="en" sz="2400" b="0">
                <a:solidFill>
                  <a:srgbClr val="FF0000"/>
                </a:solidFill>
              </a:rPr>
              <a:t>100+0/2 = 50 (an F)</a:t>
            </a:r>
            <a:r>
              <a:rPr lang="en" sz="2400" b="0"/>
              <a:t>, </a:t>
            </a:r>
            <a:r>
              <a:rPr lang="en" sz="2400" b="0">
                <a:solidFill>
                  <a:srgbClr val="38761D"/>
                </a:solidFill>
              </a:rPr>
              <a:t>100+50/2 = 75 (a C)</a:t>
            </a:r>
          </a:p>
          <a:p>
            <a:pPr lvl="0" rtl="0">
              <a:spcBef>
                <a:spcPts val="0"/>
              </a:spcBef>
              <a:buNone/>
            </a:pPr>
            <a:r>
              <a:rPr lang="en" sz="2400"/>
              <a:t>But:</a:t>
            </a:r>
            <a:r>
              <a:rPr lang="en" sz="2400" b="0"/>
              <a:t> </a:t>
            </a:r>
            <a:r>
              <a:rPr lang="en" sz="2400" b="0">
                <a:solidFill>
                  <a:srgbClr val="FF0000"/>
                </a:solidFill>
              </a:rPr>
              <a:t>A+F/2 != F</a:t>
            </a:r>
            <a:r>
              <a:rPr lang="en" sz="2400" b="0"/>
              <a:t> so it makes sense </a:t>
            </a:r>
            <a:r>
              <a:rPr lang="en" sz="2400" b="0">
                <a:solidFill>
                  <a:srgbClr val="38761D"/>
                </a:solidFill>
              </a:rPr>
              <a:t>A+F/2 = C</a:t>
            </a:r>
            <a:r>
              <a:rPr lang="en" sz="2400" b="0"/>
              <a:t> (in my book!)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Introductions - Teaching Assistants</a:t>
            </a:r>
          </a:p>
        </p:txBody>
      </p:sp>
      <p:sp>
        <p:nvSpPr>
          <p:cNvPr id="52" name="Shape 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US" sz="2400" dirty="0" smtClean="0"/>
              <a:t>Teaching Assistants</a:t>
            </a:r>
          </a:p>
          <a:p>
            <a:pPr>
              <a:spcBef>
                <a:spcPts val="0"/>
              </a:spcBef>
              <a:buNone/>
            </a:pPr>
            <a:endParaRPr lang="en-US" sz="2400" b="0" dirty="0" smtClean="0"/>
          </a:p>
          <a:p>
            <a:pPr>
              <a:spcBef>
                <a:spcPts val="0"/>
              </a:spcBef>
              <a:buNone/>
            </a:pPr>
            <a:r>
              <a:rPr lang="en-US" sz="2400" b="0" dirty="0" smtClean="0"/>
              <a:t>Brendan Murphy</a:t>
            </a:r>
          </a:p>
          <a:p>
            <a:pPr>
              <a:spcBef>
                <a:spcPts val="0"/>
              </a:spcBef>
              <a:buNone/>
            </a:pPr>
            <a:r>
              <a:rPr lang="en-US" sz="2400" b="0" dirty="0" err="1" smtClean="0"/>
              <a:t>bemurphy</a:t>
            </a:r>
            <a:r>
              <a:rPr lang="en-US" sz="2400" b="0" dirty="0" smtClean="0"/>
              <a:t> AT </a:t>
            </a:r>
            <a:r>
              <a:rPr lang="en-US" sz="2400" b="0" dirty="0" err="1" smtClean="0"/>
              <a:t>cs</a:t>
            </a:r>
            <a:r>
              <a:rPr lang="en-US" sz="2400" b="0" dirty="0" smtClean="0"/>
              <a:t> DOT </a:t>
            </a:r>
            <a:r>
              <a:rPr lang="en-US" sz="2400" b="0" dirty="0" err="1" smtClean="0"/>
              <a:t>umass</a:t>
            </a:r>
            <a:r>
              <a:rPr lang="en-US" sz="2400" b="0" dirty="0" smtClean="0"/>
              <a:t> DOT </a:t>
            </a:r>
            <a:r>
              <a:rPr lang="en-US" sz="2400" b="0" dirty="0" err="1" smtClean="0"/>
              <a:t>edu</a:t>
            </a:r>
            <a:endParaRPr lang="en-US" sz="2400" b="0" dirty="0" smtClean="0"/>
          </a:p>
          <a:p>
            <a:pPr>
              <a:spcBef>
                <a:spcPts val="0"/>
              </a:spcBef>
              <a:buNone/>
            </a:pPr>
            <a:r>
              <a:rPr lang="en-US" sz="2400" b="0" dirty="0" smtClean="0"/>
              <a:t>Office Hours and Location: TBD</a:t>
            </a:r>
          </a:p>
          <a:p>
            <a:pPr>
              <a:spcBef>
                <a:spcPts val="0"/>
              </a:spcBef>
              <a:buNone/>
            </a:pPr>
            <a:endParaRPr lang="en-US" sz="2400" b="0" dirty="0" smtClean="0"/>
          </a:p>
          <a:p>
            <a:r>
              <a:rPr lang="en-US" sz="2400" b="0" dirty="0" smtClean="0"/>
              <a:t>Theodore </a:t>
            </a:r>
            <a:r>
              <a:rPr lang="en-US" sz="2400" b="0" dirty="0" err="1" smtClean="0"/>
              <a:t>Sudol</a:t>
            </a:r>
            <a:endParaRPr lang="en-US" sz="2400" b="0" dirty="0"/>
          </a:p>
          <a:p>
            <a:r>
              <a:rPr lang="en-US" sz="2400" b="0" dirty="0" err="1" smtClean="0"/>
              <a:t>tsudol</a:t>
            </a:r>
            <a:r>
              <a:rPr lang="en-US" sz="2400" b="0" dirty="0" smtClean="0"/>
              <a:t> </a:t>
            </a:r>
            <a:r>
              <a:rPr lang="en-US" sz="2400" b="0" dirty="0"/>
              <a:t>AT </a:t>
            </a:r>
            <a:r>
              <a:rPr lang="en-US" sz="2400" b="0" dirty="0" err="1"/>
              <a:t>cs</a:t>
            </a:r>
            <a:r>
              <a:rPr lang="en-US" sz="2400" b="0" dirty="0"/>
              <a:t> DOT </a:t>
            </a:r>
            <a:r>
              <a:rPr lang="en-US" sz="2400" b="0" dirty="0" err="1"/>
              <a:t>umass</a:t>
            </a:r>
            <a:r>
              <a:rPr lang="en-US" sz="2400" b="0" dirty="0"/>
              <a:t> DOT </a:t>
            </a:r>
            <a:r>
              <a:rPr lang="en-US" sz="2400" b="0" dirty="0" err="1"/>
              <a:t>edu</a:t>
            </a:r>
            <a:endParaRPr lang="en-US" sz="2400" b="0" dirty="0"/>
          </a:p>
          <a:p>
            <a:r>
              <a:rPr lang="en-US" sz="2400" b="0" dirty="0"/>
              <a:t>Office Hours and Location: TBD</a:t>
            </a:r>
          </a:p>
          <a:p>
            <a:pPr>
              <a:spcBef>
                <a:spcPts val="0"/>
              </a:spcBef>
              <a:buNone/>
            </a:pPr>
            <a:endParaRPr sz="2400" b="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Introductions - Graders</a:t>
            </a:r>
          </a:p>
        </p:txBody>
      </p:sp>
      <p:sp>
        <p:nvSpPr>
          <p:cNvPr id="58" name="Shape 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US" b="0" dirty="0" smtClean="0"/>
              <a:t>There are a number of graders for the course. They will remain anonymous, but they will be a crucial component of the 220 staff. They will be responsible for reviewing and grading your work. They are top students who have taken the course previously. If you know who they are please do not ask them about 220!</a:t>
            </a:r>
            <a:endParaRPr b="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Course Resources</a:t>
            </a:r>
          </a:p>
        </p:txBody>
      </p:sp>
      <p:sp>
        <p:nvSpPr>
          <p:cNvPr id="64" name="Shape 6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400" b="0"/>
              <a:t>Official Course Website</a:t>
            </a:r>
          </a:p>
          <a:p>
            <a:pPr rtl="0">
              <a:spcBef>
                <a:spcPts val="0"/>
              </a:spcBef>
              <a:buNone/>
            </a:pPr>
            <a:r>
              <a:rPr lang="en" sz="2400" b="0" u="sng">
                <a:solidFill>
                  <a:schemeClr val="hlink"/>
                </a:solidFill>
                <a:hlinkClick r:id="rId3"/>
              </a:rPr>
              <a:t>http://cs220.weebly.com</a:t>
            </a:r>
          </a:p>
          <a:p>
            <a:pPr rtl="0">
              <a:spcBef>
                <a:spcPts val="0"/>
              </a:spcBef>
              <a:buNone/>
            </a:pPr>
            <a:r>
              <a:rPr lang="en" sz="2400" b="0"/>
              <a:t>Piazza</a:t>
            </a:r>
          </a:p>
          <a:p>
            <a:pPr rtl="0">
              <a:spcBef>
                <a:spcPts val="0"/>
              </a:spcBef>
              <a:buNone/>
            </a:pPr>
            <a:r>
              <a:rPr lang="en" sz="2400" b="0" u="sng">
                <a:solidFill>
                  <a:schemeClr val="hlink"/>
                </a:solidFill>
                <a:hlinkClick r:id="rId4"/>
              </a:rPr>
              <a:t>https://piazza.com/umass/spring2015/cmpsci220/home</a:t>
            </a:r>
          </a:p>
          <a:p>
            <a:pPr rtl="0">
              <a:spcBef>
                <a:spcPts val="0"/>
              </a:spcBef>
              <a:buNone/>
            </a:pPr>
            <a:r>
              <a:rPr lang="en" sz="2400" b="0"/>
              <a:t>Moodle</a:t>
            </a:r>
          </a:p>
          <a:p>
            <a:pPr rtl="0">
              <a:spcBef>
                <a:spcPts val="0"/>
              </a:spcBef>
              <a:buNone/>
            </a:pPr>
            <a:r>
              <a:rPr lang="en" sz="2400" b="0" u="sng">
                <a:solidFill>
                  <a:schemeClr val="hlink"/>
                </a:solidFill>
                <a:hlinkClick r:id="rId5"/>
              </a:rPr>
              <a:t>http://moodle.umass.edu</a:t>
            </a:r>
          </a:p>
          <a:p>
            <a:pPr rtl="0">
              <a:spcBef>
                <a:spcPts val="0"/>
              </a:spcBef>
              <a:buNone/>
            </a:pPr>
            <a:r>
              <a:rPr lang="en" sz="2400" b="0"/>
              <a:t>Gitblit</a:t>
            </a:r>
          </a:p>
          <a:p>
            <a:pPr lvl="0" rtl="0">
              <a:spcBef>
                <a:spcPts val="0"/>
              </a:spcBef>
              <a:buNone/>
            </a:pPr>
            <a:r>
              <a:rPr lang="en" sz="2400" b="0" u="sng">
                <a:solidFill>
                  <a:schemeClr val="hlink"/>
                </a:solidFill>
                <a:hlinkClick r:id="rId6"/>
              </a:rPr>
              <a:t>https://elnux1.cs.umass.edu:8443</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Communication - Class Meetings</a:t>
            </a:r>
          </a:p>
        </p:txBody>
      </p:sp>
      <p:sp>
        <p:nvSpPr>
          <p:cNvPr id="70" name="Shape 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b="0" i="1"/>
              <a:t>You are expected to come to class.</a:t>
            </a:r>
          </a:p>
          <a:p>
            <a:pPr algn="l" rtl="0">
              <a:spcBef>
                <a:spcPts val="0"/>
              </a:spcBef>
              <a:buNone/>
            </a:pPr>
            <a:r>
              <a:rPr lang="en" sz="2000" b="0"/>
              <a:t>If you miss class you are responsible for finding out what you missed. We use class as the most important place for communication and assume you are in attendance. If you missed important details communicated during class that are not posted to Piazza it is not our responsibility.</a:t>
            </a:r>
          </a:p>
          <a:p>
            <a:pPr algn="l" rtl="0">
              <a:spcBef>
                <a:spcPts val="0"/>
              </a:spcBef>
              <a:buNone/>
            </a:pPr>
            <a:endParaRPr sz="2000" b="0"/>
          </a:p>
          <a:p>
            <a:pPr lvl="0" algn="l">
              <a:spcBef>
                <a:spcPts val="0"/>
              </a:spcBef>
              <a:buNone/>
            </a:pPr>
            <a:r>
              <a:rPr lang="en" sz="2000"/>
              <a:t>Key Point</a:t>
            </a:r>
            <a:r>
              <a:rPr lang="en" sz="2000" b="0"/>
              <a:t>: Come to every class unless you are truly ill or for a good enough reason justifying your absence. Make sure you know exactly what was covered and what was communicated.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Communication - Course Website</a:t>
            </a:r>
          </a:p>
        </p:txBody>
      </p:sp>
      <p:sp>
        <p:nvSpPr>
          <p:cNvPr id="76" name="Shape 7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b="0" i="1"/>
              <a:t>You will find all the information you need here.</a:t>
            </a:r>
          </a:p>
          <a:p>
            <a:pPr marL="457200" lvl="0" indent="-419100" rtl="0">
              <a:spcBef>
                <a:spcPts val="0"/>
              </a:spcBef>
              <a:buClr>
                <a:schemeClr val="dk1"/>
              </a:buClr>
              <a:buSzPct val="100000"/>
              <a:buFont typeface="Arial"/>
              <a:buChar char="●"/>
            </a:pPr>
            <a:r>
              <a:rPr lang="en" b="0"/>
              <a:t>Course Description, Syllabus, Schedule, etc.</a:t>
            </a:r>
          </a:p>
          <a:p>
            <a:pPr marL="457200" lvl="0" indent="-419100" rtl="0">
              <a:spcBef>
                <a:spcPts val="0"/>
              </a:spcBef>
              <a:buClr>
                <a:schemeClr val="dk1"/>
              </a:buClr>
              <a:buSzPct val="100000"/>
              <a:buFont typeface="Arial"/>
              <a:buChar char="●"/>
            </a:pPr>
            <a:r>
              <a:rPr lang="en" b="0"/>
              <a:t>Links to piazza and moodle</a:t>
            </a:r>
          </a:p>
          <a:p>
            <a:pPr marL="457200" lvl="0" indent="-419100" rtl="0">
              <a:spcBef>
                <a:spcPts val="0"/>
              </a:spcBef>
              <a:buClr>
                <a:schemeClr val="dk1"/>
              </a:buClr>
              <a:buSzPct val="100000"/>
              <a:buFont typeface="Arial"/>
              <a:buChar char="●"/>
            </a:pPr>
            <a:r>
              <a:rPr lang="en" b="0"/>
              <a:t>Links to assignments, class material, etc.</a:t>
            </a:r>
          </a:p>
          <a:p>
            <a:pPr marL="457200" lvl="0" indent="-419100" rtl="0">
              <a:spcBef>
                <a:spcPts val="0"/>
              </a:spcBef>
              <a:buClr>
                <a:schemeClr val="dk1"/>
              </a:buClr>
              <a:buSzPct val="100000"/>
              <a:buFont typeface="Arial"/>
              <a:buChar char="●"/>
            </a:pPr>
            <a:r>
              <a:rPr lang="en" b="0"/>
              <a:t>Office hours and location</a:t>
            </a:r>
          </a:p>
          <a:p>
            <a:pPr lvl="0" rtl="0">
              <a:spcBef>
                <a:spcPts val="0"/>
              </a:spcBef>
              <a:buNone/>
            </a:pPr>
            <a:endParaRPr b="0"/>
          </a:p>
          <a:p>
            <a:pPr lvl="0" algn="ctr" rtl="0">
              <a:spcBef>
                <a:spcPts val="0"/>
              </a:spcBef>
              <a:buNone/>
            </a:pPr>
            <a:r>
              <a:rPr lang="en"/>
              <a:t>We will assume you read this in detail!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Communication - Piazza</a:t>
            </a:r>
          </a:p>
        </p:txBody>
      </p:sp>
      <p:sp>
        <p:nvSpPr>
          <p:cNvPr id="82" name="Shape 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First Stop for Questions/Answers</a:t>
            </a:r>
          </a:p>
          <a:p>
            <a:pPr rtl="0">
              <a:spcBef>
                <a:spcPts val="0"/>
              </a:spcBef>
              <a:buNone/>
            </a:pPr>
            <a:r>
              <a:rPr lang="en" sz="2000">
                <a:solidFill>
                  <a:srgbClr val="38761D"/>
                </a:solidFill>
              </a:rPr>
              <a:t>Piazza is</a:t>
            </a:r>
            <a:r>
              <a:rPr lang="en" sz="2000" b="0">
                <a:solidFill>
                  <a:srgbClr val="38761D"/>
                </a:solidFill>
              </a:rPr>
              <a:t> a wonderful tool when used correctly. It will allow you to ask questions about topics that are covered, get answers to those questions, answer questions from other students, and continue the dialogue from class. It will be monitored closely by the course staff.</a:t>
            </a:r>
          </a:p>
          <a:p>
            <a:pPr>
              <a:spcBef>
                <a:spcPts val="0"/>
              </a:spcBef>
              <a:buNone/>
            </a:pPr>
            <a:r>
              <a:rPr lang="en" sz="2000">
                <a:solidFill>
                  <a:srgbClr val="CC0000"/>
                </a:solidFill>
              </a:rPr>
              <a:t>Piazza is not</a:t>
            </a:r>
            <a:r>
              <a:rPr lang="en" sz="2000" b="0">
                <a:solidFill>
                  <a:srgbClr val="CC0000"/>
                </a:solidFill>
              </a:rPr>
              <a:t> a replacement for class. You should not expect answers to questions that were clearly stated in class. You should expect a reasonable amount of time for a response. You should not necessarily expect a response from course staff. You should not ask questions before </a:t>
            </a:r>
            <a:r>
              <a:rPr lang="en" sz="2000">
                <a:solidFill>
                  <a:srgbClr val="CC0000"/>
                </a:solidFill>
              </a:rPr>
              <a:t>thinking</a:t>
            </a:r>
            <a:r>
              <a:rPr lang="en" sz="2000" b="0">
                <a:solidFill>
                  <a:srgbClr val="CC0000"/>
                </a:solidFill>
              </a:rPr>
              <a:t> first.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UMass Course Lecture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1858</Words>
  <Application>Microsoft Macintosh PowerPoint</Application>
  <PresentationFormat>On-screen Show (16:9)</PresentationFormat>
  <Paragraphs>190</Paragraphs>
  <Slides>31</Slides>
  <Notes>22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UMass Course Lectures</vt:lpstr>
      <vt:lpstr>Programming Methodology</vt:lpstr>
      <vt:lpstr>Today's Objectives</vt:lpstr>
      <vt:lpstr>Introductions - Instructor</vt:lpstr>
      <vt:lpstr>Introductions - Teaching Assistants</vt:lpstr>
      <vt:lpstr>Introductions - Graders</vt:lpstr>
      <vt:lpstr>Course Resources</vt:lpstr>
      <vt:lpstr>Communication - Class Meetings</vt:lpstr>
      <vt:lpstr>Communication - Course Website</vt:lpstr>
      <vt:lpstr>Communication - Piazza</vt:lpstr>
      <vt:lpstr>Communication - Moodle</vt:lpstr>
      <vt:lpstr>Communication - Gitblit</vt:lpstr>
      <vt:lpstr>Communication - Office Hours</vt:lpstr>
      <vt:lpstr>Communication - EMail</vt:lpstr>
      <vt:lpstr>Communication - Response Time</vt:lpstr>
      <vt:lpstr>i-clicker question</vt:lpstr>
      <vt:lpstr>i-clicker question</vt:lpstr>
      <vt:lpstr>i-clicker question</vt:lpstr>
      <vt:lpstr>i-clicker question</vt:lpstr>
      <vt:lpstr>i-clicker question</vt:lpstr>
      <vt:lpstr>i-clicker question</vt:lpstr>
      <vt:lpstr>i-clicker question</vt:lpstr>
      <vt:lpstr>i-clicker question</vt:lpstr>
      <vt:lpstr>i-clicker question</vt:lpstr>
      <vt:lpstr>Course Description</vt:lpstr>
      <vt:lpstr>Course Objectives - Overview</vt:lpstr>
      <vt:lpstr>Course Objectives - Chapters</vt:lpstr>
      <vt:lpstr>Weekly Schedule</vt:lpstr>
      <vt:lpstr>Software Environment</vt:lpstr>
      <vt:lpstr>Assignments and Assessment</vt:lpstr>
      <vt:lpstr>Assignment Submission</vt:lpstr>
      <vt:lpstr>Assignment Grading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Methodology</dc:title>
  <cp:lastModifiedBy>Tim Richards</cp:lastModifiedBy>
  <cp:revision>16</cp:revision>
  <dcterms:modified xsi:type="dcterms:W3CDTF">2015-01-21T14:20:16Z</dcterms:modified>
</cp:coreProperties>
</file>