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307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1" r:id="rId27"/>
    <p:sldId id="285" r:id="rId28"/>
    <p:sldId id="267" r:id="rId29"/>
    <p:sldId id="287" r:id="rId30"/>
    <p:sldId id="286" r:id="rId31"/>
    <p:sldId id="288" r:id="rId32"/>
    <p:sldId id="268" r:id="rId33"/>
    <p:sldId id="289" r:id="rId34"/>
    <p:sldId id="290" r:id="rId35"/>
    <p:sldId id="291" r:id="rId36"/>
    <p:sldId id="269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3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 – Source Control and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Running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run Java’s hello world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java –</a:t>
            </a:r>
            <a:r>
              <a:rPr lang="en-US" dirty="0" err="1" smtClean="0"/>
              <a:t>cp</a:t>
            </a:r>
            <a:r>
              <a:rPr lang="en-US" dirty="0" smtClean="0"/>
              <a:t> bin Hello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This designates that the “</a:t>
            </a:r>
            <a:r>
              <a:rPr lang="en-US" sz="2800" dirty="0" err="1" smtClean="0"/>
              <a:t>classpath</a:t>
            </a:r>
            <a:r>
              <a:rPr lang="en-US" sz="2800" dirty="0" smtClean="0"/>
              <a:t>” will be the bin directory and the class to run is Hello.</a:t>
            </a:r>
          </a:p>
        </p:txBody>
      </p:sp>
    </p:spTree>
    <p:extLst>
      <p:ext uri="{BB962C8B-B14F-4D97-AF65-F5344CB8AC3E}">
        <p14:creationId xmlns:p14="http://schemas.microsoft.com/office/powerpoint/2010/main" val="135983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Compiling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if we have our code in a package?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javac</a:t>
            </a:r>
            <a:r>
              <a:rPr lang="en-US" dirty="0" smtClean="0"/>
              <a:t> –d bin </a:t>
            </a:r>
            <a:r>
              <a:rPr lang="en-US" dirty="0" err="1" smtClean="0"/>
              <a:t>src</a:t>
            </a:r>
            <a:r>
              <a:rPr lang="en-US" dirty="0" smtClean="0"/>
              <a:t>/main/java/cs220/</a:t>
            </a:r>
            <a:r>
              <a:rPr lang="en-US" dirty="0" err="1" smtClean="0"/>
              <a:t>Hello.java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This will generate class files into the bin directory.</a:t>
            </a:r>
          </a:p>
          <a:p>
            <a:r>
              <a:rPr lang="en-US" sz="2800" dirty="0" smtClean="0"/>
              <a:t>What is different about the bin directory now?</a:t>
            </a:r>
            <a:br>
              <a:rPr lang="en-US" sz="2800" dirty="0" smtClean="0"/>
            </a:br>
            <a:r>
              <a:rPr lang="en-US" sz="2800" dirty="0" smtClean="0"/>
              <a:t>Is there anything wrong?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13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Running Packaged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run Java’s hello world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java –</a:t>
            </a:r>
            <a:r>
              <a:rPr lang="en-US" dirty="0" err="1" smtClean="0"/>
              <a:t>cp</a:t>
            </a:r>
            <a:r>
              <a:rPr lang="en-US" dirty="0" smtClean="0"/>
              <a:t> bin cs220.Hello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This designates that the “</a:t>
            </a:r>
            <a:r>
              <a:rPr lang="en-US" sz="2800" dirty="0" err="1" smtClean="0"/>
              <a:t>classpath</a:t>
            </a:r>
            <a:r>
              <a:rPr lang="en-US" sz="2800" dirty="0" smtClean="0"/>
              <a:t>” will be the bin directory and the class to run is cs220.Hello.</a:t>
            </a:r>
          </a:p>
        </p:txBody>
      </p:sp>
    </p:spTree>
    <p:extLst>
      <p:ext uri="{BB962C8B-B14F-4D97-AF65-F5344CB8AC3E}">
        <p14:creationId xmlns:p14="http://schemas.microsoft.com/office/powerpoint/2010/main" val="438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vast library that comes with many useful data structures.</a:t>
            </a:r>
          </a:p>
          <a:p>
            <a:r>
              <a:rPr lang="en-US" dirty="0" smtClean="0"/>
              <a:t>You can find these in </a:t>
            </a:r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It helps to understand these data structures a little so that we can compare them to what </a:t>
            </a:r>
            <a:r>
              <a:rPr lang="en-US" dirty="0" err="1" smtClean="0"/>
              <a:t>Scala</a:t>
            </a:r>
            <a:r>
              <a:rPr lang="en-US" dirty="0" smtClean="0"/>
              <a:t> and other languages provide.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Stack, Vector, …</a:t>
            </a:r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Hashtable</a:t>
            </a:r>
            <a:r>
              <a:rPr lang="en-US" dirty="0" smtClean="0"/>
              <a:t>, </a:t>
            </a:r>
            <a:r>
              <a:rPr lang="en-US" dirty="0" err="1" smtClean="0"/>
              <a:t>TreeMap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Queue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PriorityQueue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is an array list implemented?</a:t>
            </a:r>
          </a:p>
          <a:p>
            <a:r>
              <a:rPr lang="en-US" dirty="0" smtClean="0"/>
              <a:t>What does the &lt;T&gt; mean?</a:t>
            </a:r>
          </a:p>
          <a:p>
            <a:r>
              <a:rPr lang="en-US" dirty="0" smtClean="0"/>
              <a:t>Here is how you create one: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List&lt;String&gt; </a:t>
            </a:r>
            <a:r>
              <a:rPr lang="en-US" dirty="0" err="1" smtClean="0"/>
              <a:t>xs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interesting about the line above?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search a list to determine if an element exists?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6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search a list to determine if an element exists?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xs.contains</a:t>
            </a:r>
            <a:r>
              <a:rPr lang="en-US" dirty="0" smtClean="0"/>
              <a:t>(“Hello”)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does this return?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0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this class: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Student {</a:t>
            </a:r>
            <a:br>
              <a:rPr lang="en-US" dirty="0" smtClean="0"/>
            </a:br>
            <a:r>
              <a:rPr lang="en-US" dirty="0" smtClean="0"/>
              <a:t>  private String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And creating a new list: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List&lt;Person&gt; </a:t>
            </a:r>
            <a:r>
              <a:rPr lang="en-US" dirty="0" err="1" smtClean="0"/>
              <a:t>xs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&lt;Person&gt;();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List of 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we have a Person p, then what does this mean?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xs.contains</a:t>
            </a:r>
            <a:r>
              <a:rPr lang="en-US" dirty="0" smtClean="0"/>
              <a:t>(p)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does this return?</a:t>
            </a:r>
          </a:p>
          <a:p>
            <a:r>
              <a:rPr lang="en-US" dirty="0" smtClean="0"/>
              <a:t>Is this ok for lists?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understand source control</a:t>
            </a:r>
          </a:p>
          <a:p>
            <a:r>
              <a:rPr lang="en-US" dirty="0" smtClean="0"/>
              <a:t>To learn and apply git basics</a:t>
            </a:r>
          </a:p>
          <a:p>
            <a:r>
              <a:rPr lang="en-US" dirty="0" smtClean="0"/>
              <a:t>To learn about Java Collections</a:t>
            </a:r>
          </a:p>
          <a:p>
            <a:r>
              <a:rPr lang="en-US" dirty="0" smtClean="0"/>
              <a:t>To understand the use of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To understand Java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To learn the basics of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To learn about the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set in Java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Set&lt;Person&gt; s = new </a:t>
            </a:r>
            <a:r>
              <a:rPr lang="en-US" dirty="0" err="1" smtClean="0"/>
              <a:t>HashSet</a:t>
            </a:r>
            <a:r>
              <a:rPr lang="en-US" dirty="0" smtClean="0"/>
              <a:t>&lt;Person&gt;();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Then, what does </a:t>
            </a:r>
            <a:r>
              <a:rPr lang="en-US" dirty="0" err="1" smtClean="0"/>
              <a:t>s.contains</a:t>
            </a:r>
            <a:r>
              <a:rPr lang="en-US" dirty="0" smtClean="0"/>
              <a:t>() mean?</a:t>
            </a:r>
          </a:p>
        </p:txBody>
      </p:sp>
    </p:spTree>
    <p:extLst>
      <p:ext uri="{BB962C8B-B14F-4D97-AF65-F5344CB8AC3E}">
        <p14:creationId xmlns:p14="http://schemas.microsoft.com/office/powerpoint/2010/main" val="289277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important to understand!</a:t>
            </a:r>
          </a:p>
          <a:p>
            <a:r>
              <a:rPr lang="en-US" dirty="0" smtClean="0"/>
              <a:t>Java’s data structures depend on it!</a:t>
            </a:r>
          </a:p>
          <a:p>
            <a:r>
              <a:rPr lang="en-US" dirty="0" smtClean="0"/>
              <a:t>A set contains 1 and only 1 element as defined by what it means to be “equal” to other elements in the set.</a:t>
            </a:r>
          </a:p>
          <a:p>
            <a:r>
              <a:rPr lang="en-US" dirty="0" smtClean="0"/>
              <a:t>So, how do we make this work right?</a:t>
            </a:r>
          </a:p>
        </p:txBody>
      </p:sp>
    </p:spTree>
    <p:extLst>
      <p:ext uri="{BB962C8B-B14F-4D97-AF65-F5344CB8AC3E}">
        <p14:creationId xmlns:p14="http://schemas.microsoft.com/office/powerpoint/2010/main" val="71967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need to define what it means for objects to be “equal” to each other.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How might we define this for the Student class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Let us look at an example…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Is this all we need?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6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important to understand!</a:t>
            </a:r>
          </a:p>
          <a:p>
            <a:r>
              <a:rPr lang="en-US" dirty="0" smtClean="0"/>
              <a:t>Java’s data structures depend on it!</a:t>
            </a:r>
          </a:p>
          <a:p>
            <a:r>
              <a:rPr lang="en-US" dirty="0" smtClean="0"/>
              <a:t>A set contains 1 and only 1 element as defined by what it means to be “equal” to other elements in the set.</a:t>
            </a:r>
          </a:p>
          <a:p>
            <a:r>
              <a:rPr lang="en-US" dirty="0" smtClean="0"/>
              <a:t>So, how do we make this work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need to define what it means for objects to be “unique”.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How might we define this for the Student class?</a:t>
            </a:r>
            <a:br>
              <a:rPr lang="en-US" b="1" dirty="0" smtClean="0"/>
            </a:br>
            <a:r>
              <a:rPr lang="en-US" i="1" dirty="0" smtClean="0"/>
              <a:t>Let us look at an example…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Is this all we need?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use </a:t>
            </a:r>
            <a:r>
              <a:rPr lang="en-US" dirty="0" err="1" smtClean="0"/>
              <a:t>TreeSet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is a tree set in Java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Set&lt;Person&gt; s = new </a:t>
            </a:r>
            <a:r>
              <a:rPr lang="en-US" dirty="0" err="1" smtClean="0"/>
              <a:t>TreeSet</a:t>
            </a:r>
            <a:r>
              <a:rPr lang="en-US" dirty="0" smtClean="0"/>
              <a:t>&lt;Person&gt;();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Are we still required to implement equals and </a:t>
            </a:r>
            <a:r>
              <a:rPr lang="en-US" dirty="0" err="1" smtClean="0"/>
              <a:t>hashCode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No, instead we must implement Comparable&lt;T&gt;!</a:t>
            </a:r>
          </a:p>
        </p:txBody>
      </p:sp>
    </p:spTree>
    <p:extLst>
      <p:ext uri="{BB962C8B-B14F-4D97-AF65-F5344CB8AC3E}">
        <p14:creationId xmlns:p14="http://schemas.microsoft.com/office/powerpoint/2010/main" val="130349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Maps are an extremely useful data structure</a:t>
            </a:r>
          </a:p>
          <a:p>
            <a:pPr lvl="1"/>
            <a:r>
              <a:rPr lang="en-US" dirty="0" smtClean="0"/>
              <a:t>Often referred to as a </a:t>
            </a:r>
            <a:r>
              <a:rPr lang="en-US" dirty="0" err="1" smtClean="0"/>
              <a:t>Hashtable</a:t>
            </a:r>
            <a:r>
              <a:rPr lang="en-US" dirty="0" smtClean="0"/>
              <a:t> or Dictionary</a:t>
            </a:r>
          </a:p>
          <a:p>
            <a:pPr lvl="1"/>
            <a:r>
              <a:rPr lang="en-US" dirty="0" smtClean="0"/>
              <a:t>Java provides multiple implementations</a:t>
            </a:r>
          </a:p>
          <a:p>
            <a:pPr lvl="1"/>
            <a:r>
              <a:rPr lang="en-US" dirty="0" smtClean="0"/>
              <a:t>Offer O(1) (constant time) insertion and lookup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Map&lt;String, Integer&gt; m = new </a:t>
            </a:r>
            <a:r>
              <a:rPr lang="en-US" sz="2200" dirty="0" err="1" smtClean="0"/>
              <a:t>HashMap</a:t>
            </a:r>
            <a:r>
              <a:rPr lang="en-US" sz="2200" dirty="0" smtClean="0"/>
              <a:t>&lt;</a:t>
            </a:r>
            <a:r>
              <a:rPr lang="en-US" sz="2200" dirty="0" err="1" smtClean="0"/>
              <a:t>String,Integer</a:t>
            </a:r>
            <a:r>
              <a:rPr lang="en-US" sz="2200" dirty="0" smtClean="0"/>
              <a:t>&gt;();</a:t>
            </a:r>
            <a:br>
              <a:rPr lang="en-US" sz="2200" dirty="0" smtClean="0"/>
            </a:br>
            <a:r>
              <a:rPr lang="en-US" sz="2200" dirty="0" err="1" smtClean="0"/>
              <a:t>m.put</a:t>
            </a:r>
            <a:r>
              <a:rPr lang="en-US" sz="2200" dirty="0" smtClean="0"/>
              <a:t>(“banana”, 24);</a:t>
            </a:r>
            <a:br>
              <a:rPr lang="en-US" sz="2200" dirty="0" smtClean="0"/>
            </a:br>
            <a:r>
              <a:rPr lang="en-US" sz="2200" dirty="0" err="1" smtClean="0"/>
              <a:t>m.put</a:t>
            </a:r>
            <a:r>
              <a:rPr lang="en-US" sz="2200" dirty="0" smtClean="0"/>
              <a:t>(“pear”, 43);</a:t>
            </a:r>
            <a:br>
              <a:rPr lang="en-US" sz="2200" dirty="0" smtClean="0"/>
            </a:br>
            <a:r>
              <a:rPr lang="en-US" sz="2200" dirty="0" err="1" smtClean="0"/>
              <a:t>m.get</a:t>
            </a:r>
            <a:r>
              <a:rPr lang="en-US" sz="2200" dirty="0" smtClean="0"/>
              <a:t>(“banana”) == 24;  // evaluates to true</a:t>
            </a:r>
          </a:p>
        </p:txBody>
      </p:sp>
    </p:spTree>
    <p:extLst>
      <p:ext uri="{BB962C8B-B14F-4D97-AF65-F5344CB8AC3E}">
        <p14:creationId xmlns:p14="http://schemas.microsoft.com/office/powerpoint/2010/main" val="30310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override?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use a </a:t>
            </a:r>
            <a:r>
              <a:rPr lang="en-US" dirty="0" err="1" smtClean="0"/>
              <a:t>HashMap</a:t>
            </a:r>
            <a:r>
              <a:rPr lang="en-US" dirty="0" smtClean="0"/>
              <a:t>&lt;F,T&gt;</a:t>
            </a:r>
          </a:p>
          <a:p>
            <a:pPr lvl="1"/>
            <a:r>
              <a:rPr lang="en-US" dirty="0" smtClean="0"/>
              <a:t>We must override equals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If we use a </a:t>
            </a:r>
            <a:r>
              <a:rPr lang="en-US" dirty="0" err="1" smtClean="0"/>
              <a:t>TreeMap</a:t>
            </a:r>
            <a:r>
              <a:rPr lang="en-US" dirty="0" smtClean="0"/>
              <a:t>&lt;F,T&gt;</a:t>
            </a:r>
          </a:p>
          <a:p>
            <a:pPr lvl="1"/>
            <a:r>
              <a:rPr lang="en-US" dirty="0" smtClean="0"/>
              <a:t>We must implement Comparable&lt;T&gt;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override </a:t>
            </a:r>
            <a:r>
              <a:rPr lang="en-US" dirty="0" err="1" smtClean="0"/>
              <a:t>compareTo</a:t>
            </a:r>
            <a:endParaRPr lang="en-US" dirty="0" smtClean="0"/>
          </a:p>
          <a:p>
            <a:r>
              <a:rPr lang="en-US" b="1" dirty="0" smtClean="0"/>
              <a:t>How do we know?</a:t>
            </a:r>
          </a:p>
          <a:p>
            <a:pPr lvl="1"/>
            <a:r>
              <a:rPr lang="en-US" dirty="0" smtClean="0"/>
              <a:t>Read the documentation of the class in the Java API carefully to understand how to use the data structure properly!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9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 5 minutes to write a class called Student that can be used correctly with both a </a:t>
            </a:r>
            <a:r>
              <a:rPr lang="en-US" dirty="0" err="1" smtClean="0"/>
              <a:t>HashMap</a:t>
            </a:r>
            <a:r>
              <a:rPr lang="en-US" dirty="0" smtClean="0"/>
              <a:t> and a </a:t>
            </a:r>
            <a:r>
              <a:rPr lang="en-US" dirty="0" err="1" smtClean="0"/>
              <a:t>TreeMap</a:t>
            </a:r>
            <a:r>
              <a:rPr lang="en-US" dirty="0" smtClean="0"/>
              <a:t>.</a:t>
            </a:r>
          </a:p>
          <a:p>
            <a:r>
              <a:rPr lang="en-US" b="0" dirty="0" smtClean="0"/>
              <a:t>In addition, given a Person P with </a:t>
            </a:r>
            <a:r>
              <a:rPr lang="en-US" b="0" dirty="0" err="1" smtClean="0"/>
              <a:t>fname</a:t>
            </a:r>
            <a:r>
              <a:rPr lang="en-US" b="0" dirty="0" smtClean="0"/>
              <a:t> = “Jane”, </a:t>
            </a:r>
            <a:r>
              <a:rPr lang="en-US" b="0" dirty="0" err="1" smtClean="0"/>
              <a:t>lname</a:t>
            </a:r>
            <a:r>
              <a:rPr lang="en-US" b="0" dirty="0" smtClean="0"/>
              <a:t> = “Doe”, and </a:t>
            </a:r>
            <a:r>
              <a:rPr lang="en-US" b="0" dirty="0" err="1" smtClean="0"/>
              <a:t>sid</a:t>
            </a:r>
            <a:r>
              <a:rPr lang="en-US" b="0" dirty="0" smtClean="0"/>
              <a:t> = “1234”, the following should produce the proper output: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dirty="0" err="1" smtClean="0"/>
              <a:t>System.out.println</a:t>
            </a:r>
            <a:r>
              <a:rPr lang="en-US" b="1" dirty="0" smtClean="0"/>
              <a:t>(P);</a:t>
            </a:r>
            <a:br>
              <a:rPr lang="en-US" b="1" dirty="0" smtClean="0"/>
            </a:br>
            <a:r>
              <a:rPr lang="en-US" b="1" dirty="0" smtClean="0"/>
              <a:t>// evaluates to: </a:t>
            </a:r>
            <a:r>
              <a:rPr lang="nl-NL" b="1" dirty="0"/>
              <a:t>Jane Doe (1234</a:t>
            </a:r>
            <a:r>
              <a:rPr lang="nl-NL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7187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many methods does your Person class contain?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6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 will be graded on a number of aspects including functional (did it pass tests), your own tests, code style, following instructions, git activity, comments and documentation, and any other criteria designated by the assignment documentations</a:t>
            </a:r>
          </a:p>
          <a:p>
            <a:pPr marL="0" indent="0">
              <a:buNone/>
            </a:pPr>
            <a:r>
              <a:rPr lang="en-US" sz="2400" b="1" dirty="0" smtClean="0"/>
              <a:t>Grades will be on a letter scale: A-F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course does not give 0’s on assignments. </a:t>
            </a:r>
            <a:r>
              <a:rPr lang="en-US" sz="2400" b="1" dirty="0" smtClean="0"/>
              <a:t>Why?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Because:</a:t>
            </a:r>
            <a:r>
              <a:rPr lang="en-US" sz="2400" dirty="0" smtClean="0"/>
              <a:t> 100+0/2 = 50 (an F), 100+50/2 = 75 (a C)</a:t>
            </a:r>
          </a:p>
          <a:p>
            <a:pPr marL="0" indent="0">
              <a:buNone/>
            </a:pPr>
            <a:r>
              <a:rPr lang="en-US" sz="2400" b="1" dirty="0" smtClean="0"/>
              <a:t>But:</a:t>
            </a:r>
            <a:r>
              <a:rPr lang="en-US" sz="2400" dirty="0" smtClean="0"/>
              <a:t> A+F/2 != F, so it makes sense for A+F/2 = C (in my book!)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75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Java, always </a:t>
            </a:r>
            <a:r>
              <a:rPr lang="en-US" b="1" dirty="0" smtClean="0"/>
              <a:t>override</a:t>
            </a:r>
            <a:r>
              <a:rPr lang="en-US" dirty="0" smtClean="0"/>
              <a:t> the equals and </a:t>
            </a:r>
            <a:r>
              <a:rPr lang="en-US" dirty="0" err="1" smtClean="0"/>
              <a:t>hashCode</a:t>
            </a:r>
            <a:r>
              <a:rPr lang="en-US" dirty="0" smtClean="0"/>
              <a:t> methods!</a:t>
            </a:r>
          </a:p>
          <a:p>
            <a:r>
              <a:rPr lang="en-US" dirty="0" smtClean="0"/>
              <a:t>In Java, always implement Comparable&lt;T&gt;</a:t>
            </a:r>
          </a:p>
          <a:p>
            <a:pPr lvl="1"/>
            <a:r>
              <a:rPr lang="en-US" dirty="0" smtClean="0"/>
              <a:t>And implement the </a:t>
            </a:r>
            <a:r>
              <a:rPr lang="en-US" dirty="0" err="1" smtClean="0"/>
              <a:t>compareTo</a:t>
            </a:r>
            <a:r>
              <a:rPr lang="en-US" dirty="0" smtClean="0"/>
              <a:t> method!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do not do this your classes will not be safe to use with the </a:t>
            </a:r>
            <a:r>
              <a:rPr lang="en-US" dirty="0" err="1" smtClean="0"/>
              <a:t>java.util</a:t>
            </a:r>
            <a:r>
              <a:rPr lang="en-US" dirty="0" smtClean="0"/>
              <a:t> Collections!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enough about Java for the moment…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45" y="3045223"/>
            <a:ext cx="5232400" cy="1549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104949" y="1893559"/>
            <a:ext cx="498944" cy="107717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15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 Language that Grows on You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is a blend of two important programming paradigms: </a:t>
            </a:r>
            <a:r>
              <a:rPr lang="en-US" i="1" dirty="0" smtClean="0"/>
              <a:t>functional</a:t>
            </a:r>
            <a:r>
              <a:rPr lang="en-US" dirty="0" smtClean="0"/>
              <a:t> and </a:t>
            </a:r>
            <a:r>
              <a:rPr lang="en-US" i="1" dirty="0" smtClean="0"/>
              <a:t>object-oriented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is useful both in the small (scripting) as well as in the large to build robust and reusable frameworks and libraries.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compiles to the JVM and can easily interoperate with Java and its API making it a good next language to learn and transition to.</a:t>
            </a:r>
          </a:p>
        </p:txBody>
      </p:sp>
    </p:spTree>
    <p:extLst>
      <p:ext uri="{BB962C8B-B14F-4D97-AF65-F5344CB8AC3E}">
        <p14:creationId xmlns:p14="http://schemas.microsoft.com/office/powerpoint/2010/main" val="302512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51041"/>
            <a:ext cx="7835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New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9" y="1111879"/>
            <a:ext cx="54229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393" y="2928635"/>
            <a:ext cx="6908800" cy="210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1852" y="2343859"/>
            <a:ext cx="39645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 compared to Java’s</a:t>
            </a:r>
            <a:endParaRPr lang="en-US" sz="3200" b="1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948152" y="1964866"/>
            <a:ext cx="1084145" cy="910337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Is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Provides classes, interfaces (traits), inheritance, …</a:t>
            </a:r>
          </a:p>
          <a:p>
            <a:pPr lvl="1"/>
            <a:r>
              <a:rPr lang="en-US" dirty="0" smtClean="0"/>
              <a:t>Goes further than Java, everything is an Object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Functions are </a:t>
            </a:r>
            <a:r>
              <a:rPr lang="en-US" i="1" dirty="0" smtClean="0"/>
              <a:t>first-class</a:t>
            </a:r>
            <a:r>
              <a:rPr lang="en-US" dirty="0" smtClean="0"/>
              <a:t> </a:t>
            </a:r>
            <a:r>
              <a:rPr lang="en-US" i="1" dirty="0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Lisp, Scheme, SML, </a:t>
            </a:r>
            <a:r>
              <a:rPr lang="en-US" dirty="0" err="1" smtClean="0"/>
              <a:t>Erlang</a:t>
            </a:r>
            <a:r>
              <a:rPr lang="en-US" dirty="0" smtClean="0"/>
              <a:t>, Haskell, </a:t>
            </a:r>
            <a:r>
              <a:rPr lang="en-US" dirty="0" err="1" smtClean="0"/>
              <a:t>OCaml</a:t>
            </a:r>
            <a:r>
              <a:rPr lang="en-US" dirty="0" smtClean="0"/>
              <a:t>, F#</a:t>
            </a:r>
          </a:p>
          <a:p>
            <a:pPr lvl="1"/>
            <a:r>
              <a:rPr lang="en-US" dirty="0" smtClean="0"/>
              <a:t>Emphasizes </a:t>
            </a:r>
            <a:r>
              <a:rPr lang="en-US" i="1" dirty="0" smtClean="0"/>
              <a:t>immutability</a:t>
            </a:r>
            <a:r>
              <a:rPr lang="en-US" dirty="0" smtClean="0"/>
              <a:t>, functions map input values to output values providing </a:t>
            </a:r>
            <a:r>
              <a:rPr lang="en-US" i="1" dirty="0" smtClean="0"/>
              <a:t>referential transparency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288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concise code. Take a look: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6" y="1794962"/>
            <a:ext cx="4874733" cy="2640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0936" y="1921086"/>
            <a:ext cx="919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Java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67872" y="2335764"/>
            <a:ext cx="566982" cy="3174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77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concise code. Take a look: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6" y="1794962"/>
            <a:ext cx="4874733" cy="2640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404123"/>
            <a:ext cx="5029200" cy="3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0936" y="1921086"/>
            <a:ext cx="919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Java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7872" y="2335764"/>
            <a:ext cx="566982" cy="3174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9017" y="2833177"/>
            <a:ext cx="10562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Scala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8574" y="3417953"/>
            <a:ext cx="696702" cy="8340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8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" y="2433791"/>
            <a:ext cx="5165417" cy="2160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level. Take a look: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0936" y="1921086"/>
            <a:ext cx="919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Java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7872" y="2335764"/>
            <a:ext cx="566982" cy="3174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8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" y="2433791"/>
            <a:ext cx="5165417" cy="2160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level. Take a look: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0936" y="1921086"/>
            <a:ext cx="919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Java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7872" y="2335764"/>
            <a:ext cx="566982" cy="3174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9017" y="2833177"/>
            <a:ext cx="10562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Scala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8574" y="3417953"/>
            <a:ext cx="696702" cy="8340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74" y="4295632"/>
            <a:ext cx="5918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/Vagrant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 virtual machine?</a:t>
            </a:r>
          </a:p>
          <a:p>
            <a:r>
              <a:rPr lang="en-US" dirty="0" smtClean="0"/>
              <a:t>How is it configured?</a:t>
            </a:r>
          </a:p>
          <a:p>
            <a:r>
              <a:rPr lang="en-US" dirty="0" smtClean="0"/>
              <a:t>How do we boot up?</a:t>
            </a:r>
          </a:p>
          <a:p>
            <a:r>
              <a:rPr lang="en-US" dirty="0" smtClean="0"/>
              <a:t>How do we connect?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provides more type inference then Java which leads to more concise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933700"/>
            <a:ext cx="5130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65763"/>
          </a:xfrm>
        </p:spPr>
        <p:txBody>
          <a:bodyPr/>
          <a:lstStyle/>
          <a:p>
            <a:r>
              <a:rPr lang="en-US" dirty="0" smtClean="0"/>
              <a:t>The Read-</a:t>
            </a:r>
            <a:r>
              <a:rPr lang="en-US" dirty="0" err="1" smtClean="0"/>
              <a:t>Eval</a:t>
            </a:r>
            <a:r>
              <a:rPr lang="en-US" dirty="0" smtClean="0"/>
              <a:t>-Print Loop!</a:t>
            </a:r>
          </a:p>
          <a:p>
            <a:pPr lvl="1"/>
            <a:r>
              <a:rPr lang="en-US" dirty="0" smtClean="0"/>
              <a:t>Will become your best friend!</a:t>
            </a:r>
          </a:p>
          <a:p>
            <a:pPr lvl="1"/>
            <a:r>
              <a:rPr lang="en-US" dirty="0" smtClean="0"/>
              <a:t>A wonderful way to experiment and learn!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21" y="3110565"/>
            <a:ext cx="9765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enlo Bold"/>
                <a:cs typeface="Menlo Bold"/>
              </a:rPr>
              <a:t>$ </a:t>
            </a:r>
            <a:r>
              <a:rPr lang="en-US" sz="1500" dirty="0" err="1" smtClean="0">
                <a:latin typeface="Menlo Bold"/>
                <a:cs typeface="Menlo Bold"/>
              </a:rPr>
              <a:t>scala</a:t>
            </a:r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>
                <a:latin typeface="Menlo Bold"/>
                <a:cs typeface="Menlo Bold"/>
              </a:rPr>
              <a:t>Welcome to </a:t>
            </a:r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 version 2.11.5 (Java </a:t>
            </a:r>
            <a:r>
              <a:rPr lang="en-US" sz="1500" dirty="0" err="1">
                <a:latin typeface="Menlo Bold"/>
                <a:cs typeface="Menlo Bold"/>
              </a:rPr>
              <a:t>HotSpot</a:t>
            </a:r>
            <a:r>
              <a:rPr lang="en-US" sz="1500" dirty="0">
                <a:latin typeface="Menlo Bold"/>
                <a:cs typeface="Menlo Bold"/>
              </a:rPr>
              <a:t>(TM) 64-Bit Server VM, Java 1.8.0_25).</a:t>
            </a:r>
          </a:p>
          <a:p>
            <a:r>
              <a:rPr lang="en-US" sz="1500" dirty="0">
                <a:latin typeface="Menlo Bold"/>
                <a:cs typeface="Menlo Bold"/>
              </a:rPr>
              <a:t>Type in expressions to have them evaluated.</a:t>
            </a:r>
          </a:p>
          <a:p>
            <a:r>
              <a:rPr lang="en-US" sz="1500" dirty="0">
                <a:latin typeface="Menlo Bold"/>
                <a:cs typeface="Menlo Bold"/>
              </a:rPr>
              <a:t>Type :help for more information.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507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Simple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3658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3+4</a:t>
            </a:r>
          </a:p>
          <a:p>
            <a:r>
              <a:rPr lang="en-US" sz="1500" dirty="0">
                <a:latin typeface="Menlo Bold"/>
                <a:cs typeface="Menlo Bold"/>
              </a:rPr>
              <a:t>res0: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7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res0 * 3</a:t>
            </a:r>
          </a:p>
          <a:p>
            <a:r>
              <a:rPr lang="en-US" sz="1500" dirty="0">
                <a:latin typeface="Menlo Bold"/>
                <a:cs typeface="Menlo Bold"/>
              </a:rPr>
              <a:t>res1: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21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println</a:t>
            </a:r>
            <a:r>
              <a:rPr lang="en-US" sz="1500" dirty="0">
                <a:latin typeface="Menlo Bold"/>
                <a:cs typeface="Menlo Bold"/>
              </a:rPr>
              <a:t>("Hello, World")</a:t>
            </a:r>
          </a:p>
          <a:p>
            <a:r>
              <a:rPr lang="en-US" sz="1500" dirty="0">
                <a:latin typeface="Menlo Bold"/>
                <a:cs typeface="Menlo Bold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234401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the command line?</a:t>
            </a:r>
          </a:p>
          <a:p>
            <a:r>
              <a:rPr lang="en-US" dirty="0" smtClean="0"/>
              <a:t>What are some simple commands?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8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is not necessary!</a:t>
            </a:r>
          </a:p>
          <a:p>
            <a:r>
              <a:rPr lang="en-US" dirty="0" smtClean="0"/>
              <a:t>We will use </a:t>
            </a:r>
            <a:r>
              <a:rPr lang="en-US" b="1" dirty="0" err="1" smtClean="0"/>
              <a:t>javac</a:t>
            </a:r>
            <a:r>
              <a:rPr lang="en-US" dirty="0" smtClean="0"/>
              <a:t> to compile Java programs</a:t>
            </a:r>
          </a:p>
          <a:p>
            <a:r>
              <a:rPr lang="en-US" dirty="0" smtClean="0"/>
              <a:t>Need a good structure for our source code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/main/java, bin</a:t>
            </a:r>
          </a:p>
          <a:p>
            <a:r>
              <a:rPr lang="en-US" dirty="0" smtClean="0"/>
              <a:t>Other things to consider?</a:t>
            </a:r>
          </a:p>
          <a:p>
            <a:pPr lvl="1"/>
            <a:r>
              <a:rPr lang="en-US" dirty="0" smtClean="0"/>
              <a:t>packages, 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simple from the command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–p </a:t>
            </a:r>
            <a:r>
              <a:rPr lang="en-US" dirty="0" err="1" smtClean="0"/>
              <a:t>myproj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myproj</a:t>
            </a:r>
            <a:r>
              <a:rPr lang="en-US" dirty="0" smtClean="0"/>
              <a:t>/bin</a:t>
            </a:r>
          </a:p>
          <a:p>
            <a:pPr marL="0" indent="0">
              <a:buNone/>
            </a:pPr>
            <a:r>
              <a:rPr lang="en-US" dirty="0" smtClean="0"/>
              <a:t>$ cd </a:t>
            </a:r>
            <a:r>
              <a:rPr lang="en-US" dirty="0" err="1" smtClean="0"/>
              <a:t>myproj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touch </a:t>
            </a:r>
            <a:r>
              <a:rPr lang="en-US" dirty="0" err="1" smtClean="0"/>
              <a:t>README.md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4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Git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go to the command line for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Compiling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compile Java’s hello world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javac</a:t>
            </a:r>
            <a:r>
              <a:rPr lang="en-US" dirty="0" smtClean="0"/>
              <a:t> –d bin </a:t>
            </a:r>
            <a:r>
              <a:rPr lang="en-US" dirty="0" err="1" smtClean="0"/>
              <a:t>src</a:t>
            </a:r>
            <a:r>
              <a:rPr lang="en-US" dirty="0" smtClean="0"/>
              <a:t>/main/java/</a:t>
            </a:r>
            <a:r>
              <a:rPr lang="en-US" dirty="0" err="1" smtClean="0"/>
              <a:t>Hello.java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This will generate class files into the bin directory.</a:t>
            </a:r>
          </a:p>
          <a:p>
            <a:r>
              <a:rPr lang="en-US" sz="2800" dirty="0" smtClean="0"/>
              <a:t>What is a class file?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4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1256</Words>
  <Application>Microsoft Macintosh PowerPoint</Application>
  <PresentationFormat>On-screen Show (16:9)</PresentationFormat>
  <Paragraphs>195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Programming Methodology</vt:lpstr>
      <vt:lpstr>Objectives</vt:lpstr>
      <vt:lpstr>From last time…</vt:lpstr>
      <vt:lpstr>VirtualBox/Vagrant</vt:lpstr>
      <vt:lpstr>Basic Command Line</vt:lpstr>
      <vt:lpstr>Compiling Java Programs</vt:lpstr>
      <vt:lpstr>Creating a Project Directory</vt:lpstr>
      <vt:lpstr>Quick Git Introduction</vt:lpstr>
      <vt:lpstr>Example: Compiling Java</vt:lpstr>
      <vt:lpstr>Example: Running Java</vt:lpstr>
      <vt:lpstr>Example: Compiling Packages</vt:lpstr>
      <vt:lpstr>Example: Running Packaged Java</vt:lpstr>
      <vt:lpstr>Java and Data Structures</vt:lpstr>
      <vt:lpstr>Java’s Data Structures</vt:lpstr>
      <vt:lpstr>ArrayList&lt;T&gt;</vt:lpstr>
      <vt:lpstr>Elements in a List</vt:lpstr>
      <vt:lpstr>Elements in a List</vt:lpstr>
      <vt:lpstr>Lists of Other Things</vt:lpstr>
      <vt:lpstr>Elements in a List of other things</vt:lpstr>
      <vt:lpstr>What about sets?</vt:lpstr>
      <vt:lpstr>Object Equality</vt:lpstr>
      <vt:lpstr>Overriding equals</vt:lpstr>
      <vt:lpstr>Object hashCode</vt:lpstr>
      <vt:lpstr>Overriding hashCode</vt:lpstr>
      <vt:lpstr>What if we use TreeSet?</vt:lpstr>
      <vt:lpstr>Maps</vt:lpstr>
      <vt:lpstr>What do we override?</vt:lpstr>
      <vt:lpstr>Activity</vt:lpstr>
      <vt:lpstr>i-clicker</vt:lpstr>
      <vt:lpstr>Take Away Point</vt:lpstr>
      <vt:lpstr>Switch Gears</vt:lpstr>
      <vt:lpstr>Scala</vt:lpstr>
      <vt:lpstr>Concise</vt:lpstr>
      <vt:lpstr>Growing New Types</vt:lpstr>
      <vt:lpstr>Scala – Is Scalable</vt:lpstr>
      <vt:lpstr>Scala – Why?</vt:lpstr>
      <vt:lpstr>Scala – Why?</vt:lpstr>
      <vt:lpstr>Scala – Why?</vt:lpstr>
      <vt:lpstr>Scala – Why?</vt:lpstr>
      <vt:lpstr>Scala – Type Inference</vt:lpstr>
      <vt:lpstr>Scala – First Steps</vt:lpstr>
      <vt:lpstr>Scala – Simple Evaluation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87</cp:revision>
  <dcterms:created xsi:type="dcterms:W3CDTF">2015-01-21T18:29:59Z</dcterms:created>
  <dcterms:modified xsi:type="dcterms:W3CDTF">2015-01-26T18:04:20Z</dcterms:modified>
</cp:coreProperties>
</file>