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3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2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79832" y="3568144"/>
            <a:ext cx="3308545" cy="119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8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1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5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1BEA-07AB-3E4D-8550-E5A0787E42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0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04 – Programming Principles and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Scripts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996" y="1296231"/>
            <a:ext cx="504871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latin typeface="Menlo Bold"/>
                <a:cs typeface="Menlo Bold"/>
              </a:rPr>
              <a:t>hello.scala</a:t>
            </a:r>
            <a:r>
              <a:rPr lang="en-US" sz="1500" dirty="0" smtClean="0">
                <a:latin typeface="Menlo Bold"/>
                <a:cs typeface="Menlo Bold"/>
              </a:rPr>
              <a:t>:</a:t>
            </a:r>
          </a:p>
          <a:p>
            <a:r>
              <a:rPr lang="en-US" sz="1500" dirty="0" err="1">
                <a:latin typeface="Menlo Bold"/>
                <a:cs typeface="Menlo Bold"/>
              </a:rPr>
              <a:t>val</a:t>
            </a:r>
            <a:r>
              <a:rPr lang="en-US" sz="1500" dirty="0">
                <a:latin typeface="Menlo Bold"/>
                <a:cs typeface="Menlo Bold"/>
              </a:rPr>
              <a:t> hello = "Hello World...From a Script!"</a:t>
            </a:r>
          </a:p>
          <a:p>
            <a:r>
              <a:rPr lang="en-US" sz="1500" dirty="0" err="1">
                <a:latin typeface="Menlo Bold"/>
                <a:cs typeface="Menlo Bold"/>
              </a:rPr>
              <a:t>println</a:t>
            </a:r>
            <a:r>
              <a:rPr lang="en-US" sz="1500" dirty="0">
                <a:latin typeface="Menlo Bold"/>
                <a:cs typeface="Menlo Bold"/>
              </a:rPr>
              <a:t>(</a:t>
            </a:r>
            <a:r>
              <a:rPr lang="en-US" sz="1500" dirty="0" err="1">
                <a:latin typeface="Menlo Bold"/>
                <a:cs typeface="Menlo Bold"/>
              </a:rPr>
              <a:t>args</a:t>
            </a:r>
            <a:r>
              <a:rPr lang="en-US" sz="1500" dirty="0">
                <a:latin typeface="Menlo Bold"/>
                <a:cs typeface="Menlo Bold"/>
              </a:rPr>
              <a:t>(0) + ", " + hello</a:t>
            </a:r>
            <a:r>
              <a:rPr lang="en-US" sz="1500" dirty="0" smtClean="0">
                <a:latin typeface="Menlo Bold"/>
                <a:cs typeface="Menlo Bold"/>
              </a:rPr>
              <a:t>)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smtClean="0">
                <a:latin typeface="Menlo Bold"/>
                <a:cs typeface="Menlo Bold"/>
              </a:rPr>
              <a:t>Command Line:</a:t>
            </a:r>
          </a:p>
          <a:p>
            <a:r>
              <a:rPr lang="en-US" sz="1500" dirty="0">
                <a:latin typeface="Menlo Bold"/>
                <a:cs typeface="Menlo Bold"/>
              </a:rPr>
              <a:t>$ </a:t>
            </a:r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 </a:t>
            </a:r>
            <a:r>
              <a:rPr lang="en-US" sz="1500" dirty="0" err="1">
                <a:latin typeface="Menlo Bold"/>
                <a:cs typeface="Menlo Bold"/>
              </a:rPr>
              <a:t>hello.scala</a:t>
            </a:r>
            <a:r>
              <a:rPr lang="en-US" sz="1500" dirty="0">
                <a:latin typeface="Menlo Bold"/>
                <a:cs typeface="Menlo Bold"/>
              </a:rPr>
              <a:t> Tim</a:t>
            </a:r>
          </a:p>
          <a:p>
            <a:r>
              <a:rPr lang="en-US" sz="1500" dirty="0">
                <a:latin typeface="Menlo Bold"/>
                <a:cs typeface="Menlo Bold"/>
              </a:rPr>
              <a:t>Tim, Hello World...From a Script!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9909" y="3671981"/>
            <a:ext cx="6431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Scala</a:t>
            </a:r>
            <a:r>
              <a:rPr lang="en-US" sz="3200" b="1" dirty="0" smtClean="0"/>
              <a:t> can easily be used in the small!</a:t>
            </a:r>
          </a:p>
        </p:txBody>
      </p:sp>
    </p:spTree>
    <p:extLst>
      <p:ext uri="{BB962C8B-B14F-4D97-AF65-F5344CB8AC3E}">
        <p14:creationId xmlns:p14="http://schemas.microsoft.com/office/powerpoint/2010/main" val="182604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While/If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0" y="1477601"/>
            <a:ext cx="3390900" cy="2654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4760" y="1225469"/>
            <a:ext cx="34916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Very similar to Java’s while loop and if conditional.</a:t>
            </a:r>
          </a:p>
          <a:p>
            <a:endParaRPr lang="en-US" sz="3200" b="1" dirty="0"/>
          </a:p>
          <a:p>
            <a:r>
              <a:rPr lang="en-US" sz="3200" b="1" dirty="0" smtClean="0"/>
              <a:t>Remember, though that if/else in </a:t>
            </a:r>
            <a:r>
              <a:rPr lang="en-US" sz="3200" b="1" dirty="0" err="1" smtClean="0"/>
              <a:t>scala</a:t>
            </a:r>
            <a:r>
              <a:rPr lang="en-US" sz="3200" b="1" dirty="0" smtClean="0"/>
              <a:t> returns a value!</a:t>
            </a:r>
          </a:p>
        </p:txBody>
      </p:sp>
    </p:spTree>
    <p:extLst>
      <p:ext uri="{BB962C8B-B14F-4D97-AF65-F5344CB8AC3E}">
        <p14:creationId xmlns:p14="http://schemas.microsoft.com/office/powerpoint/2010/main" val="171762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for/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15396"/>
            <a:ext cx="49870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You can simplify this to…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1" y="1370896"/>
            <a:ext cx="5791200" cy="44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929" y="2458682"/>
            <a:ext cx="2616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latin typeface="Menlo Bold"/>
                <a:cs typeface="Menlo Bold"/>
              </a:rPr>
              <a:t>args.foreach</a:t>
            </a:r>
            <a:r>
              <a:rPr lang="en-US" sz="1500" dirty="0" smtClean="0">
                <a:latin typeface="Menlo Bold"/>
                <a:cs typeface="Menlo Bold"/>
              </a:rPr>
              <a:t>(</a:t>
            </a:r>
            <a:r>
              <a:rPr lang="en-US" sz="1500" dirty="0" err="1" smtClean="0">
                <a:latin typeface="Menlo Bold"/>
                <a:cs typeface="Menlo Bold"/>
              </a:rPr>
              <a:t>println</a:t>
            </a:r>
            <a:r>
              <a:rPr lang="en-US" sz="1500" dirty="0" smtClean="0">
                <a:latin typeface="Menlo Bold"/>
                <a:cs typeface="Menlo Bold"/>
              </a:rPr>
              <a:t>)</a:t>
            </a:r>
            <a:endParaRPr lang="en-US" sz="1500" dirty="0">
              <a:latin typeface="Menlo Bold"/>
              <a:cs typeface="Menlo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794707"/>
            <a:ext cx="49870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You can also use for: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9" y="3379483"/>
            <a:ext cx="2463800" cy="825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286864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However: </a:t>
            </a:r>
            <a:r>
              <a:rPr lang="en-US" sz="2400" b="1" dirty="0" smtClean="0"/>
              <a:t>you do not have for loops like in Java!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4221" y="2841307"/>
            <a:ext cx="3146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technical name for this is</a:t>
            </a:r>
          </a:p>
          <a:p>
            <a:r>
              <a:rPr lang="en-US" dirty="0" smtClean="0"/>
              <a:t>a “for comprehension”. These are included in other languages such as Python! More on these at a later point…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2801620" y="3579971"/>
            <a:ext cx="2642601" cy="264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9521" y="1388444"/>
            <a:ext cx="3146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called an anonymous function or </a:t>
            </a:r>
            <a:r>
              <a:rPr lang="en-US" i="1" dirty="0" smtClean="0"/>
              <a:t>lambda</a:t>
            </a:r>
            <a:r>
              <a:rPr lang="en-US" dirty="0" smtClean="0"/>
              <a:t> from the </a:t>
            </a:r>
            <a:r>
              <a:rPr lang="en-US" i="1" dirty="0" smtClean="0"/>
              <a:t>lambda calculus</a:t>
            </a:r>
            <a:r>
              <a:rPr lang="en-US" dirty="0" smtClean="0"/>
              <a:t>. More on these later…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684152" y="1815397"/>
            <a:ext cx="1245369" cy="173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(01-array.scala)</a:t>
            </a:r>
          </a:p>
          <a:p>
            <a:r>
              <a:rPr lang="en-US" dirty="0" smtClean="0"/>
              <a:t>Lists (02-list.scala)</a:t>
            </a:r>
          </a:p>
          <a:p>
            <a:r>
              <a:rPr lang="en-US" dirty="0" smtClean="0"/>
              <a:t>Tuples (03-tuple.scala)</a:t>
            </a:r>
          </a:p>
          <a:p>
            <a:r>
              <a:rPr lang="en-US" dirty="0" smtClean="0"/>
              <a:t>Sets (04-set.scala)</a:t>
            </a:r>
          </a:p>
          <a:p>
            <a:r>
              <a:rPr lang="en-US" dirty="0" smtClean="0"/>
              <a:t>Maps (05-map.scala)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understand </a:t>
            </a:r>
            <a:r>
              <a:rPr lang="en-US" dirty="0" err="1" smtClean="0"/>
              <a:t>Scala</a:t>
            </a:r>
            <a:r>
              <a:rPr lang="en-US" dirty="0" smtClean="0"/>
              <a:t> basics</a:t>
            </a:r>
          </a:p>
          <a:p>
            <a:r>
              <a:rPr lang="en-US" dirty="0" smtClean="0"/>
              <a:t>To learn and apply </a:t>
            </a:r>
            <a:r>
              <a:rPr lang="en-US" dirty="0" err="1" smtClean="0"/>
              <a:t>Scala</a:t>
            </a:r>
            <a:r>
              <a:rPr lang="en-US" dirty="0" smtClean="0"/>
              <a:t> control structures</a:t>
            </a:r>
          </a:p>
          <a:p>
            <a:r>
              <a:rPr lang="en-US" dirty="0" smtClean="0"/>
              <a:t>To understand and apply </a:t>
            </a:r>
            <a:r>
              <a:rPr lang="en-US" dirty="0" err="1" smtClean="0"/>
              <a:t>Scala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To understand, learn, and use </a:t>
            </a:r>
            <a:r>
              <a:rPr lang="en-US" dirty="0" err="1" smtClean="0"/>
              <a:t>Scala</a:t>
            </a:r>
            <a:r>
              <a:rPr lang="en-US" dirty="0" smtClean="0"/>
              <a:t> data structures</a:t>
            </a:r>
          </a:p>
          <a:p>
            <a:r>
              <a:rPr lang="en-US" dirty="0" smtClean="0"/>
              <a:t>To learn </a:t>
            </a:r>
            <a:r>
              <a:rPr lang="en-US" dirty="0" err="1" smtClean="0"/>
              <a:t>Scala</a:t>
            </a:r>
            <a:r>
              <a:rPr lang="en-US" dirty="0" smtClean="0"/>
              <a:t> companion objects</a:t>
            </a:r>
          </a:p>
          <a:p>
            <a:r>
              <a:rPr lang="en-US" dirty="0" smtClean="0"/>
              <a:t>To learn how to use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scalac</a:t>
            </a:r>
            <a:r>
              <a:rPr lang="en-US" dirty="0" smtClean="0"/>
              <a:t>, and </a:t>
            </a:r>
            <a:r>
              <a:rPr lang="en-US" dirty="0" err="1" smtClean="0"/>
              <a:t>fsc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87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Simple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996" y="1296231"/>
            <a:ext cx="3658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3+4</a:t>
            </a:r>
          </a:p>
          <a:p>
            <a:r>
              <a:rPr lang="en-US" sz="1500" dirty="0">
                <a:latin typeface="Menlo Bold"/>
                <a:cs typeface="Menlo Bold"/>
              </a:rPr>
              <a:t>res0: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 = 7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res0 * 3</a:t>
            </a:r>
          </a:p>
          <a:p>
            <a:r>
              <a:rPr lang="en-US" sz="1500" dirty="0">
                <a:latin typeface="Menlo Bold"/>
                <a:cs typeface="Menlo Bold"/>
              </a:rPr>
              <a:t>res1: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 = 21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</a:t>
            </a:r>
            <a:r>
              <a:rPr lang="en-US" sz="1500" dirty="0" err="1">
                <a:latin typeface="Menlo Bold"/>
                <a:cs typeface="Menlo Bold"/>
              </a:rPr>
              <a:t>println</a:t>
            </a:r>
            <a:r>
              <a:rPr lang="en-US" sz="1500" dirty="0">
                <a:latin typeface="Menlo Bold"/>
                <a:cs typeface="Menlo Bold"/>
              </a:rPr>
              <a:t>("Hello, World")</a:t>
            </a:r>
          </a:p>
          <a:p>
            <a:r>
              <a:rPr lang="en-US" sz="1500" dirty="0">
                <a:latin typeface="Menlo Bold"/>
                <a:cs typeface="Menlo Bold"/>
              </a:rPr>
              <a:t>Hello, World</a:t>
            </a:r>
          </a:p>
        </p:txBody>
      </p:sp>
    </p:spTree>
    <p:extLst>
      <p:ext uri="{BB962C8B-B14F-4D97-AF65-F5344CB8AC3E}">
        <p14:creationId xmlns:p14="http://schemas.microsoft.com/office/powerpoint/2010/main" val="234401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Simple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996" y="1296231"/>
            <a:ext cx="6670065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</a:t>
            </a:r>
            <a:r>
              <a:rPr lang="en-US" sz="1500" dirty="0" err="1">
                <a:latin typeface="Menlo Bold"/>
                <a:cs typeface="Menlo Bold"/>
              </a:rPr>
              <a:t>val</a:t>
            </a:r>
            <a:r>
              <a:rPr lang="en-US" sz="1500" dirty="0">
                <a:latin typeface="Menlo Bold"/>
                <a:cs typeface="Menlo Bold"/>
              </a:rPr>
              <a:t> </a:t>
            </a:r>
            <a:r>
              <a:rPr lang="en-US" sz="1500" dirty="0" err="1">
                <a:latin typeface="Menlo Bold"/>
                <a:cs typeface="Menlo Bold"/>
              </a:rPr>
              <a:t>msg</a:t>
            </a:r>
            <a:r>
              <a:rPr lang="en-US" sz="1500" dirty="0">
                <a:latin typeface="Menlo Bold"/>
                <a:cs typeface="Menlo Bold"/>
              </a:rPr>
              <a:t> = "Hello, World"</a:t>
            </a:r>
          </a:p>
          <a:p>
            <a:r>
              <a:rPr lang="en-US" sz="1500" dirty="0" err="1">
                <a:latin typeface="Menlo Bold"/>
                <a:cs typeface="Menlo Bold"/>
              </a:rPr>
              <a:t>msg</a:t>
            </a:r>
            <a:r>
              <a:rPr lang="en-US" sz="1500" dirty="0">
                <a:latin typeface="Menlo Bold"/>
                <a:cs typeface="Menlo Bold"/>
              </a:rPr>
              <a:t>: String = Hello, World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</a:t>
            </a:r>
            <a:r>
              <a:rPr lang="en-US" sz="1500" dirty="0" err="1">
                <a:latin typeface="Menlo Bold"/>
                <a:cs typeface="Menlo Bold"/>
              </a:rPr>
              <a:t>val</a:t>
            </a:r>
            <a:r>
              <a:rPr lang="en-US" sz="1500" dirty="0">
                <a:latin typeface="Menlo Bold"/>
                <a:cs typeface="Menlo Bold"/>
              </a:rPr>
              <a:t> msg2: </a:t>
            </a:r>
            <a:r>
              <a:rPr lang="en-US" sz="1500" dirty="0" err="1">
                <a:latin typeface="Menlo Bold"/>
                <a:cs typeface="Menlo Bold"/>
              </a:rPr>
              <a:t>java.lang.String</a:t>
            </a:r>
            <a:r>
              <a:rPr lang="en-US" sz="1500" dirty="0">
                <a:latin typeface="Menlo Bold"/>
                <a:cs typeface="Menlo Bold"/>
              </a:rPr>
              <a:t> = "Hello, World Again"</a:t>
            </a:r>
          </a:p>
          <a:p>
            <a:r>
              <a:rPr lang="en-US" sz="1500" dirty="0">
                <a:latin typeface="Menlo Bold"/>
                <a:cs typeface="Menlo Bold"/>
              </a:rPr>
              <a:t>msg2: String = Hello, World Again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</a:t>
            </a:r>
            <a:r>
              <a:rPr lang="en-US" sz="1500" dirty="0" err="1">
                <a:latin typeface="Menlo Bold"/>
                <a:cs typeface="Menlo Bold"/>
              </a:rPr>
              <a:t>val</a:t>
            </a:r>
            <a:r>
              <a:rPr lang="en-US" sz="1500" dirty="0">
                <a:latin typeface="Menlo Bold"/>
                <a:cs typeface="Menlo Bold"/>
              </a:rPr>
              <a:t> msg3: String = "Hello, World Once Again!"</a:t>
            </a:r>
          </a:p>
          <a:p>
            <a:r>
              <a:rPr lang="en-US" sz="1500" dirty="0">
                <a:latin typeface="Menlo Bold"/>
                <a:cs typeface="Menlo Bold"/>
              </a:rPr>
              <a:t>msg3: String = Hello, World Once Again</a:t>
            </a:r>
            <a:r>
              <a:rPr lang="en-US" sz="1500" dirty="0" smtClean="0">
                <a:latin typeface="Menlo Bold"/>
                <a:cs typeface="Menlo Bold"/>
              </a:rPr>
              <a:t>!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 smtClean="0">
                <a:latin typeface="Menlo Bold"/>
                <a:cs typeface="Menlo Bold"/>
              </a:rPr>
              <a:t>scala</a:t>
            </a:r>
            <a:r>
              <a:rPr lang="en-US" sz="1500" dirty="0" smtClean="0">
                <a:latin typeface="Menlo Bold"/>
                <a:cs typeface="Menlo Bold"/>
              </a:rPr>
              <a:t>&gt; </a:t>
            </a:r>
            <a:r>
              <a:rPr lang="en-US" sz="1500" dirty="0" err="1" smtClean="0">
                <a:latin typeface="Menlo Bold"/>
                <a:cs typeface="Menlo Bold"/>
              </a:rPr>
              <a:t>println</a:t>
            </a:r>
            <a:r>
              <a:rPr lang="en-US" sz="1500" dirty="0" smtClean="0">
                <a:latin typeface="Menlo Bold"/>
                <a:cs typeface="Menlo Bold"/>
              </a:rPr>
              <a:t>(</a:t>
            </a:r>
            <a:r>
              <a:rPr lang="en-US" sz="1500" dirty="0" err="1" smtClean="0">
                <a:latin typeface="Menlo Bold"/>
                <a:cs typeface="Menlo Bold"/>
              </a:rPr>
              <a:t>msg</a:t>
            </a:r>
            <a:r>
              <a:rPr lang="en-US" sz="1500" dirty="0" smtClean="0">
                <a:latin typeface="Menlo Bold"/>
                <a:cs typeface="Menlo Bold"/>
              </a:rPr>
              <a:t>)</a:t>
            </a:r>
          </a:p>
          <a:p>
            <a:r>
              <a:rPr lang="en-US" sz="1500" dirty="0" smtClean="0">
                <a:latin typeface="Menlo Bold"/>
                <a:cs typeface="Menlo Bold"/>
              </a:rPr>
              <a:t>Hello, World</a:t>
            </a:r>
            <a:endParaRPr lang="en-US" sz="15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326692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</a:t>
            </a:r>
            <a:r>
              <a:rPr lang="en-US" dirty="0" err="1" smtClean="0"/>
              <a:t>val</a:t>
            </a:r>
            <a:r>
              <a:rPr lang="en-US" dirty="0" smtClean="0"/>
              <a:t> versus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996" y="1296231"/>
            <a:ext cx="470128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</a:t>
            </a:r>
            <a:r>
              <a:rPr lang="en-US" sz="1500" dirty="0" err="1">
                <a:latin typeface="Menlo Bold"/>
                <a:cs typeface="Menlo Bold"/>
              </a:rPr>
              <a:t>msg</a:t>
            </a:r>
            <a:r>
              <a:rPr lang="en-US" sz="1500" dirty="0">
                <a:latin typeface="Menlo Bold"/>
                <a:cs typeface="Menlo Bold"/>
              </a:rPr>
              <a:t> = "Bye World"</a:t>
            </a:r>
          </a:p>
          <a:p>
            <a:r>
              <a:rPr lang="en-US" sz="1500" dirty="0">
                <a:solidFill>
                  <a:srgbClr val="FF0000"/>
                </a:solidFill>
                <a:latin typeface="Menlo Bold"/>
                <a:cs typeface="Menlo Bold"/>
              </a:rPr>
              <a:t>&lt;console&gt;:8: error: reassignment to </a:t>
            </a:r>
            <a:r>
              <a:rPr lang="en-US" sz="1500" dirty="0" err="1">
                <a:solidFill>
                  <a:srgbClr val="FF0000"/>
                </a:solidFill>
                <a:latin typeface="Menlo Bold"/>
                <a:cs typeface="Menlo Bold"/>
              </a:rPr>
              <a:t>val</a:t>
            </a:r>
            <a:endParaRPr lang="en-US" sz="1500" dirty="0">
              <a:solidFill>
                <a:srgbClr val="FF0000"/>
              </a:solidFill>
              <a:latin typeface="Menlo Bold"/>
              <a:cs typeface="Menlo Bold"/>
            </a:endParaRPr>
          </a:p>
          <a:p>
            <a:r>
              <a:rPr lang="en-US" sz="1500" dirty="0">
                <a:solidFill>
                  <a:srgbClr val="FF0000"/>
                </a:solidFill>
                <a:latin typeface="Menlo Bold"/>
                <a:cs typeface="Menlo Bold"/>
              </a:rPr>
              <a:t>       </a:t>
            </a:r>
            <a:r>
              <a:rPr lang="en-US" sz="1500" dirty="0" err="1">
                <a:solidFill>
                  <a:srgbClr val="FF0000"/>
                </a:solidFill>
                <a:latin typeface="Menlo Bold"/>
                <a:cs typeface="Menlo Bold"/>
              </a:rPr>
              <a:t>msg</a:t>
            </a:r>
            <a:r>
              <a:rPr lang="en-US" sz="1500" dirty="0">
                <a:solidFill>
                  <a:srgbClr val="FF0000"/>
                </a:solidFill>
                <a:latin typeface="Menlo Bold"/>
                <a:cs typeface="Menlo Bold"/>
              </a:rPr>
              <a:t> = "Bye World"</a:t>
            </a:r>
          </a:p>
          <a:p>
            <a:r>
              <a:rPr lang="en-US" sz="1500" dirty="0">
                <a:latin typeface="Menlo Bold"/>
                <a:cs typeface="Menlo Bold"/>
              </a:rPr>
              <a:t>           ^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</a:t>
            </a:r>
            <a:r>
              <a:rPr lang="en-US" sz="1500" dirty="0" err="1">
                <a:latin typeface="Menlo Bold"/>
                <a:cs typeface="Menlo Bold"/>
              </a:rPr>
              <a:t>var</a:t>
            </a:r>
            <a:r>
              <a:rPr lang="en-US" sz="1500" dirty="0">
                <a:latin typeface="Menlo Bold"/>
                <a:cs typeface="Menlo Bold"/>
              </a:rPr>
              <a:t> greeting = "Hello There"</a:t>
            </a:r>
          </a:p>
          <a:p>
            <a:r>
              <a:rPr lang="en-US" sz="1500" dirty="0">
                <a:latin typeface="Menlo Bold"/>
                <a:cs typeface="Menlo Bold"/>
              </a:rPr>
              <a:t>greeting: String = Hello There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greeting = "Nice to meet you"</a:t>
            </a:r>
          </a:p>
          <a:p>
            <a:r>
              <a:rPr lang="en-US" sz="1500" dirty="0">
                <a:latin typeface="Menlo Bold"/>
                <a:cs typeface="Menlo Bold"/>
              </a:rPr>
              <a:t>greeting: String = Nice to meet you</a:t>
            </a:r>
          </a:p>
        </p:txBody>
      </p:sp>
    </p:spTree>
    <p:extLst>
      <p:ext uri="{BB962C8B-B14F-4D97-AF65-F5344CB8AC3E}">
        <p14:creationId xmlns:p14="http://schemas.microsoft.com/office/powerpoint/2010/main" val="24330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996" y="1296231"/>
            <a:ext cx="47012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</a:t>
            </a:r>
            <a:r>
              <a:rPr lang="en-US" sz="1500" dirty="0" err="1">
                <a:latin typeface="Menlo Bold"/>
                <a:cs typeface="Menlo Bold"/>
              </a:rPr>
              <a:t>def</a:t>
            </a:r>
            <a:r>
              <a:rPr lang="en-US" sz="1500" dirty="0">
                <a:latin typeface="Menlo Bold"/>
                <a:cs typeface="Menlo Bold"/>
              </a:rPr>
              <a:t> max(x: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, y: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):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 = {</a:t>
            </a:r>
          </a:p>
          <a:p>
            <a:r>
              <a:rPr lang="en-US" sz="1500" dirty="0">
                <a:latin typeface="Menlo Bold"/>
                <a:cs typeface="Menlo Bold"/>
              </a:rPr>
              <a:t>     |   if (x &gt; y) x</a:t>
            </a:r>
          </a:p>
          <a:p>
            <a:r>
              <a:rPr lang="en-US" sz="1500" dirty="0">
                <a:latin typeface="Menlo Bold"/>
                <a:cs typeface="Menlo Bold"/>
              </a:rPr>
              <a:t>     |   else y</a:t>
            </a:r>
          </a:p>
          <a:p>
            <a:r>
              <a:rPr lang="en-US" sz="1500" dirty="0">
                <a:latin typeface="Menlo Bold"/>
                <a:cs typeface="Menlo Bold"/>
              </a:rPr>
              <a:t>     | }</a:t>
            </a:r>
          </a:p>
          <a:p>
            <a:r>
              <a:rPr lang="en-US" sz="1500" dirty="0">
                <a:latin typeface="Menlo Bold"/>
                <a:cs typeface="Menlo Bold"/>
              </a:rPr>
              <a:t>max: (x: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, y: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)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endParaRPr lang="en-US" sz="1500" dirty="0">
              <a:latin typeface="Menlo Bold"/>
              <a:cs typeface="Menlo Bold"/>
            </a:endParaRP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max(4,5)</a:t>
            </a:r>
          </a:p>
          <a:p>
            <a:r>
              <a:rPr lang="en-US" sz="1500" dirty="0">
                <a:latin typeface="Menlo Bold"/>
                <a:cs typeface="Menlo Bold"/>
              </a:rPr>
              <a:t>res3: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 =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9909" y="3671981"/>
            <a:ext cx="6464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What is peculiar about this function?</a:t>
            </a:r>
          </a:p>
          <a:p>
            <a:r>
              <a:rPr lang="en-US" sz="3200" b="1" dirty="0" smtClean="0"/>
              <a:t>How is it different from Java?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1293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Function Parts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977900"/>
            <a:ext cx="8026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Short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996" y="1296231"/>
            <a:ext cx="632263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</a:t>
            </a:r>
            <a:r>
              <a:rPr lang="en-US" sz="1500" dirty="0" err="1">
                <a:latin typeface="Menlo Bold"/>
                <a:cs typeface="Menlo Bold"/>
              </a:rPr>
              <a:t>def</a:t>
            </a:r>
            <a:r>
              <a:rPr lang="en-US" sz="1500" dirty="0">
                <a:latin typeface="Menlo Bold"/>
                <a:cs typeface="Menlo Bold"/>
              </a:rPr>
              <a:t> max2(x: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, y: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) = if (x &gt; y) x else y</a:t>
            </a:r>
          </a:p>
          <a:p>
            <a:r>
              <a:rPr lang="en-US" sz="1500" dirty="0">
                <a:latin typeface="Menlo Bold"/>
                <a:cs typeface="Menlo Bold"/>
              </a:rPr>
              <a:t>max2: (x: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, y: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)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endParaRPr lang="en-US" sz="1500" dirty="0">
              <a:latin typeface="Menlo Bold"/>
              <a:cs typeface="Menlo Bold"/>
            </a:endParaRP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max2(4,5)</a:t>
            </a:r>
          </a:p>
          <a:p>
            <a:r>
              <a:rPr lang="en-US" sz="1500" dirty="0">
                <a:latin typeface="Menlo Bold"/>
                <a:cs typeface="Menlo Bold"/>
              </a:rPr>
              <a:t>res4: </a:t>
            </a:r>
            <a:r>
              <a:rPr lang="en-US" sz="1500" dirty="0" err="1">
                <a:latin typeface="Menlo Bold"/>
                <a:cs typeface="Menlo Bold"/>
              </a:rPr>
              <a:t>Int</a:t>
            </a:r>
            <a:r>
              <a:rPr lang="en-US" sz="1500" dirty="0">
                <a:latin typeface="Menlo Bold"/>
                <a:cs typeface="Menlo Bold"/>
              </a:rPr>
              <a:t> =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9909" y="3671981"/>
            <a:ext cx="54589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Where did the curly braces go?</a:t>
            </a:r>
          </a:p>
        </p:txBody>
      </p:sp>
    </p:spTree>
    <p:extLst>
      <p:ext uri="{BB962C8B-B14F-4D97-AF65-F5344CB8AC3E}">
        <p14:creationId xmlns:p14="http://schemas.microsoft.com/office/powerpoint/2010/main" val="262486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996" y="1296231"/>
            <a:ext cx="574358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</a:t>
            </a:r>
            <a:r>
              <a:rPr lang="en-US" sz="1500" dirty="0" err="1">
                <a:latin typeface="Menlo Bold"/>
                <a:cs typeface="Menlo Bold"/>
              </a:rPr>
              <a:t>def</a:t>
            </a:r>
            <a:r>
              <a:rPr lang="en-US" sz="1500" dirty="0">
                <a:latin typeface="Menlo Bold"/>
                <a:cs typeface="Menlo Bold"/>
              </a:rPr>
              <a:t> greet() = </a:t>
            </a:r>
            <a:r>
              <a:rPr lang="en-US" sz="1500" dirty="0" err="1">
                <a:latin typeface="Menlo Bold"/>
                <a:cs typeface="Menlo Bold"/>
              </a:rPr>
              <a:t>println</a:t>
            </a:r>
            <a:r>
              <a:rPr lang="en-US" sz="1500" dirty="0">
                <a:latin typeface="Menlo Bold"/>
                <a:cs typeface="Menlo Bold"/>
              </a:rPr>
              <a:t>("Hello, my friend")</a:t>
            </a:r>
          </a:p>
          <a:p>
            <a:r>
              <a:rPr lang="en-US" sz="1500" dirty="0">
                <a:latin typeface="Menlo Bold"/>
                <a:cs typeface="Menlo Bold"/>
              </a:rPr>
              <a:t>greet: ()Unit</a:t>
            </a:r>
          </a:p>
          <a:p>
            <a:endParaRPr lang="en-US" sz="1500" dirty="0">
              <a:latin typeface="Menlo Bold"/>
              <a:cs typeface="Menlo Bold"/>
            </a:endParaRPr>
          </a:p>
          <a:p>
            <a:r>
              <a:rPr lang="en-US" sz="1500" dirty="0" err="1">
                <a:latin typeface="Menlo Bold"/>
                <a:cs typeface="Menlo Bold"/>
              </a:rPr>
              <a:t>scala</a:t>
            </a:r>
            <a:r>
              <a:rPr lang="en-US" sz="1500" dirty="0">
                <a:latin typeface="Menlo Bold"/>
                <a:cs typeface="Menlo Bold"/>
              </a:rPr>
              <a:t>&gt; greet()</a:t>
            </a:r>
          </a:p>
          <a:p>
            <a:r>
              <a:rPr lang="en-US" sz="1500" dirty="0">
                <a:latin typeface="Menlo Bold"/>
                <a:cs typeface="Menlo Bold"/>
              </a:rPr>
              <a:t>Hello, my friend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9909" y="3671981"/>
            <a:ext cx="6312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All functions in </a:t>
            </a:r>
            <a:r>
              <a:rPr lang="en-US" sz="3200" b="1" dirty="0" err="1" smtClean="0"/>
              <a:t>Scala</a:t>
            </a:r>
            <a:r>
              <a:rPr lang="en-US" sz="3200" b="1" dirty="0" smtClean="0"/>
              <a:t> return a value!</a:t>
            </a:r>
          </a:p>
        </p:txBody>
      </p:sp>
    </p:spTree>
    <p:extLst>
      <p:ext uri="{BB962C8B-B14F-4D97-AF65-F5344CB8AC3E}">
        <p14:creationId xmlns:p14="http://schemas.microsoft.com/office/powerpoint/2010/main" val="20814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608</Words>
  <Application>Microsoft Macintosh PowerPoint</Application>
  <PresentationFormat>On-screen Show (16:9)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Programming Methodology</vt:lpstr>
      <vt:lpstr>Objectives</vt:lpstr>
      <vt:lpstr>Scala – Simple Evaluation</vt:lpstr>
      <vt:lpstr>Scala – Simple Variables</vt:lpstr>
      <vt:lpstr>Scala – val versus var</vt:lpstr>
      <vt:lpstr>Scala – Functions</vt:lpstr>
      <vt:lpstr>Scala – Function Parts</vt:lpstr>
      <vt:lpstr>Scala – Short Functions</vt:lpstr>
      <vt:lpstr>Scala – Unit</vt:lpstr>
      <vt:lpstr>Scala – Scripts</vt:lpstr>
      <vt:lpstr>Scala – While/If</vt:lpstr>
      <vt:lpstr>Scala – for/foreach</vt:lpstr>
      <vt:lpstr>Scala Data Structures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Richards</dc:creator>
  <cp:lastModifiedBy>Tim Richards</cp:lastModifiedBy>
  <cp:revision>106</cp:revision>
  <dcterms:created xsi:type="dcterms:W3CDTF">2015-01-21T18:29:59Z</dcterms:created>
  <dcterms:modified xsi:type="dcterms:W3CDTF">2015-01-30T01:56:29Z</dcterms:modified>
</cp:coreProperties>
</file>