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8" r:id="rId4"/>
    <p:sldId id="329" r:id="rId5"/>
    <p:sldId id="332" r:id="rId6"/>
    <p:sldId id="333" r:id="rId7"/>
    <p:sldId id="331" r:id="rId8"/>
    <p:sldId id="330" r:id="rId9"/>
    <p:sldId id="334" r:id="rId10"/>
    <p:sldId id="335" r:id="rId11"/>
    <p:sldId id="34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50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2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9832" y="3568144"/>
            <a:ext cx="3308545" cy="1199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3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1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50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173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Shape 17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1BEA-07AB-3E4D-8550-E5A0787E42E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7448-9F60-0146-A912-6886BA87DC9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17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7850" y="107025"/>
            <a:ext cx="746299" cy="74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0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06 </a:t>
            </a:r>
            <a:r>
              <a:rPr lang="en-US" smtClean="0"/>
              <a:t>–</a:t>
            </a:r>
            <a:r>
              <a:rPr lang="en-US" smtClean="0"/>
              <a:t>patterns</a:t>
            </a:r>
            <a:r>
              <a:rPr lang="en-US"/>
              <a:t> </a:t>
            </a:r>
            <a:r>
              <a:rPr lang="en-US" smtClean="0"/>
              <a:t>and</a:t>
            </a:r>
            <a:r>
              <a:rPr lang="en-US" smtClean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: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most of these already!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2, -3, </a:t>
            </a:r>
            <a:r>
              <a:rPr lang="en-US" dirty="0" smtClean="0"/>
              <a:t>0xdeadbeef,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 Float/Double: 1.234, 1.23e1, …</a:t>
            </a:r>
          </a:p>
          <a:p>
            <a:pPr lvl="1"/>
            <a:r>
              <a:rPr lang="en-US" dirty="0" smtClean="0"/>
              <a:t>Char: ‘A’, ‘b’, ‘\n’, ‘\101’, ‘\u0041’, …</a:t>
            </a:r>
          </a:p>
          <a:p>
            <a:pPr lvl="1"/>
            <a:r>
              <a:rPr lang="en-US" dirty="0" smtClean="0"/>
              <a:t>String: “hello”, “””multiline string”””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5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: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one we haven’t seen!</a:t>
            </a:r>
          </a:p>
          <a:p>
            <a:pPr lvl="1"/>
            <a:r>
              <a:rPr lang="en-US" dirty="0" smtClean="0"/>
              <a:t>Symbol: ‘Apple</a:t>
            </a:r>
          </a:p>
          <a:p>
            <a:r>
              <a:rPr lang="en-US" dirty="0" smtClean="0"/>
              <a:t>A symbol has a type:</a:t>
            </a:r>
          </a:p>
          <a:p>
            <a:pPr lvl="1"/>
            <a:r>
              <a:rPr lang="en-US" dirty="0" smtClean="0"/>
              <a:t>Symbol</a:t>
            </a:r>
          </a:p>
          <a:p>
            <a:r>
              <a:rPr lang="en-US" dirty="0" smtClean="0"/>
              <a:t>Symbols are </a:t>
            </a:r>
            <a:r>
              <a:rPr lang="en-US" i="1" dirty="0" smtClean="0"/>
              <a:t>interned</a:t>
            </a:r>
            <a:endParaRPr lang="en-US" dirty="0" smtClean="0"/>
          </a:p>
          <a:p>
            <a:pPr lvl="1"/>
            <a:r>
              <a:rPr lang="en-US" dirty="0" smtClean="0"/>
              <a:t>The same symbol it refers to the same object</a:t>
            </a:r>
          </a:p>
          <a:p>
            <a:pPr lvl="1"/>
            <a:r>
              <a:rPr lang="en-US" dirty="0" smtClean="0"/>
              <a:t>This demonstrates the </a:t>
            </a:r>
            <a:r>
              <a:rPr lang="en-US" i="1" dirty="0" smtClean="0"/>
              <a:t>flyweight pattern</a:t>
            </a:r>
            <a:endParaRPr lang="en-US" dirty="0" smtClean="0"/>
          </a:p>
          <a:p>
            <a:pPr lvl="2"/>
            <a:r>
              <a:rPr lang="en-US" dirty="0" smtClean="0"/>
              <a:t>We will see this later in the course!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learn a little “design pattern” in Java</a:t>
            </a:r>
          </a:p>
          <a:p>
            <a:pPr lvl="1"/>
            <a:r>
              <a:rPr lang="en-US" dirty="0" smtClean="0"/>
              <a:t>What is a design pattern?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Singleton</a:t>
            </a:r>
            <a:r>
              <a:rPr lang="en-US" dirty="0" smtClean="0"/>
              <a:t> pattern in Java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Factory Method</a:t>
            </a:r>
            <a:r>
              <a:rPr lang="en-US" dirty="0" smtClean="0"/>
              <a:t> in Java</a:t>
            </a:r>
          </a:p>
          <a:p>
            <a:pPr lvl="1"/>
            <a:r>
              <a:rPr lang="en-US" dirty="0" smtClean="0"/>
              <a:t>How does </a:t>
            </a:r>
            <a:r>
              <a:rPr lang="en-US" dirty="0" err="1" smtClean="0"/>
              <a:t>Scala</a:t>
            </a:r>
            <a:r>
              <a:rPr lang="en-US" dirty="0" smtClean="0"/>
              <a:t> handle this?</a:t>
            </a:r>
          </a:p>
          <a:p>
            <a:r>
              <a:rPr lang="en-US" dirty="0" smtClean="0"/>
              <a:t>To learn how to create </a:t>
            </a: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To learn about basic </a:t>
            </a:r>
            <a:r>
              <a:rPr lang="en-US" dirty="0" smtClean="0"/>
              <a:t>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87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“Design Pattern”?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In software engineering, a </a:t>
            </a:r>
            <a:r>
              <a:rPr lang="en-US" sz="2400" b="1" dirty="0" smtClean="0"/>
              <a:t>design pattern</a:t>
            </a:r>
            <a:r>
              <a:rPr lang="en-US" sz="2400" dirty="0" smtClean="0"/>
              <a:t> is a general reusable solution to a commonly occurring problem within a given context in software design.</a:t>
            </a:r>
          </a:p>
          <a:p>
            <a:r>
              <a:rPr lang="en-US" b="1" dirty="0" smtClean="0"/>
              <a:t>Recognizing the problem</a:t>
            </a:r>
          </a:p>
          <a:p>
            <a:pPr lvl="1"/>
            <a:r>
              <a:rPr lang="en-US" dirty="0" smtClean="0"/>
              <a:t>Recognizing the solution</a:t>
            </a:r>
          </a:p>
          <a:p>
            <a:r>
              <a:rPr lang="en-US" b="1" dirty="0" smtClean="0"/>
              <a:t>Different languages offer different solutions</a:t>
            </a:r>
          </a:p>
          <a:p>
            <a:pPr lvl="1"/>
            <a:r>
              <a:rPr lang="en-US" dirty="0" smtClean="0"/>
              <a:t>Programming languages are tools</a:t>
            </a:r>
          </a:p>
          <a:p>
            <a:pPr lvl="1"/>
            <a:r>
              <a:rPr lang="en-US" dirty="0" smtClean="0"/>
              <a:t>Designed for different purposes</a:t>
            </a:r>
          </a:p>
          <a:p>
            <a:pPr lvl="1"/>
            <a:r>
              <a:rPr lang="en-US" dirty="0" smtClean="0"/>
              <a:t>Design patterns often occur when a language does not provide support to solve a typical 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5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In class-based programming, the </a:t>
            </a:r>
            <a:r>
              <a:rPr lang="en-US" sz="2400" b="1" dirty="0" smtClean="0"/>
              <a:t>singleton </a:t>
            </a:r>
            <a:r>
              <a:rPr lang="en-US" sz="2400" dirty="0" smtClean="0"/>
              <a:t>pattern is implemented by creating a class with a method that creates a new instance of the class if one does not exist. If an instance already exists, it simply returns the a reference to that object. To make sure that the object can’t be instantiated in any other way, the constructor is made private.</a:t>
            </a:r>
          </a:p>
          <a:p>
            <a:r>
              <a:rPr lang="en-US" dirty="0" smtClean="0"/>
              <a:t>How do we typically create objects in Java?</a:t>
            </a:r>
          </a:p>
          <a:p>
            <a:pPr lvl="1"/>
            <a:r>
              <a:rPr lang="en-US" dirty="0" smtClean="0"/>
              <a:t>Yes, we use the </a:t>
            </a:r>
            <a:r>
              <a:rPr lang="en-US" b="1" dirty="0" smtClean="0"/>
              <a:t>new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What if we wanted to ensure that only </a:t>
            </a:r>
            <a:r>
              <a:rPr lang="en-US" b="1" dirty="0" smtClean="0"/>
              <a:t>one </a:t>
            </a:r>
            <a:r>
              <a:rPr lang="en-US" dirty="0" smtClean="0"/>
              <a:t>instance of a class exists?</a:t>
            </a:r>
          </a:p>
          <a:p>
            <a:r>
              <a:rPr lang="en-US" dirty="0" smtClean="0"/>
              <a:t>Why would we want to do this?</a:t>
            </a:r>
          </a:p>
          <a:p>
            <a:r>
              <a:rPr lang="en-US" dirty="0" smtClean="0"/>
              <a:t>Let us look at an example:</a:t>
            </a:r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> java-singleton</a:t>
            </a:r>
          </a:p>
        </p:txBody>
      </p:sp>
    </p:spTree>
    <p:extLst>
      <p:ext uri="{BB962C8B-B14F-4D97-AF65-F5344CB8AC3E}">
        <p14:creationId xmlns:p14="http://schemas.microsoft.com/office/powerpoint/2010/main" val="19959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in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Singleton in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provides language support to handle this!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has class definitions</a:t>
            </a:r>
          </a:p>
          <a:p>
            <a:pPr lvl="1"/>
            <a:r>
              <a:rPr lang="en-US" dirty="0" smtClean="0"/>
              <a:t>You define them with </a:t>
            </a:r>
            <a:r>
              <a:rPr lang="en-US" b="1" dirty="0" smtClean="0"/>
              <a:t>class</a:t>
            </a:r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has object definitions</a:t>
            </a:r>
          </a:p>
          <a:p>
            <a:pPr lvl="1"/>
            <a:r>
              <a:rPr lang="en-US" dirty="0" smtClean="0"/>
              <a:t>These act as a single object</a:t>
            </a:r>
          </a:p>
          <a:p>
            <a:pPr lvl="1"/>
            <a:r>
              <a:rPr lang="en-US" dirty="0" smtClean="0"/>
              <a:t>You define them with </a:t>
            </a:r>
            <a:r>
              <a:rPr lang="en-US" b="1" dirty="0" smtClean="0"/>
              <a:t>object</a:t>
            </a:r>
            <a:endParaRPr lang="en-US" dirty="0" smtClean="0"/>
          </a:p>
          <a:p>
            <a:r>
              <a:rPr lang="en-US" dirty="0" smtClean="0"/>
              <a:t>Let us look at an example:</a:t>
            </a:r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-singleton</a:t>
            </a:r>
          </a:p>
          <a:p>
            <a:pPr lvl="1"/>
            <a:r>
              <a:rPr lang="en-US" dirty="0" smtClean="0"/>
              <a:t>This example also shows you how to create </a:t>
            </a:r>
            <a:r>
              <a:rPr lang="en-US" dirty="0" err="1" smtClean="0"/>
              <a:t>Scala</a:t>
            </a:r>
            <a:r>
              <a:rPr lang="en-US" dirty="0" smtClean="0"/>
              <a:t> applications!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2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Companion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objects can be associated with a class</a:t>
            </a:r>
          </a:p>
          <a:p>
            <a:pPr lvl="1"/>
            <a:r>
              <a:rPr lang="en-US" dirty="0" smtClean="0"/>
              <a:t>They provide additional support to a class of the same name.</a:t>
            </a:r>
          </a:p>
          <a:p>
            <a:pPr lvl="1"/>
            <a:r>
              <a:rPr lang="en-US" dirty="0" smtClean="0"/>
              <a:t>They are typically defined in the same file as the class.</a:t>
            </a:r>
          </a:p>
          <a:p>
            <a:r>
              <a:rPr lang="en-US" dirty="0" smtClean="0"/>
              <a:t>Let us look at an example:</a:t>
            </a:r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-checksum-app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In class-based programming, the </a:t>
            </a:r>
            <a:r>
              <a:rPr lang="en-US" sz="2400" b="1" dirty="0" smtClean="0"/>
              <a:t>factory method </a:t>
            </a:r>
            <a:r>
              <a:rPr lang="en-US" sz="2400" dirty="0" smtClean="0"/>
              <a:t>pattern is a </a:t>
            </a:r>
            <a:r>
              <a:rPr lang="en-US" sz="2400" i="1" dirty="0" smtClean="0"/>
              <a:t>creational pattern</a:t>
            </a:r>
            <a:r>
              <a:rPr lang="en-US" sz="2400" dirty="0" smtClean="0"/>
              <a:t> which uses factory methods to deal with the problem of creating objects without specifying the exact class of object that will be created.</a:t>
            </a:r>
          </a:p>
          <a:p>
            <a:r>
              <a:rPr lang="en-US" dirty="0" smtClean="0"/>
              <a:t>How do we typically create objects in Java?</a:t>
            </a:r>
          </a:p>
          <a:p>
            <a:pPr lvl="1"/>
            <a:r>
              <a:rPr lang="en-US" dirty="0" smtClean="0"/>
              <a:t>Yes, we use the </a:t>
            </a:r>
            <a:r>
              <a:rPr lang="en-US" b="1" dirty="0" smtClean="0"/>
              <a:t>new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We already saw this in the homework!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/main/java/cs220/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Util.java</a:t>
            </a:r>
            <a:endParaRPr lang="en-US" dirty="0" smtClean="0"/>
          </a:p>
          <a:p>
            <a:r>
              <a:rPr lang="en-US" dirty="0" smtClean="0"/>
              <a:t>Let us look at another example</a:t>
            </a:r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> java-singleton-factory-method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6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 in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Factory method in </a:t>
            </a:r>
            <a:r>
              <a:rPr lang="en-US" dirty="0" err="1" smtClean="0"/>
              <a:t>Scala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provides language support to handle this!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has class definitions</a:t>
            </a:r>
          </a:p>
          <a:p>
            <a:pPr lvl="1"/>
            <a:r>
              <a:rPr lang="en-US" dirty="0" smtClean="0"/>
              <a:t>You define them with </a:t>
            </a:r>
            <a:r>
              <a:rPr lang="en-US" b="1" dirty="0" smtClean="0"/>
              <a:t>class</a:t>
            </a:r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has object definitions</a:t>
            </a:r>
          </a:p>
          <a:p>
            <a:pPr lvl="1"/>
            <a:r>
              <a:rPr lang="en-US" dirty="0" smtClean="0"/>
              <a:t>These act as a single object</a:t>
            </a:r>
          </a:p>
          <a:p>
            <a:pPr lvl="1"/>
            <a:r>
              <a:rPr lang="en-US" dirty="0" smtClean="0"/>
              <a:t>You define them with </a:t>
            </a:r>
            <a:r>
              <a:rPr lang="en-US" b="1" dirty="0" smtClean="0"/>
              <a:t>object</a:t>
            </a:r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has traits</a:t>
            </a:r>
          </a:p>
          <a:p>
            <a:pPr lvl="1"/>
            <a:r>
              <a:rPr lang="en-US" dirty="0" smtClean="0"/>
              <a:t>These are similar to Java interfaces, but provide much more!</a:t>
            </a:r>
          </a:p>
          <a:p>
            <a:r>
              <a:rPr lang="en-US" b="1" dirty="0" smtClean="0"/>
              <a:t>Example: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-singleton-factory-method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: Basic Types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5" y="1219898"/>
            <a:ext cx="8343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4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636</Words>
  <Application>Microsoft Macintosh PowerPoint</Application>
  <PresentationFormat>On-screen Show (16:9)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Programming Methodology</vt:lpstr>
      <vt:lpstr>Objectives</vt:lpstr>
      <vt:lpstr>What is a “Design Pattern”?</vt:lpstr>
      <vt:lpstr>Singletons</vt:lpstr>
      <vt:lpstr>Singleton in Scala?</vt:lpstr>
      <vt:lpstr>Scala Companion Objects</vt:lpstr>
      <vt:lpstr>Factory Method</vt:lpstr>
      <vt:lpstr>Factory Method in Scala?</vt:lpstr>
      <vt:lpstr>Scala: Basic Types</vt:lpstr>
      <vt:lpstr>Scala: Literals</vt:lpstr>
      <vt:lpstr>Scala: Symbols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Richards</dc:creator>
  <cp:lastModifiedBy>Tim Richards</cp:lastModifiedBy>
  <cp:revision>165</cp:revision>
  <dcterms:created xsi:type="dcterms:W3CDTF">2015-01-21T18:29:59Z</dcterms:created>
  <dcterms:modified xsi:type="dcterms:W3CDTF">2015-02-09T13:28:21Z</dcterms:modified>
</cp:coreProperties>
</file>