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76"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66381559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4" name="Shape 2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8" name="Shape 3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8" name="Shape 3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4" name="Shape 3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33" name="Shape 4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1" name="Shape 4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0" name="Shape 4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75" name="Shape 4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95" name="Shape 4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1" name="Shape 5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7" name="Shape 5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8" name="Shape 5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25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25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t" anchorCtr="0"/>
          <a:lstStyle>
            <a:lvl1pPr>
              <a:spcBef>
                <a:spcPts val="0"/>
              </a:spcBef>
              <a:buClr>
                <a:schemeClr val="dk1"/>
              </a:buClr>
              <a:buSzPct val="100000"/>
              <a:buNone/>
              <a:defRPr sz="30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6"/>
            <a:ext cx="7772400" cy="593699"/>
          </a:xfrm>
          <a:prstGeom prst="rect">
            <a:avLst/>
          </a:prstGeom>
        </p:spPr>
        <p:txBody>
          <a:bodyPr lIns="91425" tIns="91425" rIns="91425" bIns="91425" anchor="t" anchorCtr="0">
            <a:noAutofit/>
          </a:bodyPr>
          <a:lstStyle/>
          <a:p>
            <a:pPr>
              <a:spcBef>
                <a:spcPts val="0"/>
              </a:spcBef>
              <a:buNone/>
            </a:pPr>
            <a:r>
              <a:rPr lang="en" sz="2800"/>
              <a:t>CMPSCI 220 Programming Methodology</a:t>
            </a:r>
          </a:p>
        </p:txBody>
      </p:sp>
      <p:sp>
        <p:nvSpPr>
          <p:cNvPr id="31" name="Shape 31"/>
          <p:cNvSpPr txBox="1">
            <a:spLocks noGrp="1"/>
          </p:cNvSpPr>
          <p:nvPr>
            <p:ph type="subTitle" idx="1"/>
          </p:nvPr>
        </p:nvSpPr>
        <p:spPr>
          <a:xfrm>
            <a:off x="685800" y="2295223"/>
            <a:ext cx="7772400" cy="1118700"/>
          </a:xfrm>
          <a:prstGeom prst="rect">
            <a:avLst/>
          </a:prstGeom>
        </p:spPr>
        <p:txBody>
          <a:bodyPr lIns="91425" tIns="91425" rIns="91425" bIns="91425" anchor="t" anchorCtr="0">
            <a:noAutofit/>
          </a:bodyPr>
          <a:lstStyle/>
          <a:p>
            <a:pPr rtl="0">
              <a:spcBef>
                <a:spcPts val="0"/>
              </a:spcBef>
              <a:buNone/>
            </a:pPr>
            <a:r>
              <a:rPr lang="en"/>
              <a:t>12: Design Patterns Part 1</a:t>
            </a:r>
          </a:p>
          <a:p>
            <a:pPr>
              <a:spcBef>
                <a:spcPts val="0"/>
              </a:spcBef>
              <a:buNone/>
            </a:pPr>
            <a:r>
              <a:rPr lang="en" sz="2000"/>
              <a:t>(Observer and Decorator)</a:t>
            </a:r>
          </a:p>
        </p:txBody>
      </p:sp>
      <p:sp>
        <p:nvSpPr>
          <p:cNvPr id="2" name="TextBox 1"/>
          <p:cNvSpPr txBox="1"/>
          <p:nvPr/>
        </p:nvSpPr>
        <p:spPr>
          <a:xfrm>
            <a:off x="7026806" y="4913618"/>
            <a:ext cx="2117194" cy="230832"/>
          </a:xfrm>
          <a:prstGeom prst="rect">
            <a:avLst/>
          </a:prstGeom>
          <a:noFill/>
        </p:spPr>
        <p:txBody>
          <a:bodyPr wrap="none" rtlCol="0">
            <a:spAutoFit/>
          </a:bodyPr>
          <a:lstStyle/>
          <a:p>
            <a:r>
              <a:rPr lang="en-US" sz="900" i="1" dirty="0" smtClean="0"/>
              <a:t>Based on Head First Design Patterns</a:t>
            </a:r>
            <a:endParaRPr lang="en-US" sz="900" i="1" dirty="0"/>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Publisher + Subscriber = Observer Pattern</a:t>
            </a:r>
          </a:p>
        </p:txBody>
      </p:sp>
      <p:sp>
        <p:nvSpPr>
          <p:cNvPr id="126" name="Shape 126"/>
          <p:cNvSpPr/>
          <p:nvPr/>
        </p:nvSpPr>
        <p:spPr>
          <a:xfrm>
            <a:off x="1098325" y="19391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7" name="Shape 127"/>
          <p:cNvSpPr txBox="1"/>
          <p:nvPr/>
        </p:nvSpPr>
        <p:spPr>
          <a:xfrm>
            <a:off x="923125" y="3012975"/>
            <a:ext cx="1366500" cy="408599"/>
          </a:xfrm>
          <a:prstGeom prst="rect">
            <a:avLst/>
          </a:prstGeom>
          <a:noFill/>
          <a:ln>
            <a:noFill/>
          </a:ln>
        </p:spPr>
        <p:txBody>
          <a:bodyPr lIns="91425" tIns="91425" rIns="91425" bIns="91425" anchor="t" anchorCtr="0">
            <a:noAutofit/>
          </a:bodyPr>
          <a:lstStyle/>
          <a:p>
            <a:pPr>
              <a:spcBef>
                <a:spcPts val="0"/>
              </a:spcBef>
              <a:buNone/>
            </a:pPr>
            <a:r>
              <a:rPr lang="en"/>
              <a:t>Subject Object</a:t>
            </a:r>
          </a:p>
        </p:txBody>
      </p:sp>
      <p:sp>
        <p:nvSpPr>
          <p:cNvPr id="128" name="Shape 128"/>
          <p:cNvSpPr/>
          <p:nvPr/>
        </p:nvSpPr>
        <p:spPr>
          <a:xfrm>
            <a:off x="4274200" y="887550"/>
            <a:ext cx="3503399" cy="4075800"/>
          </a:xfrm>
          <a:prstGeom prst="rect">
            <a:avLst/>
          </a:prstGeom>
          <a:solidFill>
            <a:srgbClr val="D9EAD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 name="Shape 129"/>
          <p:cNvSpPr/>
          <p:nvPr/>
        </p:nvSpPr>
        <p:spPr>
          <a:xfrm>
            <a:off x="4847600" y="11806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30" name="Shape 130"/>
          <p:cNvSpPr/>
          <p:nvPr/>
        </p:nvSpPr>
        <p:spPr>
          <a:xfrm>
            <a:off x="6424725" y="20695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31" name="Shape 131"/>
          <p:cNvSpPr txBox="1"/>
          <p:nvPr/>
        </p:nvSpPr>
        <p:spPr>
          <a:xfrm>
            <a:off x="4847600" y="2185050"/>
            <a:ext cx="1108199" cy="408599"/>
          </a:xfrm>
          <a:prstGeom prst="rect">
            <a:avLst/>
          </a:prstGeom>
          <a:noFill/>
          <a:ln>
            <a:noFill/>
          </a:ln>
        </p:spPr>
        <p:txBody>
          <a:bodyPr lIns="91425" tIns="91425" rIns="91425" bIns="91425" anchor="t" anchorCtr="0">
            <a:noAutofit/>
          </a:bodyPr>
          <a:lstStyle/>
          <a:p>
            <a:pPr lvl="0" rtl="0">
              <a:spcBef>
                <a:spcPts val="0"/>
              </a:spcBef>
              <a:buNone/>
            </a:pPr>
            <a:r>
              <a:rPr lang="en"/>
              <a:t>Dog Object</a:t>
            </a:r>
          </a:p>
        </p:txBody>
      </p:sp>
      <p:sp>
        <p:nvSpPr>
          <p:cNvPr id="132" name="Shape 132"/>
          <p:cNvSpPr txBox="1"/>
          <p:nvPr/>
        </p:nvSpPr>
        <p:spPr>
          <a:xfrm>
            <a:off x="6378675" y="3091300"/>
            <a:ext cx="1108199" cy="408599"/>
          </a:xfrm>
          <a:prstGeom prst="rect">
            <a:avLst/>
          </a:prstGeom>
          <a:noFill/>
          <a:ln>
            <a:noFill/>
          </a:ln>
        </p:spPr>
        <p:txBody>
          <a:bodyPr lIns="91425" tIns="91425" rIns="91425" bIns="91425" anchor="t" anchorCtr="0">
            <a:noAutofit/>
          </a:bodyPr>
          <a:lstStyle/>
          <a:p>
            <a:pPr lvl="0" rtl="0">
              <a:spcBef>
                <a:spcPts val="0"/>
              </a:spcBef>
              <a:buNone/>
            </a:pPr>
            <a:r>
              <a:rPr lang="en"/>
              <a:t>Cat Object</a:t>
            </a:r>
          </a:p>
        </p:txBody>
      </p:sp>
      <p:sp>
        <p:nvSpPr>
          <p:cNvPr id="133" name="Shape 133"/>
          <p:cNvSpPr txBox="1"/>
          <p:nvPr/>
        </p:nvSpPr>
        <p:spPr>
          <a:xfrm>
            <a:off x="4748600" y="3870825"/>
            <a:ext cx="1366500" cy="408599"/>
          </a:xfrm>
          <a:prstGeom prst="rect">
            <a:avLst/>
          </a:prstGeom>
          <a:noFill/>
          <a:ln>
            <a:noFill/>
          </a:ln>
        </p:spPr>
        <p:txBody>
          <a:bodyPr lIns="91425" tIns="91425" rIns="91425" bIns="91425" anchor="t" anchorCtr="0">
            <a:noAutofit/>
          </a:bodyPr>
          <a:lstStyle/>
          <a:p>
            <a:pPr lvl="0" rtl="0">
              <a:spcBef>
                <a:spcPts val="0"/>
              </a:spcBef>
              <a:buNone/>
            </a:pPr>
            <a:r>
              <a:rPr lang="en"/>
              <a:t>Mouse Object</a:t>
            </a:r>
          </a:p>
        </p:txBody>
      </p:sp>
      <p:sp>
        <p:nvSpPr>
          <p:cNvPr id="134" name="Shape 134"/>
          <p:cNvSpPr txBox="1"/>
          <p:nvPr/>
        </p:nvSpPr>
        <p:spPr>
          <a:xfrm>
            <a:off x="4379300" y="4406150"/>
            <a:ext cx="3304800" cy="4085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Observer Objects</a:t>
            </a:r>
          </a:p>
        </p:txBody>
      </p:sp>
      <p:sp>
        <p:nvSpPr>
          <p:cNvPr id="135" name="Shape 135"/>
          <p:cNvSpPr/>
          <p:nvPr/>
        </p:nvSpPr>
        <p:spPr>
          <a:xfrm>
            <a:off x="4790975" y="294580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36" name="Shape 136"/>
          <p:cNvSpPr txBox="1"/>
          <p:nvPr/>
        </p:nvSpPr>
        <p:spPr>
          <a:xfrm>
            <a:off x="2014525" y="4653525"/>
            <a:ext cx="1366500" cy="408599"/>
          </a:xfrm>
          <a:prstGeom prst="rect">
            <a:avLst/>
          </a:prstGeom>
          <a:noFill/>
          <a:ln>
            <a:noFill/>
          </a:ln>
        </p:spPr>
        <p:txBody>
          <a:bodyPr lIns="91425" tIns="91425" rIns="91425" bIns="91425" anchor="t" anchorCtr="0">
            <a:noAutofit/>
          </a:bodyPr>
          <a:lstStyle/>
          <a:p>
            <a:pPr lvl="0" rtl="0">
              <a:spcBef>
                <a:spcPts val="0"/>
              </a:spcBef>
              <a:buNone/>
            </a:pPr>
            <a:r>
              <a:rPr lang="en"/>
              <a:t>Duck Object</a:t>
            </a:r>
          </a:p>
        </p:txBody>
      </p:sp>
      <p:cxnSp>
        <p:nvCxnSpPr>
          <p:cNvPr id="137" name="Shape 137"/>
          <p:cNvCxnSpPr>
            <a:stCxn id="126" idx="6"/>
            <a:endCxn id="129" idx="2"/>
          </p:cNvCxnSpPr>
          <p:nvPr/>
        </p:nvCxnSpPr>
        <p:spPr>
          <a:xfrm rot="10800000" flipH="1">
            <a:off x="2114424" y="1682950"/>
            <a:ext cx="2733299" cy="758400"/>
          </a:xfrm>
          <a:prstGeom prst="straightConnector1">
            <a:avLst/>
          </a:prstGeom>
          <a:noFill/>
          <a:ln w="19050" cap="flat">
            <a:solidFill>
              <a:srgbClr val="000000"/>
            </a:solidFill>
            <a:prstDash val="dash"/>
            <a:round/>
            <a:headEnd type="none" w="lg" len="lg"/>
            <a:tailEnd type="triangle" w="lg" len="lg"/>
          </a:ln>
        </p:spPr>
      </p:cxnSp>
      <p:cxnSp>
        <p:nvCxnSpPr>
          <p:cNvPr id="138" name="Shape 138"/>
          <p:cNvCxnSpPr>
            <a:stCxn id="126" idx="6"/>
            <a:endCxn id="130" idx="2"/>
          </p:cNvCxnSpPr>
          <p:nvPr/>
        </p:nvCxnSpPr>
        <p:spPr>
          <a:xfrm>
            <a:off x="2114424" y="2441350"/>
            <a:ext cx="4310400" cy="130500"/>
          </a:xfrm>
          <a:prstGeom prst="straightConnector1">
            <a:avLst/>
          </a:prstGeom>
          <a:noFill/>
          <a:ln w="19050" cap="flat">
            <a:solidFill>
              <a:srgbClr val="000000"/>
            </a:solidFill>
            <a:prstDash val="dash"/>
            <a:round/>
            <a:headEnd type="none" w="lg" len="lg"/>
            <a:tailEnd type="triangle" w="lg" len="lg"/>
          </a:ln>
        </p:spPr>
      </p:cxnSp>
      <p:cxnSp>
        <p:nvCxnSpPr>
          <p:cNvPr id="139" name="Shape 139"/>
          <p:cNvCxnSpPr>
            <a:stCxn id="126" idx="6"/>
            <a:endCxn id="135" idx="2"/>
          </p:cNvCxnSpPr>
          <p:nvPr/>
        </p:nvCxnSpPr>
        <p:spPr>
          <a:xfrm>
            <a:off x="2114424" y="2441350"/>
            <a:ext cx="2676599" cy="1006800"/>
          </a:xfrm>
          <a:prstGeom prst="straightConnector1">
            <a:avLst/>
          </a:prstGeom>
          <a:noFill/>
          <a:ln w="19050" cap="flat">
            <a:solidFill>
              <a:srgbClr val="000000"/>
            </a:solidFill>
            <a:prstDash val="dash"/>
            <a:round/>
            <a:headEnd type="none" w="lg" len="lg"/>
            <a:tailEnd type="triangle" w="lg" len="lg"/>
          </a:ln>
        </p:spPr>
      </p:cxnSp>
      <p:sp>
        <p:nvSpPr>
          <p:cNvPr id="140" name="Shape 140"/>
          <p:cNvSpPr txBox="1"/>
          <p:nvPr/>
        </p:nvSpPr>
        <p:spPr>
          <a:xfrm>
            <a:off x="1056275" y="1003900"/>
            <a:ext cx="3085799" cy="5073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When data in the Subject changes the observers are notified of the change.</a:t>
            </a:r>
          </a:p>
        </p:txBody>
      </p:sp>
      <p:cxnSp>
        <p:nvCxnSpPr>
          <p:cNvPr id="141" name="Shape 141"/>
          <p:cNvCxnSpPr>
            <a:stCxn id="140" idx="2"/>
          </p:cNvCxnSpPr>
          <p:nvPr/>
        </p:nvCxnSpPr>
        <p:spPr>
          <a:xfrm>
            <a:off x="2599174" y="1511200"/>
            <a:ext cx="213900" cy="655500"/>
          </a:xfrm>
          <a:prstGeom prst="straightConnector1">
            <a:avLst/>
          </a:prstGeom>
          <a:noFill/>
          <a:ln w="19050" cap="flat">
            <a:solidFill>
              <a:schemeClr val="dk2"/>
            </a:solidFill>
            <a:prstDash val="solid"/>
            <a:round/>
            <a:headEnd type="none" w="lg" len="lg"/>
            <a:tailEnd type="triangle" w="lg" len="lg"/>
          </a:ln>
        </p:spPr>
      </p:cxnSp>
      <p:sp>
        <p:nvSpPr>
          <p:cNvPr id="142" name="Shape 142"/>
          <p:cNvSpPr txBox="1"/>
          <p:nvPr/>
        </p:nvSpPr>
        <p:spPr>
          <a:xfrm>
            <a:off x="134450" y="3797200"/>
            <a:ext cx="1595100" cy="11661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This object isn't an observer so it does not get notified when the Subject's data changes.</a:t>
            </a:r>
          </a:p>
        </p:txBody>
      </p:sp>
      <p:cxnSp>
        <p:nvCxnSpPr>
          <p:cNvPr id="143" name="Shape 143"/>
          <p:cNvCxnSpPr>
            <a:stCxn id="142" idx="3"/>
            <a:endCxn id="144" idx="1"/>
          </p:cNvCxnSpPr>
          <p:nvPr/>
        </p:nvCxnSpPr>
        <p:spPr>
          <a:xfrm rot="10800000" flipH="1">
            <a:off x="1729550" y="4328950"/>
            <a:ext cx="338700" cy="51300"/>
          </a:xfrm>
          <a:prstGeom prst="straightConnector1">
            <a:avLst/>
          </a:prstGeom>
          <a:noFill/>
          <a:ln w="19050" cap="flat">
            <a:solidFill>
              <a:schemeClr val="dk2"/>
            </a:solidFill>
            <a:prstDash val="solid"/>
            <a:round/>
            <a:headEnd type="none" w="lg" len="lg"/>
            <a:tailEnd type="triangle" w="lg" len="lg"/>
          </a:ln>
        </p:spPr>
      </p:cxnSp>
      <p:pic>
        <p:nvPicPr>
          <p:cNvPr id="144" name="Shape 144"/>
          <p:cNvPicPr preferRelativeResize="0"/>
          <p:nvPr/>
        </p:nvPicPr>
        <p:blipFill>
          <a:blip r:embed="rId3">
            <a:alphaModFix/>
          </a:blip>
          <a:stretch>
            <a:fillRect/>
          </a:stretch>
        </p:blipFill>
        <p:spPr>
          <a:xfrm>
            <a:off x="2068290" y="3949825"/>
            <a:ext cx="1061760" cy="758400"/>
          </a:xfrm>
          <a:prstGeom prst="rect">
            <a:avLst/>
          </a:prstGeom>
          <a:noFill/>
          <a:ln>
            <a:noFill/>
          </a:ln>
        </p:spPr>
      </p:pic>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Subscribing...</a:t>
            </a:r>
          </a:p>
        </p:txBody>
      </p:sp>
      <p:sp>
        <p:nvSpPr>
          <p:cNvPr id="150" name="Shape 150"/>
          <p:cNvSpPr/>
          <p:nvPr/>
        </p:nvSpPr>
        <p:spPr>
          <a:xfrm>
            <a:off x="1098325" y="19391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51" name="Shape 151"/>
          <p:cNvSpPr txBox="1"/>
          <p:nvPr/>
        </p:nvSpPr>
        <p:spPr>
          <a:xfrm>
            <a:off x="923125" y="3012975"/>
            <a:ext cx="1366500" cy="408599"/>
          </a:xfrm>
          <a:prstGeom prst="rect">
            <a:avLst/>
          </a:prstGeom>
          <a:noFill/>
          <a:ln>
            <a:noFill/>
          </a:ln>
        </p:spPr>
        <p:txBody>
          <a:bodyPr lIns="91425" tIns="91425" rIns="91425" bIns="91425" anchor="t" anchorCtr="0">
            <a:noAutofit/>
          </a:bodyPr>
          <a:lstStyle/>
          <a:p>
            <a:pPr lvl="0" rtl="0">
              <a:spcBef>
                <a:spcPts val="0"/>
              </a:spcBef>
              <a:buNone/>
            </a:pPr>
            <a:r>
              <a:rPr lang="en"/>
              <a:t>Subject Object</a:t>
            </a:r>
          </a:p>
        </p:txBody>
      </p:sp>
      <p:sp>
        <p:nvSpPr>
          <p:cNvPr id="152" name="Shape 152"/>
          <p:cNvSpPr txBox="1"/>
          <p:nvPr/>
        </p:nvSpPr>
        <p:spPr>
          <a:xfrm>
            <a:off x="5852175" y="3542875"/>
            <a:ext cx="1366500" cy="408599"/>
          </a:xfrm>
          <a:prstGeom prst="rect">
            <a:avLst/>
          </a:prstGeom>
          <a:noFill/>
          <a:ln>
            <a:noFill/>
          </a:ln>
        </p:spPr>
        <p:txBody>
          <a:bodyPr lIns="91425" tIns="91425" rIns="91425" bIns="91425" anchor="t" anchorCtr="0">
            <a:noAutofit/>
          </a:bodyPr>
          <a:lstStyle/>
          <a:p>
            <a:pPr lvl="0" rtl="0">
              <a:spcBef>
                <a:spcPts val="0"/>
              </a:spcBef>
              <a:buNone/>
            </a:pPr>
            <a:r>
              <a:rPr lang="en"/>
              <a:t>Duck Object</a:t>
            </a:r>
          </a:p>
        </p:txBody>
      </p:sp>
      <p:sp>
        <p:nvSpPr>
          <p:cNvPr id="153" name="Shape 153"/>
          <p:cNvSpPr txBox="1"/>
          <p:nvPr/>
        </p:nvSpPr>
        <p:spPr>
          <a:xfrm>
            <a:off x="4992525" y="911225"/>
            <a:ext cx="3085799" cy="689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A duck object comes along and tells the Subject object that it wants to become an observer...</a:t>
            </a:r>
          </a:p>
        </p:txBody>
      </p:sp>
      <p:pic>
        <p:nvPicPr>
          <p:cNvPr id="154" name="Shape 154"/>
          <p:cNvPicPr preferRelativeResize="0"/>
          <p:nvPr/>
        </p:nvPicPr>
        <p:blipFill>
          <a:blip r:embed="rId3">
            <a:alphaModFix/>
          </a:blip>
          <a:stretch>
            <a:fillRect/>
          </a:stretch>
        </p:blipFill>
        <p:spPr>
          <a:xfrm>
            <a:off x="5268600" y="1666875"/>
            <a:ext cx="2533650" cy="1809750"/>
          </a:xfrm>
          <a:prstGeom prst="rect">
            <a:avLst/>
          </a:prstGeom>
          <a:noFill/>
          <a:ln>
            <a:noFill/>
          </a:ln>
        </p:spPr>
      </p:pic>
      <p:cxnSp>
        <p:nvCxnSpPr>
          <p:cNvPr id="155" name="Shape 155"/>
          <p:cNvCxnSpPr>
            <a:stCxn id="154" idx="1"/>
            <a:endCxn id="150" idx="6"/>
          </p:cNvCxnSpPr>
          <p:nvPr/>
        </p:nvCxnSpPr>
        <p:spPr>
          <a:xfrm rot="10800000">
            <a:off x="2114400" y="2441250"/>
            <a:ext cx="3154199" cy="130500"/>
          </a:xfrm>
          <a:prstGeom prst="straightConnector1">
            <a:avLst/>
          </a:prstGeom>
          <a:noFill/>
          <a:ln w="19050" cap="flat">
            <a:solidFill>
              <a:schemeClr val="dk2"/>
            </a:solidFill>
            <a:prstDash val="solid"/>
            <a:round/>
            <a:headEnd type="none" w="lg" len="lg"/>
            <a:tailEnd type="triangle" w="lg" len="lg"/>
          </a:ln>
        </p:spPr>
      </p:cxnSp>
      <p:sp>
        <p:nvSpPr>
          <p:cNvPr id="156" name="Shape 156"/>
          <p:cNvSpPr txBox="1"/>
          <p:nvPr/>
        </p:nvSpPr>
        <p:spPr>
          <a:xfrm rot="180320">
            <a:off x="2566371" y="2220040"/>
            <a:ext cx="2426136" cy="323851"/>
          </a:xfrm>
          <a:prstGeom prst="rect">
            <a:avLst/>
          </a:prstGeom>
          <a:noFill/>
          <a:ln>
            <a:noFill/>
          </a:ln>
        </p:spPr>
        <p:txBody>
          <a:bodyPr lIns="91425" tIns="91425" rIns="91425" bIns="91425" anchor="t" anchorCtr="0">
            <a:noAutofit/>
          </a:bodyPr>
          <a:lstStyle/>
          <a:p>
            <a:pPr lvl="0" rtl="0">
              <a:spcBef>
                <a:spcPts val="0"/>
              </a:spcBef>
              <a:buNone/>
            </a:pPr>
            <a:r>
              <a:rPr lang="en" sz="1100" i="1"/>
              <a:t>Register/Subscribe me! QUACK!</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Subscribing...</a:t>
            </a:r>
          </a:p>
        </p:txBody>
      </p:sp>
      <p:sp>
        <p:nvSpPr>
          <p:cNvPr id="162" name="Shape 162"/>
          <p:cNvSpPr/>
          <p:nvPr/>
        </p:nvSpPr>
        <p:spPr>
          <a:xfrm>
            <a:off x="1098325" y="19391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63" name="Shape 163"/>
          <p:cNvSpPr txBox="1"/>
          <p:nvPr/>
        </p:nvSpPr>
        <p:spPr>
          <a:xfrm>
            <a:off x="923125" y="3012975"/>
            <a:ext cx="1366500" cy="408599"/>
          </a:xfrm>
          <a:prstGeom prst="rect">
            <a:avLst/>
          </a:prstGeom>
          <a:noFill/>
          <a:ln>
            <a:noFill/>
          </a:ln>
        </p:spPr>
        <p:txBody>
          <a:bodyPr lIns="91425" tIns="91425" rIns="91425" bIns="91425" anchor="t" anchorCtr="0">
            <a:noAutofit/>
          </a:bodyPr>
          <a:lstStyle/>
          <a:p>
            <a:pPr lvl="0" rtl="0">
              <a:spcBef>
                <a:spcPts val="0"/>
              </a:spcBef>
              <a:buNone/>
            </a:pPr>
            <a:r>
              <a:rPr lang="en"/>
              <a:t>Subject Object</a:t>
            </a:r>
          </a:p>
        </p:txBody>
      </p:sp>
      <p:sp>
        <p:nvSpPr>
          <p:cNvPr id="164" name="Shape 164"/>
          <p:cNvSpPr txBox="1"/>
          <p:nvPr/>
        </p:nvSpPr>
        <p:spPr>
          <a:xfrm>
            <a:off x="5852175" y="3542875"/>
            <a:ext cx="1366500" cy="408599"/>
          </a:xfrm>
          <a:prstGeom prst="rect">
            <a:avLst/>
          </a:prstGeom>
          <a:noFill/>
          <a:ln>
            <a:noFill/>
          </a:ln>
        </p:spPr>
        <p:txBody>
          <a:bodyPr lIns="91425" tIns="91425" rIns="91425" bIns="91425" anchor="t" anchorCtr="0">
            <a:noAutofit/>
          </a:bodyPr>
          <a:lstStyle/>
          <a:p>
            <a:pPr lvl="0" rtl="0">
              <a:spcBef>
                <a:spcPts val="0"/>
              </a:spcBef>
              <a:buNone/>
            </a:pPr>
            <a:r>
              <a:rPr lang="en"/>
              <a:t>Duck Object</a:t>
            </a:r>
          </a:p>
        </p:txBody>
      </p:sp>
      <p:sp>
        <p:nvSpPr>
          <p:cNvPr id="165" name="Shape 165"/>
          <p:cNvSpPr txBox="1"/>
          <p:nvPr/>
        </p:nvSpPr>
        <p:spPr>
          <a:xfrm>
            <a:off x="4992525" y="911225"/>
            <a:ext cx="3085799" cy="689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A duck object comes along and tells the Subject object that it wants to become an observer...</a:t>
            </a:r>
          </a:p>
        </p:txBody>
      </p:sp>
      <p:pic>
        <p:nvPicPr>
          <p:cNvPr id="166" name="Shape 166"/>
          <p:cNvPicPr preferRelativeResize="0"/>
          <p:nvPr/>
        </p:nvPicPr>
        <p:blipFill>
          <a:blip r:embed="rId3">
            <a:alphaModFix/>
          </a:blip>
          <a:stretch>
            <a:fillRect/>
          </a:stretch>
        </p:blipFill>
        <p:spPr>
          <a:xfrm>
            <a:off x="5268600" y="1666875"/>
            <a:ext cx="2533650" cy="1809750"/>
          </a:xfrm>
          <a:prstGeom prst="rect">
            <a:avLst/>
          </a:prstGeom>
          <a:noFill/>
          <a:ln>
            <a:noFill/>
          </a:ln>
        </p:spPr>
      </p:pic>
      <p:cxnSp>
        <p:nvCxnSpPr>
          <p:cNvPr id="167" name="Shape 167"/>
          <p:cNvCxnSpPr>
            <a:stCxn id="166" idx="1"/>
            <a:endCxn id="162" idx="6"/>
          </p:cNvCxnSpPr>
          <p:nvPr/>
        </p:nvCxnSpPr>
        <p:spPr>
          <a:xfrm rot="10800000">
            <a:off x="2114400" y="2441250"/>
            <a:ext cx="3154199" cy="130500"/>
          </a:xfrm>
          <a:prstGeom prst="straightConnector1">
            <a:avLst/>
          </a:prstGeom>
          <a:noFill/>
          <a:ln w="19050" cap="flat">
            <a:solidFill>
              <a:srgbClr val="000000"/>
            </a:solidFill>
            <a:prstDash val="dash"/>
            <a:round/>
            <a:headEnd type="triangle" w="lg" len="lg"/>
            <a:tailEnd type="none" w="lg" len="lg"/>
          </a:ln>
        </p:spPr>
      </p:cxnSp>
      <p:sp>
        <p:nvSpPr>
          <p:cNvPr id="168" name="Shape 168"/>
          <p:cNvSpPr txBox="1"/>
          <p:nvPr/>
        </p:nvSpPr>
        <p:spPr>
          <a:xfrm rot="180320">
            <a:off x="2566371" y="2220040"/>
            <a:ext cx="2426136" cy="323851"/>
          </a:xfrm>
          <a:prstGeom prst="rect">
            <a:avLst/>
          </a:prstGeom>
          <a:noFill/>
          <a:ln>
            <a:noFill/>
          </a:ln>
        </p:spPr>
        <p:txBody>
          <a:bodyPr lIns="91425" tIns="91425" rIns="91425" bIns="91425" anchor="t" anchorCtr="0">
            <a:noAutofit/>
          </a:bodyPr>
          <a:lstStyle/>
          <a:p>
            <a:pPr lvl="0" rtl="0">
              <a:spcBef>
                <a:spcPts val="0"/>
              </a:spcBef>
              <a:buNone/>
            </a:pPr>
            <a:r>
              <a:rPr lang="en" sz="1100" i="1"/>
              <a:t>You are subscribed!</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Publisher + Subscriber = Observer Pattern</a:t>
            </a:r>
          </a:p>
        </p:txBody>
      </p:sp>
      <p:sp>
        <p:nvSpPr>
          <p:cNvPr id="174" name="Shape 174"/>
          <p:cNvSpPr/>
          <p:nvPr/>
        </p:nvSpPr>
        <p:spPr>
          <a:xfrm>
            <a:off x="1098325" y="19391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75" name="Shape 175"/>
          <p:cNvSpPr txBox="1"/>
          <p:nvPr/>
        </p:nvSpPr>
        <p:spPr>
          <a:xfrm>
            <a:off x="923125" y="3012975"/>
            <a:ext cx="1366500" cy="408599"/>
          </a:xfrm>
          <a:prstGeom prst="rect">
            <a:avLst/>
          </a:prstGeom>
          <a:noFill/>
          <a:ln>
            <a:noFill/>
          </a:ln>
        </p:spPr>
        <p:txBody>
          <a:bodyPr lIns="91425" tIns="91425" rIns="91425" bIns="91425" anchor="t" anchorCtr="0">
            <a:noAutofit/>
          </a:bodyPr>
          <a:lstStyle/>
          <a:p>
            <a:pPr lvl="0" rtl="0">
              <a:spcBef>
                <a:spcPts val="0"/>
              </a:spcBef>
              <a:buNone/>
            </a:pPr>
            <a:r>
              <a:rPr lang="en"/>
              <a:t>Subject Object</a:t>
            </a:r>
          </a:p>
        </p:txBody>
      </p:sp>
      <p:sp>
        <p:nvSpPr>
          <p:cNvPr id="176" name="Shape 176"/>
          <p:cNvSpPr/>
          <p:nvPr/>
        </p:nvSpPr>
        <p:spPr>
          <a:xfrm>
            <a:off x="4274200" y="887550"/>
            <a:ext cx="3503399" cy="4075800"/>
          </a:xfrm>
          <a:prstGeom prst="rect">
            <a:avLst/>
          </a:prstGeom>
          <a:solidFill>
            <a:srgbClr val="D9EAD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7" name="Shape 177"/>
          <p:cNvSpPr/>
          <p:nvPr/>
        </p:nvSpPr>
        <p:spPr>
          <a:xfrm>
            <a:off x="4847600" y="11806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78" name="Shape 178"/>
          <p:cNvSpPr/>
          <p:nvPr/>
        </p:nvSpPr>
        <p:spPr>
          <a:xfrm>
            <a:off x="6424725" y="20695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79" name="Shape 179"/>
          <p:cNvSpPr txBox="1"/>
          <p:nvPr/>
        </p:nvSpPr>
        <p:spPr>
          <a:xfrm>
            <a:off x="4847600" y="2185050"/>
            <a:ext cx="1108199" cy="408599"/>
          </a:xfrm>
          <a:prstGeom prst="rect">
            <a:avLst/>
          </a:prstGeom>
          <a:noFill/>
          <a:ln>
            <a:noFill/>
          </a:ln>
        </p:spPr>
        <p:txBody>
          <a:bodyPr lIns="91425" tIns="91425" rIns="91425" bIns="91425" anchor="t" anchorCtr="0">
            <a:noAutofit/>
          </a:bodyPr>
          <a:lstStyle/>
          <a:p>
            <a:pPr lvl="0" rtl="0">
              <a:spcBef>
                <a:spcPts val="0"/>
              </a:spcBef>
              <a:buNone/>
            </a:pPr>
            <a:r>
              <a:rPr lang="en"/>
              <a:t>Dog Object</a:t>
            </a:r>
          </a:p>
        </p:txBody>
      </p:sp>
      <p:sp>
        <p:nvSpPr>
          <p:cNvPr id="180" name="Shape 180"/>
          <p:cNvSpPr txBox="1"/>
          <p:nvPr/>
        </p:nvSpPr>
        <p:spPr>
          <a:xfrm>
            <a:off x="6378675" y="3091300"/>
            <a:ext cx="1108199" cy="408599"/>
          </a:xfrm>
          <a:prstGeom prst="rect">
            <a:avLst/>
          </a:prstGeom>
          <a:noFill/>
          <a:ln>
            <a:noFill/>
          </a:ln>
        </p:spPr>
        <p:txBody>
          <a:bodyPr lIns="91425" tIns="91425" rIns="91425" bIns="91425" anchor="t" anchorCtr="0">
            <a:noAutofit/>
          </a:bodyPr>
          <a:lstStyle/>
          <a:p>
            <a:pPr lvl="0" rtl="0">
              <a:spcBef>
                <a:spcPts val="0"/>
              </a:spcBef>
              <a:buNone/>
            </a:pPr>
            <a:r>
              <a:rPr lang="en"/>
              <a:t>Cat Object</a:t>
            </a:r>
          </a:p>
        </p:txBody>
      </p:sp>
      <p:sp>
        <p:nvSpPr>
          <p:cNvPr id="181" name="Shape 181"/>
          <p:cNvSpPr txBox="1"/>
          <p:nvPr/>
        </p:nvSpPr>
        <p:spPr>
          <a:xfrm>
            <a:off x="4748600" y="3870825"/>
            <a:ext cx="1366500" cy="408599"/>
          </a:xfrm>
          <a:prstGeom prst="rect">
            <a:avLst/>
          </a:prstGeom>
          <a:noFill/>
          <a:ln>
            <a:noFill/>
          </a:ln>
        </p:spPr>
        <p:txBody>
          <a:bodyPr lIns="91425" tIns="91425" rIns="91425" bIns="91425" anchor="t" anchorCtr="0">
            <a:noAutofit/>
          </a:bodyPr>
          <a:lstStyle/>
          <a:p>
            <a:pPr lvl="0" rtl="0">
              <a:spcBef>
                <a:spcPts val="0"/>
              </a:spcBef>
              <a:buNone/>
            </a:pPr>
            <a:r>
              <a:rPr lang="en"/>
              <a:t>Mouse Object</a:t>
            </a:r>
          </a:p>
        </p:txBody>
      </p:sp>
      <p:sp>
        <p:nvSpPr>
          <p:cNvPr id="182" name="Shape 182"/>
          <p:cNvSpPr txBox="1"/>
          <p:nvPr/>
        </p:nvSpPr>
        <p:spPr>
          <a:xfrm>
            <a:off x="6199575" y="3796225"/>
            <a:ext cx="1466399" cy="4085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Observer Objects</a:t>
            </a:r>
          </a:p>
        </p:txBody>
      </p:sp>
      <p:sp>
        <p:nvSpPr>
          <p:cNvPr id="183" name="Shape 183"/>
          <p:cNvSpPr/>
          <p:nvPr/>
        </p:nvSpPr>
        <p:spPr>
          <a:xfrm>
            <a:off x="4790975" y="294580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84" name="Shape 184"/>
          <p:cNvSpPr txBox="1"/>
          <p:nvPr/>
        </p:nvSpPr>
        <p:spPr>
          <a:xfrm>
            <a:off x="5441050" y="4398625"/>
            <a:ext cx="1366500" cy="408599"/>
          </a:xfrm>
          <a:prstGeom prst="rect">
            <a:avLst/>
          </a:prstGeom>
          <a:noFill/>
          <a:ln>
            <a:noFill/>
          </a:ln>
        </p:spPr>
        <p:txBody>
          <a:bodyPr lIns="91425" tIns="91425" rIns="91425" bIns="91425" anchor="t" anchorCtr="0">
            <a:noAutofit/>
          </a:bodyPr>
          <a:lstStyle/>
          <a:p>
            <a:pPr lvl="0" rtl="0">
              <a:spcBef>
                <a:spcPts val="0"/>
              </a:spcBef>
              <a:buNone/>
            </a:pPr>
            <a:r>
              <a:rPr lang="en"/>
              <a:t>Duck Object</a:t>
            </a:r>
          </a:p>
        </p:txBody>
      </p:sp>
      <p:cxnSp>
        <p:nvCxnSpPr>
          <p:cNvPr id="185" name="Shape 185"/>
          <p:cNvCxnSpPr>
            <a:stCxn id="174" idx="6"/>
            <a:endCxn id="177" idx="2"/>
          </p:cNvCxnSpPr>
          <p:nvPr/>
        </p:nvCxnSpPr>
        <p:spPr>
          <a:xfrm rot="10800000" flipH="1">
            <a:off x="2114424" y="1682950"/>
            <a:ext cx="2733299" cy="758400"/>
          </a:xfrm>
          <a:prstGeom prst="straightConnector1">
            <a:avLst/>
          </a:prstGeom>
          <a:noFill/>
          <a:ln w="19050" cap="flat">
            <a:solidFill>
              <a:srgbClr val="000000"/>
            </a:solidFill>
            <a:prstDash val="dash"/>
            <a:round/>
            <a:headEnd type="none" w="lg" len="lg"/>
            <a:tailEnd type="triangle" w="lg" len="lg"/>
          </a:ln>
        </p:spPr>
      </p:cxnSp>
      <p:cxnSp>
        <p:nvCxnSpPr>
          <p:cNvPr id="186" name="Shape 186"/>
          <p:cNvCxnSpPr>
            <a:stCxn id="174" idx="6"/>
            <a:endCxn id="178" idx="2"/>
          </p:cNvCxnSpPr>
          <p:nvPr/>
        </p:nvCxnSpPr>
        <p:spPr>
          <a:xfrm>
            <a:off x="2114424" y="2441350"/>
            <a:ext cx="4310400" cy="130500"/>
          </a:xfrm>
          <a:prstGeom prst="straightConnector1">
            <a:avLst/>
          </a:prstGeom>
          <a:noFill/>
          <a:ln w="19050" cap="flat">
            <a:solidFill>
              <a:srgbClr val="000000"/>
            </a:solidFill>
            <a:prstDash val="dash"/>
            <a:round/>
            <a:headEnd type="none" w="lg" len="lg"/>
            <a:tailEnd type="triangle" w="lg" len="lg"/>
          </a:ln>
        </p:spPr>
      </p:cxnSp>
      <p:cxnSp>
        <p:nvCxnSpPr>
          <p:cNvPr id="187" name="Shape 187"/>
          <p:cNvCxnSpPr>
            <a:stCxn id="174" idx="6"/>
            <a:endCxn id="183" idx="2"/>
          </p:cNvCxnSpPr>
          <p:nvPr/>
        </p:nvCxnSpPr>
        <p:spPr>
          <a:xfrm>
            <a:off x="2114424" y="2441350"/>
            <a:ext cx="2676599" cy="1006800"/>
          </a:xfrm>
          <a:prstGeom prst="straightConnector1">
            <a:avLst/>
          </a:prstGeom>
          <a:noFill/>
          <a:ln w="19050" cap="flat">
            <a:solidFill>
              <a:srgbClr val="000000"/>
            </a:solidFill>
            <a:prstDash val="dash"/>
            <a:round/>
            <a:headEnd type="none" w="lg" len="lg"/>
            <a:tailEnd type="triangle" w="lg" len="lg"/>
          </a:ln>
        </p:spPr>
      </p:cxnSp>
      <p:sp>
        <p:nvSpPr>
          <p:cNvPr id="188" name="Shape 188"/>
          <p:cNvSpPr txBox="1"/>
          <p:nvPr/>
        </p:nvSpPr>
        <p:spPr>
          <a:xfrm>
            <a:off x="1056275" y="1003900"/>
            <a:ext cx="3085799" cy="5073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When data in the Subject changes the observers are notified of the change.</a:t>
            </a:r>
          </a:p>
        </p:txBody>
      </p:sp>
      <p:cxnSp>
        <p:nvCxnSpPr>
          <p:cNvPr id="189" name="Shape 189"/>
          <p:cNvCxnSpPr>
            <a:stCxn id="188" idx="2"/>
          </p:cNvCxnSpPr>
          <p:nvPr/>
        </p:nvCxnSpPr>
        <p:spPr>
          <a:xfrm>
            <a:off x="2599174" y="1511200"/>
            <a:ext cx="213900" cy="655500"/>
          </a:xfrm>
          <a:prstGeom prst="straightConnector1">
            <a:avLst/>
          </a:prstGeom>
          <a:noFill/>
          <a:ln w="19050" cap="flat">
            <a:solidFill>
              <a:schemeClr val="dk2"/>
            </a:solidFill>
            <a:prstDash val="solid"/>
            <a:round/>
            <a:headEnd type="none" w="lg" len="lg"/>
            <a:tailEnd type="triangle" w="lg" len="lg"/>
          </a:ln>
        </p:spPr>
      </p:cxnSp>
      <p:pic>
        <p:nvPicPr>
          <p:cNvPr id="190" name="Shape 190"/>
          <p:cNvPicPr preferRelativeResize="0"/>
          <p:nvPr/>
        </p:nvPicPr>
        <p:blipFill>
          <a:blip r:embed="rId3">
            <a:alphaModFix/>
          </a:blip>
          <a:stretch>
            <a:fillRect/>
          </a:stretch>
        </p:blipFill>
        <p:spPr>
          <a:xfrm>
            <a:off x="4379289" y="4165700"/>
            <a:ext cx="1061760" cy="758400"/>
          </a:xfrm>
          <a:prstGeom prst="rect">
            <a:avLst/>
          </a:prstGeom>
          <a:noFill/>
          <a:ln>
            <a:noFill/>
          </a:ln>
        </p:spPr>
      </p:pic>
      <p:cxnSp>
        <p:nvCxnSpPr>
          <p:cNvPr id="191" name="Shape 191"/>
          <p:cNvCxnSpPr>
            <a:stCxn id="174" idx="6"/>
            <a:endCxn id="190" idx="1"/>
          </p:cNvCxnSpPr>
          <p:nvPr/>
        </p:nvCxnSpPr>
        <p:spPr>
          <a:xfrm>
            <a:off x="2114424" y="2441350"/>
            <a:ext cx="2264999" cy="2103600"/>
          </a:xfrm>
          <a:prstGeom prst="straightConnector1">
            <a:avLst/>
          </a:prstGeom>
          <a:noFill/>
          <a:ln w="19050" cap="flat">
            <a:solidFill>
              <a:srgbClr val="000000"/>
            </a:solidFill>
            <a:prstDash val="dash"/>
            <a:round/>
            <a:headEnd type="none" w="lg" len="lg"/>
            <a:tailEnd type="triangle" w="lg" len="lg"/>
          </a:ln>
        </p:spPr>
      </p:cxnSp>
      <p:sp>
        <p:nvSpPr>
          <p:cNvPr id="192" name="Shape 192"/>
          <p:cNvSpPr txBox="1"/>
          <p:nvPr/>
        </p:nvSpPr>
        <p:spPr>
          <a:xfrm>
            <a:off x="457200" y="4061050"/>
            <a:ext cx="3085799" cy="689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The Duck Object is now subscribed and will receive updates from the Subject object where there is a change in its data!</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Publisher + Subscriber = Observer Pattern</a:t>
            </a:r>
          </a:p>
        </p:txBody>
      </p:sp>
      <p:sp>
        <p:nvSpPr>
          <p:cNvPr id="198" name="Shape 198"/>
          <p:cNvSpPr/>
          <p:nvPr/>
        </p:nvSpPr>
        <p:spPr>
          <a:xfrm>
            <a:off x="1098325" y="19391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99" name="Shape 199"/>
          <p:cNvSpPr txBox="1"/>
          <p:nvPr/>
        </p:nvSpPr>
        <p:spPr>
          <a:xfrm>
            <a:off x="923125" y="3012975"/>
            <a:ext cx="1366500" cy="408599"/>
          </a:xfrm>
          <a:prstGeom prst="rect">
            <a:avLst/>
          </a:prstGeom>
          <a:noFill/>
          <a:ln>
            <a:noFill/>
          </a:ln>
        </p:spPr>
        <p:txBody>
          <a:bodyPr lIns="91425" tIns="91425" rIns="91425" bIns="91425" anchor="t" anchorCtr="0">
            <a:noAutofit/>
          </a:bodyPr>
          <a:lstStyle/>
          <a:p>
            <a:pPr lvl="0" rtl="0">
              <a:spcBef>
                <a:spcPts val="0"/>
              </a:spcBef>
              <a:buNone/>
            </a:pPr>
            <a:r>
              <a:rPr lang="en"/>
              <a:t>Subject Object</a:t>
            </a:r>
          </a:p>
        </p:txBody>
      </p:sp>
      <p:sp>
        <p:nvSpPr>
          <p:cNvPr id="200" name="Shape 200"/>
          <p:cNvSpPr/>
          <p:nvPr/>
        </p:nvSpPr>
        <p:spPr>
          <a:xfrm>
            <a:off x="4274200" y="887550"/>
            <a:ext cx="3503399" cy="4075800"/>
          </a:xfrm>
          <a:prstGeom prst="rect">
            <a:avLst/>
          </a:prstGeom>
          <a:solidFill>
            <a:srgbClr val="D9EAD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1" name="Shape 201"/>
          <p:cNvSpPr/>
          <p:nvPr/>
        </p:nvSpPr>
        <p:spPr>
          <a:xfrm>
            <a:off x="4847600" y="11806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02" name="Shape 202"/>
          <p:cNvSpPr/>
          <p:nvPr/>
        </p:nvSpPr>
        <p:spPr>
          <a:xfrm>
            <a:off x="6424725" y="20695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03" name="Shape 203"/>
          <p:cNvSpPr txBox="1"/>
          <p:nvPr/>
        </p:nvSpPr>
        <p:spPr>
          <a:xfrm>
            <a:off x="4847600" y="2185050"/>
            <a:ext cx="1108199" cy="408599"/>
          </a:xfrm>
          <a:prstGeom prst="rect">
            <a:avLst/>
          </a:prstGeom>
          <a:noFill/>
          <a:ln>
            <a:noFill/>
          </a:ln>
        </p:spPr>
        <p:txBody>
          <a:bodyPr lIns="91425" tIns="91425" rIns="91425" bIns="91425" anchor="t" anchorCtr="0">
            <a:noAutofit/>
          </a:bodyPr>
          <a:lstStyle/>
          <a:p>
            <a:pPr lvl="0" rtl="0">
              <a:spcBef>
                <a:spcPts val="0"/>
              </a:spcBef>
              <a:buNone/>
            </a:pPr>
            <a:r>
              <a:rPr lang="en"/>
              <a:t>Dog Object</a:t>
            </a:r>
          </a:p>
        </p:txBody>
      </p:sp>
      <p:sp>
        <p:nvSpPr>
          <p:cNvPr id="204" name="Shape 204"/>
          <p:cNvSpPr txBox="1"/>
          <p:nvPr/>
        </p:nvSpPr>
        <p:spPr>
          <a:xfrm>
            <a:off x="6378675" y="3091300"/>
            <a:ext cx="1108199" cy="408599"/>
          </a:xfrm>
          <a:prstGeom prst="rect">
            <a:avLst/>
          </a:prstGeom>
          <a:noFill/>
          <a:ln>
            <a:noFill/>
          </a:ln>
        </p:spPr>
        <p:txBody>
          <a:bodyPr lIns="91425" tIns="91425" rIns="91425" bIns="91425" anchor="t" anchorCtr="0">
            <a:noAutofit/>
          </a:bodyPr>
          <a:lstStyle/>
          <a:p>
            <a:pPr lvl="0" rtl="0">
              <a:spcBef>
                <a:spcPts val="0"/>
              </a:spcBef>
              <a:buNone/>
            </a:pPr>
            <a:r>
              <a:rPr lang="en"/>
              <a:t>Cat Object</a:t>
            </a:r>
          </a:p>
        </p:txBody>
      </p:sp>
      <p:sp>
        <p:nvSpPr>
          <p:cNvPr id="205" name="Shape 205"/>
          <p:cNvSpPr txBox="1"/>
          <p:nvPr/>
        </p:nvSpPr>
        <p:spPr>
          <a:xfrm>
            <a:off x="4748600" y="3870825"/>
            <a:ext cx="1366500" cy="408599"/>
          </a:xfrm>
          <a:prstGeom prst="rect">
            <a:avLst/>
          </a:prstGeom>
          <a:noFill/>
          <a:ln>
            <a:noFill/>
          </a:ln>
        </p:spPr>
        <p:txBody>
          <a:bodyPr lIns="91425" tIns="91425" rIns="91425" bIns="91425" anchor="t" anchorCtr="0">
            <a:noAutofit/>
          </a:bodyPr>
          <a:lstStyle/>
          <a:p>
            <a:pPr lvl="0" rtl="0">
              <a:spcBef>
                <a:spcPts val="0"/>
              </a:spcBef>
              <a:buNone/>
            </a:pPr>
            <a:r>
              <a:rPr lang="en"/>
              <a:t>Mouse Object</a:t>
            </a:r>
          </a:p>
        </p:txBody>
      </p:sp>
      <p:sp>
        <p:nvSpPr>
          <p:cNvPr id="206" name="Shape 206"/>
          <p:cNvSpPr txBox="1"/>
          <p:nvPr/>
        </p:nvSpPr>
        <p:spPr>
          <a:xfrm>
            <a:off x="6199575" y="3796225"/>
            <a:ext cx="1466399" cy="4085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Observer Objects</a:t>
            </a:r>
          </a:p>
        </p:txBody>
      </p:sp>
      <p:sp>
        <p:nvSpPr>
          <p:cNvPr id="207" name="Shape 207"/>
          <p:cNvSpPr/>
          <p:nvPr/>
        </p:nvSpPr>
        <p:spPr>
          <a:xfrm>
            <a:off x="4790975" y="294580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08" name="Shape 208"/>
          <p:cNvSpPr txBox="1"/>
          <p:nvPr/>
        </p:nvSpPr>
        <p:spPr>
          <a:xfrm>
            <a:off x="5441050" y="4398625"/>
            <a:ext cx="1366500" cy="408599"/>
          </a:xfrm>
          <a:prstGeom prst="rect">
            <a:avLst/>
          </a:prstGeom>
          <a:noFill/>
          <a:ln>
            <a:noFill/>
          </a:ln>
        </p:spPr>
        <p:txBody>
          <a:bodyPr lIns="91425" tIns="91425" rIns="91425" bIns="91425" anchor="t" anchorCtr="0">
            <a:noAutofit/>
          </a:bodyPr>
          <a:lstStyle/>
          <a:p>
            <a:pPr lvl="0" rtl="0">
              <a:spcBef>
                <a:spcPts val="0"/>
              </a:spcBef>
              <a:buNone/>
            </a:pPr>
            <a:r>
              <a:rPr lang="en"/>
              <a:t>Duck Object</a:t>
            </a:r>
          </a:p>
        </p:txBody>
      </p:sp>
      <p:cxnSp>
        <p:nvCxnSpPr>
          <p:cNvPr id="209" name="Shape 209"/>
          <p:cNvCxnSpPr>
            <a:stCxn id="198" idx="6"/>
            <a:endCxn id="201" idx="2"/>
          </p:cNvCxnSpPr>
          <p:nvPr/>
        </p:nvCxnSpPr>
        <p:spPr>
          <a:xfrm rot="10800000" flipH="1">
            <a:off x="2114424" y="1682950"/>
            <a:ext cx="2733299" cy="758400"/>
          </a:xfrm>
          <a:prstGeom prst="straightConnector1">
            <a:avLst/>
          </a:prstGeom>
          <a:noFill/>
          <a:ln w="19050" cap="flat">
            <a:solidFill>
              <a:srgbClr val="000000"/>
            </a:solidFill>
            <a:prstDash val="dash"/>
            <a:round/>
            <a:headEnd type="none" w="lg" len="lg"/>
            <a:tailEnd type="triangle" w="lg" len="lg"/>
          </a:ln>
        </p:spPr>
      </p:cxnSp>
      <p:cxnSp>
        <p:nvCxnSpPr>
          <p:cNvPr id="210" name="Shape 210"/>
          <p:cNvCxnSpPr>
            <a:stCxn id="198" idx="6"/>
            <a:endCxn id="202" idx="2"/>
          </p:cNvCxnSpPr>
          <p:nvPr/>
        </p:nvCxnSpPr>
        <p:spPr>
          <a:xfrm>
            <a:off x="2114424" y="2441350"/>
            <a:ext cx="4310400" cy="130500"/>
          </a:xfrm>
          <a:prstGeom prst="straightConnector1">
            <a:avLst/>
          </a:prstGeom>
          <a:noFill/>
          <a:ln w="19050" cap="flat">
            <a:solidFill>
              <a:srgbClr val="000000"/>
            </a:solidFill>
            <a:prstDash val="dash"/>
            <a:round/>
            <a:headEnd type="none" w="lg" len="lg"/>
            <a:tailEnd type="triangle" w="lg" len="lg"/>
          </a:ln>
        </p:spPr>
      </p:cxnSp>
      <p:sp>
        <p:nvSpPr>
          <p:cNvPr id="211" name="Shape 211"/>
          <p:cNvSpPr txBox="1"/>
          <p:nvPr/>
        </p:nvSpPr>
        <p:spPr>
          <a:xfrm>
            <a:off x="1056275" y="1003900"/>
            <a:ext cx="3085799" cy="5073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When data in the Subject changes the observers are notified of the change.</a:t>
            </a:r>
          </a:p>
        </p:txBody>
      </p:sp>
      <p:cxnSp>
        <p:nvCxnSpPr>
          <p:cNvPr id="212" name="Shape 212"/>
          <p:cNvCxnSpPr>
            <a:stCxn id="211" idx="2"/>
          </p:cNvCxnSpPr>
          <p:nvPr/>
        </p:nvCxnSpPr>
        <p:spPr>
          <a:xfrm>
            <a:off x="2599174" y="1511200"/>
            <a:ext cx="213900" cy="655500"/>
          </a:xfrm>
          <a:prstGeom prst="straightConnector1">
            <a:avLst/>
          </a:prstGeom>
          <a:noFill/>
          <a:ln w="19050" cap="flat">
            <a:solidFill>
              <a:schemeClr val="dk2"/>
            </a:solidFill>
            <a:prstDash val="solid"/>
            <a:round/>
            <a:headEnd type="none" w="lg" len="lg"/>
            <a:tailEnd type="triangle" w="lg" len="lg"/>
          </a:ln>
        </p:spPr>
      </p:cxnSp>
      <p:pic>
        <p:nvPicPr>
          <p:cNvPr id="213" name="Shape 213"/>
          <p:cNvPicPr preferRelativeResize="0"/>
          <p:nvPr/>
        </p:nvPicPr>
        <p:blipFill>
          <a:blip r:embed="rId3">
            <a:alphaModFix/>
          </a:blip>
          <a:stretch>
            <a:fillRect/>
          </a:stretch>
        </p:blipFill>
        <p:spPr>
          <a:xfrm>
            <a:off x="4379289" y="4165700"/>
            <a:ext cx="1061760" cy="758400"/>
          </a:xfrm>
          <a:prstGeom prst="rect">
            <a:avLst/>
          </a:prstGeom>
          <a:noFill/>
          <a:ln>
            <a:noFill/>
          </a:ln>
        </p:spPr>
      </p:pic>
      <p:cxnSp>
        <p:nvCxnSpPr>
          <p:cNvPr id="214" name="Shape 214"/>
          <p:cNvCxnSpPr>
            <a:stCxn id="198" idx="6"/>
            <a:endCxn id="213" idx="1"/>
          </p:cNvCxnSpPr>
          <p:nvPr/>
        </p:nvCxnSpPr>
        <p:spPr>
          <a:xfrm>
            <a:off x="2114424" y="2441350"/>
            <a:ext cx="2264999" cy="2103600"/>
          </a:xfrm>
          <a:prstGeom prst="straightConnector1">
            <a:avLst/>
          </a:prstGeom>
          <a:noFill/>
          <a:ln w="19050" cap="flat">
            <a:solidFill>
              <a:srgbClr val="000000"/>
            </a:solidFill>
            <a:prstDash val="dash"/>
            <a:round/>
            <a:headEnd type="none" w="lg" len="lg"/>
            <a:tailEnd type="triangle" w="lg" len="lg"/>
          </a:ln>
        </p:spPr>
      </p:cxnSp>
      <p:sp>
        <p:nvSpPr>
          <p:cNvPr id="215" name="Shape 215"/>
          <p:cNvSpPr txBox="1"/>
          <p:nvPr/>
        </p:nvSpPr>
        <p:spPr>
          <a:xfrm rot="798873">
            <a:off x="2410630" y="2864681"/>
            <a:ext cx="2778587" cy="323736"/>
          </a:xfrm>
          <a:prstGeom prst="rect">
            <a:avLst/>
          </a:prstGeom>
          <a:noFill/>
          <a:ln>
            <a:noFill/>
          </a:ln>
        </p:spPr>
        <p:txBody>
          <a:bodyPr lIns="91425" tIns="91425" rIns="91425" bIns="91425" anchor="t" anchorCtr="0">
            <a:noAutofit/>
          </a:bodyPr>
          <a:lstStyle/>
          <a:p>
            <a:pPr lvl="0" rtl="0">
              <a:spcBef>
                <a:spcPts val="0"/>
              </a:spcBef>
              <a:buNone/>
            </a:pPr>
            <a:r>
              <a:rPr lang="en" sz="1100" i="1"/>
              <a:t>Unregister/Unsubscribe me! SQUEEK!</a:t>
            </a:r>
          </a:p>
        </p:txBody>
      </p:sp>
      <p:cxnSp>
        <p:nvCxnSpPr>
          <p:cNvPr id="216" name="Shape 216"/>
          <p:cNvCxnSpPr>
            <a:stCxn id="207" idx="2"/>
            <a:endCxn id="198" idx="5"/>
          </p:cNvCxnSpPr>
          <p:nvPr/>
        </p:nvCxnSpPr>
        <p:spPr>
          <a:xfrm rot="10800000">
            <a:off x="1965575" y="2796400"/>
            <a:ext cx="2825400" cy="6516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Publisher + Subscriber = Observer Pattern</a:t>
            </a:r>
          </a:p>
        </p:txBody>
      </p:sp>
      <p:sp>
        <p:nvSpPr>
          <p:cNvPr id="222" name="Shape 222"/>
          <p:cNvSpPr/>
          <p:nvPr/>
        </p:nvSpPr>
        <p:spPr>
          <a:xfrm>
            <a:off x="1098325" y="19391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23" name="Shape 223"/>
          <p:cNvSpPr txBox="1"/>
          <p:nvPr/>
        </p:nvSpPr>
        <p:spPr>
          <a:xfrm>
            <a:off x="923125" y="3012975"/>
            <a:ext cx="1366500" cy="408599"/>
          </a:xfrm>
          <a:prstGeom prst="rect">
            <a:avLst/>
          </a:prstGeom>
          <a:noFill/>
          <a:ln>
            <a:noFill/>
          </a:ln>
        </p:spPr>
        <p:txBody>
          <a:bodyPr lIns="91425" tIns="91425" rIns="91425" bIns="91425" anchor="t" anchorCtr="0">
            <a:noAutofit/>
          </a:bodyPr>
          <a:lstStyle/>
          <a:p>
            <a:pPr lvl="0" rtl="0">
              <a:spcBef>
                <a:spcPts val="0"/>
              </a:spcBef>
              <a:buNone/>
            </a:pPr>
            <a:r>
              <a:rPr lang="en"/>
              <a:t>Subject Object</a:t>
            </a:r>
          </a:p>
        </p:txBody>
      </p:sp>
      <p:sp>
        <p:nvSpPr>
          <p:cNvPr id="224" name="Shape 224"/>
          <p:cNvSpPr/>
          <p:nvPr/>
        </p:nvSpPr>
        <p:spPr>
          <a:xfrm>
            <a:off x="4274200" y="887550"/>
            <a:ext cx="3503399" cy="4075800"/>
          </a:xfrm>
          <a:prstGeom prst="rect">
            <a:avLst/>
          </a:prstGeom>
          <a:solidFill>
            <a:srgbClr val="D9EAD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5" name="Shape 225"/>
          <p:cNvSpPr/>
          <p:nvPr/>
        </p:nvSpPr>
        <p:spPr>
          <a:xfrm>
            <a:off x="4847600" y="11806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26" name="Shape 226"/>
          <p:cNvSpPr/>
          <p:nvPr/>
        </p:nvSpPr>
        <p:spPr>
          <a:xfrm>
            <a:off x="6424725" y="20695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27" name="Shape 227"/>
          <p:cNvSpPr txBox="1"/>
          <p:nvPr/>
        </p:nvSpPr>
        <p:spPr>
          <a:xfrm>
            <a:off x="4847600" y="2185050"/>
            <a:ext cx="1108199" cy="408599"/>
          </a:xfrm>
          <a:prstGeom prst="rect">
            <a:avLst/>
          </a:prstGeom>
          <a:noFill/>
          <a:ln>
            <a:noFill/>
          </a:ln>
        </p:spPr>
        <p:txBody>
          <a:bodyPr lIns="91425" tIns="91425" rIns="91425" bIns="91425" anchor="t" anchorCtr="0">
            <a:noAutofit/>
          </a:bodyPr>
          <a:lstStyle/>
          <a:p>
            <a:pPr lvl="0" rtl="0">
              <a:spcBef>
                <a:spcPts val="0"/>
              </a:spcBef>
              <a:buNone/>
            </a:pPr>
            <a:r>
              <a:rPr lang="en"/>
              <a:t>Dog Object</a:t>
            </a:r>
          </a:p>
        </p:txBody>
      </p:sp>
      <p:sp>
        <p:nvSpPr>
          <p:cNvPr id="228" name="Shape 228"/>
          <p:cNvSpPr txBox="1"/>
          <p:nvPr/>
        </p:nvSpPr>
        <p:spPr>
          <a:xfrm>
            <a:off x="6378675" y="3091300"/>
            <a:ext cx="1108199" cy="408599"/>
          </a:xfrm>
          <a:prstGeom prst="rect">
            <a:avLst/>
          </a:prstGeom>
          <a:noFill/>
          <a:ln>
            <a:noFill/>
          </a:ln>
        </p:spPr>
        <p:txBody>
          <a:bodyPr lIns="91425" tIns="91425" rIns="91425" bIns="91425" anchor="t" anchorCtr="0">
            <a:noAutofit/>
          </a:bodyPr>
          <a:lstStyle/>
          <a:p>
            <a:pPr lvl="0" rtl="0">
              <a:spcBef>
                <a:spcPts val="0"/>
              </a:spcBef>
              <a:buNone/>
            </a:pPr>
            <a:r>
              <a:rPr lang="en"/>
              <a:t>Cat Object</a:t>
            </a:r>
          </a:p>
        </p:txBody>
      </p:sp>
      <p:sp>
        <p:nvSpPr>
          <p:cNvPr id="229" name="Shape 229"/>
          <p:cNvSpPr txBox="1"/>
          <p:nvPr/>
        </p:nvSpPr>
        <p:spPr>
          <a:xfrm>
            <a:off x="881075" y="4577325"/>
            <a:ext cx="1366500" cy="408599"/>
          </a:xfrm>
          <a:prstGeom prst="rect">
            <a:avLst/>
          </a:prstGeom>
          <a:noFill/>
          <a:ln>
            <a:noFill/>
          </a:ln>
        </p:spPr>
        <p:txBody>
          <a:bodyPr lIns="91425" tIns="91425" rIns="91425" bIns="91425" anchor="t" anchorCtr="0">
            <a:noAutofit/>
          </a:bodyPr>
          <a:lstStyle/>
          <a:p>
            <a:pPr lvl="0" rtl="0">
              <a:spcBef>
                <a:spcPts val="0"/>
              </a:spcBef>
              <a:buNone/>
            </a:pPr>
            <a:r>
              <a:rPr lang="en"/>
              <a:t>Mouse Object</a:t>
            </a:r>
          </a:p>
        </p:txBody>
      </p:sp>
      <p:sp>
        <p:nvSpPr>
          <p:cNvPr id="230" name="Shape 230"/>
          <p:cNvSpPr txBox="1"/>
          <p:nvPr/>
        </p:nvSpPr>
        <p:spPr>
          <a:xfrm>
            <a:off x="6199575" y="3796225"/>
            <a:ext cx="1466399" cy="4085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Observer Objects</a:t>
            </a:r>
          </a:p>
        </p:txBody>
      </p:sp>
      <p:sp>
        <p:nvSpPr>
          <p:cNvPr id="231" name="Shape 231"/>
          <p:cNvSpPr/>
          <p:nvPr/>
        </p:nvSpPr>
        <p:spPr>
          <a:xfrm>
            <a:off x="1056275" y="3572925"/>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32" name="Shape 232"/>
          <p:cNvSpPr txBox="1"/>
          <p:nvPr/>
        </p:nvSpPr>
        <p:spPr>
          <a:xfrm>
            <a:off x="5441050" y="4398625"/>
            <a:ext cx="1366500" cy="408599"/>
          </a:xfrm>
          <a:prstGeom prst="rect">
            <a:avLst/>
          </a:prstGeom>
          <a:noFill/>
          <a:ln>
            <a:noFill/>
          </a:ln>
        </p:spPr>
        <p:txBody>
          <a:bodyPr lIns="91425" tIns="91425" rIns="91425" bIns="91425" anchor="t" anchorCtr="0">
            <a:noAutofit/>
          </a:bodyPr>
          <a:lstStyle/>
          <a:p>
            <a:pPr lvl="0" rtl="0">
              <a:spcBef>
                <a:spcPts val="0"/>
              </a:spcBef>
              <a:buNone/>
            </a:pPr>
            <a:r>
              <a:rPr lang="en"/>
              <a:t>Duck Object</a:t>
            </a:r>
          </a:p>
        </p:txBody>
      </p:sp>
      <p:cxnSp>
        <p:nvCxnSpPr>
          <p:cNvPr id="233" name="Shape 233"/>
          <p:cNvCxnSpPr>
            <a:stCxn id="222" idx="6"/>
            <a:endCxn id="225" idx="2"/>
          </p:cNvCxnSpPr>
          <p:nvPr/>
        </p:nvCxnSpPr>
        <p:spPr>
          <a:xfrm rot="10800000" flipH="1">
            <a:off x="2114424" y="1682950"/>
            <a:ext cx="2733299" cy="758400"/>
          </a:xfrm>
          <a:prstGeom prst="straightConnector1">
            <a:avLst/>
          </a:prstGeom>
          <a:noFill/>
          <a:ln w="19050" cap="flat">
            <a:solidFill>
              <a:srgbClr val="000000"/>
            </a:solidFill>
            <a:prstDash val="dash"/>
            <a:round/>
            <a:headEnd type="none" w="lg" len="lg"/>
            <a:tailEnd type="triangle" w="lg" len="lg"/>
          </a:ln>
        </p:spPr>
      </p:cxnSp>
      <p:cxnSp>
        <p:nvCxnSpPr>
          <p:cNvPr id="234" name="Shape 234"/>
          <p:cNvCxnSpPr>
            <a:stCxn id="222" idx="6"/>
            <a:endCxn id="226" idx="2"/>
          </p:cNvCxnSpPr>
          <p:nvPr/>
        </p:nvCxnSpPr>
        <p:spPr>
          <a:xfrm>
            <a:off x="2114424" y="2441350"/>
            <a:ext cx="4310400" cy="130500"/>
          </a:xfrm>
          <a:prstGeom prst="straightConnector1">
            <a:avLst/>
          </a:prstGeom>
          <a:noFill/>
          <a:ln w="19050" cap="flat">
            <a:solidFill>
              <a:srgbClr val="000000"/>
            </a:solidFill>
            <a:prstDash val="dash"/>
            <a:round/>
            <a:headEnd type="none" w="lg" len="lg"/>
            <a:tailEnd type="triangle" w="lg" len="lg"/>
          </a:ln>
        </p:spPr>
      </p:cxnSp>
      <p:sp>
        <p:nvSpPr>
          <p:cNvPr id="235" name="Shape 235"/>
          <p:cNvSpPr txBox="1"/>
          <p:nvPr/>
        </p:nvSpPr>
        <p:spPr>
          <a:xfrm>
            <a:off x="1056275" y="1003900"/>
            <a:ext cx="3085799" cy="5073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When data in the Subject changes the observers are notified of the change.</a:t>
            </a:r>
          </a:p>
        </p:txBody>
      </p:sp>
      <p:cxnSp>
        <p:nvCxnSpPr>
          <p:cNvPr id="236" name="Shape 236"/>
          <p:cNvCxnSpPr>
            <a:stCxn id="235" idx="2"/>
          </p:cNvCxnSpPr>
          <p:nvPr/>
        </p:nvCxnSpPr>
        <p:spPr>
          <a:xfrm>
            <a:off x="2599174" y="1511200"/>
            <a:ext cx="213900" cy="655500"/>
          </a:xfrm>
          <a:prstGeom prst="straightConnector1">
            <a:avLst/>
          </a:prstGeom>
          <a:noFill/>
          <a:ln w="19050" cap="flat">
            <a:solidFill>
              <a:schemeClr val="dk2"/>
            </a:solidFill>
            <a:prstDash val="solid"/>
            <a:round/>
            <a:headEnd type="none" w="lg" len="lg"/>
            <a:tailEnd type="triangle" w="lg" len="lg"/>
          </a:ln>
        </p:spPr>
      </p:cxnSp>
      <p:pic>
        <p:nvPicPr>
          <p:cNvPr id="237" name="Shape 237"/>
          <p:cNvPicPr preferRelativeResize="0"/>
          <p:nvPr/>
        </p:nvPicPr>
        <p:blipFill>
          <a:blip r:embed="rId3">
            <a:alphaModFix/>
          </a:blip>
          <a:stretch>
            <a:fillRect/>
          </a:stretch>
        </p:blipFill>
        <p:spPr>
          <a:xfrm>
            <a:off x="4379289" y="4165700"/>
            <a:ext cx="1061760" cy="758400"/>
          </a:xfrm>
          <a:prstGeom prst="rect">
            <a:avLst/>
          </a:prstGeom>
          <a:noFill/>
          <a:ln>
            <a:noFill/>
          </a:ln>
        </p:spPr>
      </p:pic>
      <p:cxnSp>
        <p:nvCxnSpPr>
          <p:cNvPr id="238" name="Shape 238"/>
          <p:cNvCxnSpPr>
            <a:stCxn id="222" idx="6"/>
            <a:endCxn id="237" idx="1"/>
          </p:cNvCxnSpPr>
          <p:nvPr/>
        </p:nvCxnSpPr>
        <p:spPr>
          <a:xfrm>
            <a:off x="2114424" y="2441350"/>
            <a:ext cx="2264999" cy="2103600"/>
          </a:xfrm>
          <a:prstGeom prst="straightConnector1">
            <a:avLst/>
          </a:prstGeom>
          <a:noFill/>
          <a:ln w="19050" cap="flat">
            <a:solidFill>
              <a:srgbClr val="000000"/>
            </a:solidFill>
            <a:prstDash val="dash"/>
            <a:round/>
            <a:headEnd type="none" w="lg" len="lg"/>
            <a:tailEnd type="triangle" w="lg" len="lg"/>
          </a:ln>
        </p:spPr>
      </p:cxnSp>
      <p:sp>
        <p:nvSpPr>
          <p:cNvPr id="239" name="Shape 239"/>
          <p:cNvSpPr txBox="1"/>
          <p:nvPr/>
        </p:nvSpPr>
        <p:spPr>
          <a:xfrm>
            <a:off x="2348725" y="4061050"/>
            <a:ext cx="1194299" cy="689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The Mouse Object is now Unsubscribed!</a:t>
            </a:r>
          </a:p>
        </p:txBody>
      </p:sp>
      <p:cxnSp>
        <p:nvCxnSpPr>
          <p:cNvPr id="240" name="Shape 240"/>
          <p:cNvCxnSpPr>
            <a:stCxn id="239" idx="1"/>
            <a:endCxn id="231" idx="6"/>
          </p:cNvCxnSpPr>
          <p:nvPr/>
        </p:nvCxnSpPr>
        <p:spPr>
          <a:xfrm rot="10800000">
            <a:off x="2072425" y="4075150"/>
            <a:ext cx="276300" cy="3306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Publisher + Subscriber = Observer Pattern</a:t>
            </a:r>
          </a:p>
        </p:txBody>
      </p:sp>
      <p:sp>
        <p:nvSpPr>
          <p:cNvPr id="246" name="Shape 246"/>
          <p:cNvSpPr/>
          <p:nvPr/>
        </p:nvSpPr>
        <p:spPr>
          <a:xfrm>
            <a:off x="1098325" y="19391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45</a:t>
            </a:r>
          </a:p>
        </p:txBody>
      </p:sp>
      <p:sp>
        <p:nvSpPr>
          <p:cNvPr id="247" name="Shape 247"/>
          <p:cNvSpPr txBox="1"/>
          <p:nvPr/>
        </p:nvSpPr>
        <p:spPr>
          <a:xfrm>
            <a:off x="923125" y="3012975"/>
            <a:ext cx="1366500" cy="408599"/>
          </a:xfrm>
          <a:prstGeom prst="rect">
            <a:avLst/>
          </a:prstGeom>
          <a:noFill/>
          <a:ln>
            <a:noFill/>
          </a:ln>
        </p:spPr>
        <p:txBody>
          <a:bodyPr lIns="91425" tIns="91425" rIns="91425" bIns="91425" anchor="t" anchorCtr="0">
            <a:noAutofit/>
          </a:bodyPr>
          <a:lstStyle/>
          <a:p>
            <a:pPr lvl="0" rtl="0">
              <a:spcBef>
                <a:spcPts val="0"/>
              </a:spcBef>
              <a:buNone/>
            </a:pPr>
            <a:r>
              <a:rPr lang="en"/>
              <a:t>Subject Object</a:t>
            </a:r>
          </a:p>
        </p:txBody>
      </p:sp>
      <p:sp>
        <p:nvSpPr>
          <p:cNvPr id="248" name="Shape 248"/>
          <p:cNvSpPr/>
          <p:nvPr/>
        </p:nvSpPr>
        <p:spPr>
          <a:xfrm>
            <a:off x="4274200" y="887550"/>
            <a:ext cx="3503399" cy="4075800"/>
          </a:xfrm>
          <a:prstGeom prst="rect">
            <a:avLst/>
          </a:prstGeom>
          <a:solidFill>
            <a:srgbClr val="D9EAD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9" name="Shape 249"/>
          <p:cNvSpPr/>
          <p:nvPr/>
        </p:nvSpPr>
        <p:spPr>
          <a:xfrm>
            <a:off x="4847600" y="11806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50" name="Shape 250"/>
          <p:cNvSpPr/>
          <p:nvPr/>
        </p:nvSpPr>
        <p:spPr>
          <a:xfrm>
            <a:off x="6424725" y="20695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51" name="Shape 251"/>
          <p:cNvSpPr txBox="1"/>
          <p:nvPr/>
        </p:nvSpPr>
        <p:spPr>
          <a:xfrm>
            <a:off x="4847600" y="2185050"/>
            <a:ext cx="1108199" cy="408599"/>
          </a:xfrm>
          <a:prstGeom prst="rect">
            <a:avLst/>
          </a:prstGeom>
          <a:noFill/>
          <a:ln>
            <a:noFill/>
          </a:ln>
        </p:spPr>
        <p:txBody>
          <a:bodyPr lIns="91425" tIns="91425" rIns="91425" bIns="91425" anchor="t" anchorCtr="0">
            <a:noAutofit/>
          </a:bodyPr>
          <a:lstStyle/>
          <a:p>
            <a:pPr lvl="0" rtl="0">
              <a:spcBef>
                <a:spcPts val="0"/>
              </a:spcBef>
              <a:buNone/>
            </a:pPr>
            <a:r>
              <a:rPr lang="en"/>
              <a:t>Dog Object</a:t>
            </a:r>
          </a:p>
        </p:txBody>
      </p:sp>
      <p:sp>
        <p:nvSpPr>
          <p:cNvPr id="252" name="Shape 252"/>
          <p:cNvSpPr txBox="1"/>
          <p:nvPr/>
        </p:nvSpPr>
        <p:spPr>
          <a:xfrm>
            <a:off x="6378675" y="3091300"/>
            <a:ext cx="1108199" cy="408599"/>
          </a:xfrm>
          <a:prstGeom prst="rect">
            <a:avLst/>
          </a:prstGeom>
          <a:noFill/>
          <a:ln>
            <a:noFill/>
          </a:ln>
        </p:spPr>
        <p:txBody>
          <a:bodyPr lIns="91425" tIns="91425" rIns="91425" bIns="91425" anchor="t" anchorCtr="0">
            <a:noAutofit/>
          </a:bodyPr>
          <a:lstStyle/>
          <a:p>
            <a:pPr lvl="0" rtl="0">
              <a:spcBef>
                <a:spcPts val="0"/>
              </a:spcBef>
              <a:buNone/>
            </a:pPr>
            <a:r>
              <a:rPr lang="en"/>
              <a:t>Cat Object</a:t>
            </a:r>
          </a:p>
        </p:txBody>
      </p:sp>
      <p:sp>
        <p:nvSpPr>
          <p:cNvPr id="253" name="Shape 253"/>
          <p:cNvSpPr txBox="1"/>
          <p:nvPr/>
        </p:nvSpPr>
        <p:spPr>
          <a:xfrm>
            <a:off x="6199575" y="3796225"/>
            <a:ext cx="1466399" cy="4085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Observer Objects</a:t>
            </a:r>
          </a:p>
        </p:txBody>
      </p:sp>
      <p:sp>
        <p:nvSpPr>
          <p:cNvPr id="254" name="Shape 254"/>
          <p:cNvSpPr txBox="1"/>
          <p:nvPr/>
        </p:nvSpPr>
        <p:spPr>
          <a:xfrm>
            <a:off x="5441050" y="4398625"/>
            <a:ext cx="1366500" cy="408599"/>
          </a:xfrm>
          <a:prstGeom prst="rect">
            <a:avLst/>
          </a:prstGeom>
          <a:noFill/>
          <a:ln>
            <a:noFill/>
          </a:ln>
        </p:spPr>
        <p:txBody>
          <a:bodyPr lIns="91425" tIns="91425" rIns="91425" bIns="91425" anchor="t" anchorCtr="0">
            <a:noAutofit/>
          </a:bodyPr>
          <a:lstStyle/>
          <a:p>
            <a:pPr lvl="0" rtl="0">
              <a:spcBef>
                <a:spcPts val="0"/>
              </a:spcBef>
              <a:buNone/>
            </a:pPr>
            <a:r>
              <a:rPr lang="en"/>
              <a:t>Duck Object</a:t>
            </a:r>
          </a:p>
        </p:txBody>
      </p:sp>
      <p:cxnSp>
        <p:nvCxnSpPr>
          <p:cNvPr id="255" name="Shape 255"/>
          <p:cNvCxnSpPr>
            <a:stCxn id="246" idx="6"/>
            <a:endCxn id="249" idx="2"/>
          </p:cNvCxnSpPr>
          <p:nvPr/>
        </p:nvCxnSpPr>
        <p:spPr>
          <a:xfrm rot="10800000" flipH="1">
            <a:off x="2114424" y="1682950"/>
            <a:ext cx="2733299" cy="758400"/>
          </a:xfrm>
          <a:prstGeom prst="straightConnector1">
            <a:avLst/>
          </a:prstGeom>
          <a:noFill/>
          <a:ln w="19050" cap="flat">
            <a:solidFill>
              <a:srgbClr val="000000"/>
            </a:solidFill>
            <a:prstDash val="dash"/>
            <a:round/>
            <a:headEnd type="none" w="lg" len="lg"/>
            <a:tailEnd type="triangle" w="lg" len="lg"/>
          </a:ln>
        </p:spPr>
      </p:cxnSp>
      <p:cxnSp>
        <p:nvCxnSpPr>
          <p:cNvPr id="256" name="Shape 256"/>
          <p:cNvCxnSpPr>
            <a:stCxn id="246" idx="6"/>
            <a:endCxn id="250" idx="2"/>
          </p:cNvCxnSpPr>
          <p:nvPr/>
        </p:nvCxnSpPr>
        <p:spPr>
          <a:xfrm>
            <a:off x="2114424" y="2441350"/>
            <a:ext cx="4310400" cy="130500"/>
          </a:xfrm>
          <a:prstGeom prst="straightConnector1">
            <a:avLst/>
          </a:prstGeom>
          <a:noFill/>
          <a:ln w="19050" cap="flat">
            <a:solidFill>
              <a:srgbClr val="000000"/>
            </a:solidFill>
            <a:prstDash val="dash"/>
            <a:round/>
            <a:headEnd type="none" w="lg" len="lg"/>
            <a:tailEnd type="triangle" w="lg" len="lg"/>
          </a:ln>
        </p:spPr>
      </p:cxnSp>
      <p:sp>
        <p:nvSpPr>
          <p:cNvPr id="257" name="Shape 257"/>
          <p:cNvSpPr txBox="1"/>
          <p:nvPr/>
        </p:nvSpPr>
        <p:spPr>
          <a:xfrm>
            <a:off x="1056275" y="1003900"/>
            <a:ext cx="3085799" cy="5073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When data in the Subject changes the observers are notified of the change.</a:t>
            </a:r>
          </a:p>
        </p:txBody>
      </p:sp>
      <p:cxnSp>
        <p:nvCxnSpPr>
          <p:cNvPr id="258" name="Shape 258"/>
          <p:cNvCxnSpPr>
            <a:stCxn id="257" idx="2"/>
          </p:cNvCxnSpPr>
          <p:nvPr/>
        </p:nvCxnSpPr>
        <p:spPr>
          <a:xfrm>
            <a:off x="2599174" y="1511200"/>
            <a:ext cx="213900" cy="655500"/>
          </a:xfrm>
          <a:prstGeom prst="straightConnector1">
            <a:avLst/>
          </a:prstGeom>
          <a:noFill/>
          <a:ln w="19050" cap="flat">
            <a:solidFill>
              <a:schemeClr val="dk2"/>
            </a:solidFill>
            <a:prstDash val="solid"/>
            <a:round/>
            <a:headEnd type="none" w="lg" len="lg"/>
            <a:tailEnd type="triangle" w="lg" len="lg"/>
          </a:ln>
        </p:spPr>
      </p:cxnSp>
      <p:pic>
        <p:nvPicPr>
          <p:cNvPr id="259" name="Shape 259"/>
          <p:cNvPicPr preferRelativeResize="0"/>
          <p:nvPr/>
        </p:nvPicPr>
        <p:blipFill>
          <a:blip r:embed="rId3">
            <a:alphaModFix/>
          </a:blip>
          <a:stretch>
            <a:fillRect/>
          </a:stretch>
        </p:blipFill>
        <p:spPr>
          <a:xfrm>
            <a:off x="4379289" y="4165700"/>
            <a:ext cx="1061760" cy="758400"/>
          </a:xfrm>
          <a:prstGeom prst="rect">
            <a:avLst/>
          </a:prstGeom>
          <a:noFill/>
          <a:ln>
            <a:noFill/>
          </a:ln>
        </p:spPr>
      </p:pic>
      <p:cxnSp>
        <p:nvCxnSpPr>
          <p:cNvPr id="260" name="Shape 260"/>
          <p:cNvCxnSpPr>
            <a:stCxn id="246" idx="6"/>
            <a:endCxn id="259" idx="1"/>
          </p:cNvCxnSpPr>
          <p:nvPr/>
        </p:nvCxnSpPr>
        <p:spPr>
          <a:xfrm>
            <a:off x="2114424" y="2441350"/>
            <a:ext cx="2264999" cy="2103600"/>
          </a:xfrm>
          <a:prstGeom prst="straightConnector1">
            <a:avLst/>
          </a:prstGeom>
          <a:noFill/>
          <a:ln w="19050" cap="flat">
            <a:solidFill>
              <a:srgbClr val="000000"/>
            </a:solidFill>
            <a:prstDash val="dash"/>
            <a:round/>
            <a:headEnd type="none" w="lg" len="lg"/>
            <a:tailEnd type="triangle" w="lg" len="lg"/>
          </a:ln>
        </p:spPr>
      </p:cxnSp>
      <p:sp>
        <p:nvSpPr>
          <p:cNvPr id="261" name="Shape 261"/>
          <p:cNvSpPr txBox="1"/>
          <p:nvPr/>
        </p:nvSpPr>
        <p:spPr>
          <a:xfrm>
            <a:off x="457200" y="3709225"/>
            <a:ext cx="2656199" cy="689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When the Subject Object has a new data value it must notify each of its subscribers...</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Publisher + Subscriber = Observer Pattern</a:t>
            </a:r>
          </a:p>
        </p:txBody>
      </p:sp>
      <p:sp>
        <p:nvSpPr>
          <p:cNvPr id="267" name="Shape 267"/>
          <p:cNvSpPr/>
          <p:nvPr/>
        </p:nvSpPr>
        <p:spPr>
          <a:xfrm>
            <a:off x="1098325" y="19391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45</a:t>
            </a:r>
          </a:p>
        </p:txBody>
      </p:sp>
      <p:sp>
        <p:nvSpPr>
          <p:cNvPr id="268" name="Shape 268"/>
          <p:cNvSpPr txBox="1"/>
          <p:nvPr/>
        </p:nvSpPr>
        <p:spPr>
          <a:xfrm>
            <a:off x="923125" y="3012975"/>
            <a:ext cx="1366500" cy="408599"/>
          </a:xfrm>
          <a:prstGeom prst="rect">
            <a:avLst/>
          </a:prstGeom>
          <a:noFill/>
          <a:ln>
            <a:noFill/>
          </a:ln>
        </p:spPr>
        <p:txBody>
          <a:bodyPr lIns="91425" tIns="91425" rIns="91425" bIns="91425" anchor="t" anchorCtr="0">
            <a:noAutofit/>
          </a:bodyPr>
          <a:lstStyle/>
          <a:p>
            <a:pPr lvl="0" rtl="0">
              <a:spcBef>
                <a:spcPts val="0"/>
              </a:spcBef>
              <a:buNone/>
            </a:pPr>
            <a:r>
              <a:rPr lang="en"/>
              <a:t>Subject Object</a:t>
            </a:r>
          </a:p>
        </p:txBody>
      </p:sp>
      <p:sp>
        <p:nvSpPr>
          <p:cNvPr id="269" name="Shape 269"/>
          <p:cNvSpPr/>
          <p:nvPr/>
        </p:nvSpPr>
        <p:spPr>
          <a:xfrm>
            <a:off x="4274200" y="887550"/>
            <a:ext cx="3503399" cy="4075800"/>
          </a:xfrm>
          <a:prstGeom prst="rect">
            <a:avLst/>
          </a:prstGeom>
          <a:solidFill>
            <a:srgbClr val="D9EAD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70" name="Shape 270"/>
          <p:cNvSpPr/>
          <p:nvPr/>
        </p:nvSpPr>
        <p:spPr>
          <a:xfrm>
            <a:off x="4847600" y="11806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71" name="Shape 271"/>
          <p:cNvSpPr/>
          <p:nvPr/>
        </p:nvSpPr>
        <p:spPr>
          <a:xfrm>
            <a:off x="6424725" y="2069550"/>
            <a:ext cx="1016099" cy="100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72" name="Shape 272"/>
          <p:cNvSpPr txBox="1"/>
          <p:nvPr/>
        </p:nvSpPr>
        <p:spPr>
          <a:xfrm>
            <a:off x="4847600" y="2185050"/>
            <a:ext cx="1108199" cy="408599"/>
          </a:xfrm>
          <a:prstGeom prst="rect">
            <a:avLst/>
          </a:prstGeom>
          <a:noFill/>
          <a:ln>
            <a:noFill/>
          </a:ln>
        </p:spPr>
        <p:txBody>
          <a:bodyPr lIns="91425" tIns="91425" rIns="91425" bIns="91425" anchor="t" anchorCtr="0">
            <a:noAutofit/>
          </a:bodyPr>
          <a:lstStyle/>
          <a:p>
            <a:pPr lvl="0" rtl="0">
              <a:spcBef>
                <a:spcPts val="0"/>
              </a:spcBef>
              <a:buNone/>
            </a:pPr>
            <a:r>
              <a:rPr lang="en"/>
              <a:t>Dog Object</a:t>
            </a:r>
          </a:p>
        </p:txBody>
      </p:sp>
      <p:sp>
        <p:nvSpPr>
          <p:cNvPr id="273" name="Shape 273"/>
          <p:cNvSpPr txBox="1"/>
          <p:nvPr/>
        </p:nvSpPr>
        <p:spPr>
          <a:xfrm>
            <a:off x="6378675" y="3091300"/>
            <a:ext cx="1108199" cy="408599"/>
          </a:xfrm>
          <a:prstGeom prst="rect">
            <a:avLst/>
          </a:prstGeom>
          <a:noFill/>
          <a:ln>
            <a:noFill/>
          </a:ln>
        </p:spPr>
        <p:txBody>
          <a:bodyPr lIns="91425" tIns="91425" rIns="91425" bIns="91425" anchor="t" anchorCtr="0">
            <a:noAutofit/>
          </a:bodyPr>
          <a:lstStyle/>
          <a:p>
            <a:pPr lvl="0" rtl="0">
              <a:spcBef>
                <a:spcPts val="0"/>
              </a:spcBef>
              <a:buNone/>
            </a:pPr>
            <a:r>
              <a:rPr lang="en"/>
              <a:t>Cat Object</a:t>
            </a:r>
          </a:p>
        </p:txBody>
      </p:sp>
      <p:sp>
        <p:nvSpPr>
          <p:cNvPr id="274" name="Shape 274"/>
          <p:cNvSpPr txBox="1"/>
          <p:nvPr/>
        </p:nvSpPr>
        <p:spPr>
          <a:xfrm>
            <a:off x="6199575" y="3796225"/>
            <a:ext cx="1466399" cy="4085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Observer Objects</a:t>
            </a:r>
          </a:p>
        </p:txBody>
      </p:sp>
      <p:sp>
        <p:nvSpPr>
          <p:cNvPr id="275" name="Shape 275"/>
          <p:cNvSpPr txBox="1"/>
          <p:nvPr/>
        </p:nvSpPr>
        <p:spPr>
          <a:xfrm>
            <a:off x="5441050" y="4398625"/>
            <a:ext cx="1366500" cy="408599"/>
          </a:xfrm>
          <a:prstGeom prst="rect">
            <a:avLst/>
          </a:prstGeom>
          <a:noFill/>
          <a:ln>
            <a:noFill/>
          </a:ln>
        </p:spPr>
        <p:txBody>
          <a:bodyPr lIns="91425" tIns="91425" rIns="91425" bIns="91425" anchor="t" anchorCtr="0">
            <a:noAutofit/>
          </a:bodyPr>
          <a:lstStyle/>
          <a:p>
            <a:pPr lvl="0" rtl="0">
              <a:spcBef>
                <a:spcPts val="0"/>
              </a:spcBef>
              <a:buNone/>
            </a:pPr>
            <a:r>
              <a:rPr lang="en"/>
              <a:t>Duck Object</a:t>
            </a:r>
          </a:p>
        </p:txBody>
      </p:sp>
      <p:cxnSp>
        <p:nvCxnSpPr>
          <p:cNvPr id="276" name="Shape 276"/>
          <p:cNvCxnSpPr>
            <a:stCxn id="267" idx="6"/>
            <a:endCxn id="270" idx="2"/>
          </p:cNvCxnSpPr>
          <p:nvPr/>
        </p:nvCxnSpPr>
        <p:spPr>
          <a:xfrm rot="10800000" flipH="1">
            <a:off x="2114424" y="1682950"/>
            <a:ext cx="2733299" cy="758400"/>
          </a:xfrm>
          <a:prstGeom prst="straightConnector1">
            <a:avLst/>
          </a:prstGeom>
          <a:noFill/>
          <a:ln w="19050" cap="flat">
            <a:solidFill>
              <a:srgbClr val="000000"/>
            </a:solidFill>
            <a:prstDash val="dash"/>
            <a:round/>
            <a:headEnd type="none" w="lg" len="lg"/>
            <a:tailEnd type="triangle" w="lg" len="lg"/>
          </a:ln>
        </p:spPr>
      </p:cxnSp>
      <p:cxnSp>
        <p:nvCxnSpPr>
          <p:cNvPr id="277" name="Shape 277"/>
          <p:cNvCxnSpPr>
            <a:stCxn id="267" idx="6"/>
            <a:endCxn id="271" idx="2"/>
          </p:cNvCxnSpPr>
          <p:nvPr/>
        </p:nvCxnSpPr>
        <p:spPr>
          <a:xfrm>
            <a:off x="2114424" y="2441350"/>
            <a:ext cx="4310400" cy="130500"/>
          </a:xfrm>
          <a:prstGeom prst="straightConnector1">
            <a:avLst/>
          </a:prstGeom>
          <a:noFill/>
          <a:ln w="19050" cap="flat">
            <a:solidFill>
              <a:srgbClr val="000000"/>
            </a:solidFill>
            <a:prstDash val="dash"/>
            <a:round/>
            <a:headEnd type="none" w="lg" len="lg"/>
            <a:tailEnd type="triangle" w="lg" len="lg"/>
          </a:ln>
        </p:spPr>
      </p:cxnSp>
      <p:sp>
        <p:nvSpPr>
          <p:cNvPr id="278" name="Shape 278"/>
          <p:cNvSpPr txBox="1"/>
          <p:nvPr/>
        </p:nvSpPr>
        <p:spPr>
          <a:xfrm>
            <a:off x="1056275" y="1003900"/>
            <a:ext cx="3085799" cy="5073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When data in the Subject changes the observers are notified of the change.</a:t>
            </a:r>
          </a:p>
        </p:txBody>
      </p:sp>
      <p:cxnSp>
        <p:nvCxnSpPr>
          <p:cNvPr id="279" name="Shape 279"/>
          <p:cNvCxnSpPr>
            <a:stCxn id="278" idx="2"/>
          </p:cNvCxnSpPr>
          <p:nvPr/>
        </p:nvCxnSpPr>
        <p:spPr>
          <a:xfrm>
            <a:off x="2599174" y="1511200"/>
            <a:ext cx="213900" cy="655500"/>
          </a:xfrm>
          <a:prstGeom prst="straightConnector1">
            <a:avLst/>
          </a:prstGeom>
          <a:noFill/>
          <a:ln w="19050" cap="flat">
            <a:solidFill>
              <a:schemeClr val="dk2"/>
            </a:solidFill>
            <a:prstDash val="solid"/>
            <a:round/>
            <a:headEnd type="none" w="lg" len="lg"/>
            <a:tailEnd type="triangle" w="lg" len="lg"/>
          </a:ln>
        </p:spPr>
      </p:cxnSp>
      <p:pic>
        <p:nvPicPr>
          <p:cNvPr id="280" name="Shape 280"/>
          <p:cNvPicPr preferRelativeResize="0"/>
          <p:nvPr/>
        </p:nvPicPr>
        <p:blipFill>
          <a:blip r:embed="rId3">
            <a:alphaModFix/>
          </a:blip>
          <a:stretch>
            <a:fillRect/>
          </a:stretch>
        </p:blipFill>
        <p:spPr>
          <a:xfrm>
            <a:off x="4379289" y="4165700"/>
            <a:ext cx="1061760" cy="758400"/>
          </a:xfrm>
          <a:prstGeom prst="rect">
            <a:avLst/>
          </a:prstGeom>
          <a:noFill/>
          <a:ln>
            <a:noFill/>
          </a:ln>
        </p:spPr>
      </p:pic>
      <p:cxnSp>
        <p:nvCxnSpPr>
          <p:cNvPr id="281" name="Shape 281"/>
          <p:cNvCxnSpPr>
            <a:stCxn id="267" idx="6"/>
            <a:endCxn id="280" idx="1"/>
          </p:cNvCxnSpPr>
          <p:nvPr/>
        </p:nvCxnSpPr>
        <p:spPr>
          <a:xfrm>
            <a:off x="2114424" y="2441350"/>
            <a:ext cx="2264999" cy="2103600"/>
          </a:xfrm>
          <a:prstGeom prst="straightConnector1">
            <a:avLst/>
          </a:prstGeom>
          <a:noFill/>
          <a:ln w="19050" cap="flat">
            <a:solidFill>
              <a:srgbClr val="000000"/>
            </a:solidFill>
            <a:prstDash val="dash"/>
            <a:round/>
            <a:headEnd type="none" w="lg" len="lg"/>
            <a:tailEnd type="triangle" w="lg" len="lg"/>
          </a:ln>
        </p:spPr>
      </p:cxnSp>
      <p:sp>
        <p:nvSpPr>
          <p:cNvPr id="282" name="Shape 282"/>
          <p:cNvSpPr txBox="1"/>
          <p:nvPr/>
        </p:nvSpPr>
        <p:spPr>
          <a:xfrm>
            <a:off x="457200" y="3709225"/>
            <a:ext cx="2656199" cy="689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When the Subject Object has a new data value it must notify each of its subscribers...</a:t>
            </a:r>
          </a:p>
        </p:txBody>
      </p:sp>
      <p:sp>
        <p:nvSpPr>
          <p:cNvPr id="283" name="Shape 283"/>
          <p:cNvSpPr txBox="1"/>
          <p:nvPr/>
        </p:nvSpPr>
        <p:spPr>
          <a:xfrm>
            <a:off x="3882825" y="2201350"/>
            <a:ext cx="389999" cy="408599"/>
          </a:xfrm>
          <a:prstGeom prst="rect">
            <a:avLst/>
          </a:prstGeom>
          <a:noFill/>
          <a:ln>
            <a:noFill/>
          </a:ln>
        </p:spPr>
        <p:txBody>
          <a:bodyPr lIns="91425" tIns="91425" rIns="91425" bIns="91425" anchor="t" anchorCtr="0">
            <a:noAutofit/>
          </a:bodyPr>
          <a:lstStyle/>
          <a:p>
            <a:pPr lvl="0" rtl="0">
              <a:spcBef>
                <a:spcPts val="0"/>
              </a:spcBef>
              <a:buNone/>
            </a:pPr>
            <a:r>
              <a:rPr lang="en"/>
              <a:t>45</a:t>
            </a:r>
          </a:p>
        </p:txBody>
      </p:sp>
      <p:sp>
        <p:nvSpPr>
          <p:cNvPr id="284" name="Shape 284"/>
          <p:cNvSpPr txBox="1"/>
          <p:nvPr/>
        </p:nvSpPr>
        <p:spPr>
          <a:xfrm>
            <a:off x="3807625" y="1548062"/>
            <a:ext cx="389999" cy="408599"/>
          </a:xfrm>
          <a:prstGeom prst="rect">
            <a:avLst/>
          </a:prstGeom>
          <a:noFill/>
          <a:ln>
            <a:noFill/>
          </a:ln>
        </p:spPr>
        <p:txBody>
          <a:bodyPr lIns="91425" tIns="91425" rIns="91425" bIns="91425" anchor="t" anchorCtr="0">
            <a:noAutofit/>
          </a:bodyPr>
          <a:lstStyle/>
          <a:p>
            <a:pPr lvl="0" rtl="0">
              <a:spcBef>
                <a:spcPts val="0"/>
              </a:spcBef>
              <a:buNone/>
            </a:pPr>
            <a:r>
              <a:rPr lang="en"/>
              <a:t>45</a:t>
            </a:r>
          </a:p>
        </p:txBody>
      </p:sp>
      <p:sp>
        <p:nvSpPr>
          <p:cNvPr id="285" name="Shape 285"/>
          <p:cNvSpPr txBox="1"/>
          <p:nvPr/>
        </p:nvSpPr>
        <p:spPr>
          <a:xfrm>
            <a:off x="3807625" y="3810137"/>
            <a:ext cx="389999" cy="408599"/>
          </a:xfrm>
          <a:prstGeom prst="rect">
            <a:avLst/>
          </a:prstGeom>
          <a:noFill/>
          <a:ln>
            <a:noFill/>
          </a:ln>
        </p:spPr>
        <p:txBody>
          <a:bodyPr lIns="91425" tIns="91425" rIns="91425" bIns="91425" anchor="t" anchorCtr="0">
            <a:noAutofit/>
          </a:bodyPr>
          <a:lstStyle/>
          <a:p>
            <a:pPr lvl="0" rtl="0">
              <a:spcBef>
                <a:spcPts val="0"/>
              </a:spcBef>
              <a:buNone/>
            </a:pPr>
            <a:r>
              <a:rPr lang="en"/>
              <a:t>45</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The Observer Pattern Defined</a:t>
            </a:r>
          </a:p>
        </p:txBody>
      </p:sp>
      <p:sp>
        <p:nvSpPr>
          <p:cNvPr id="291" name="Shape 29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b="1"/>
              <a:t>The Observer Pattern</a:t>
            </a:r>
            <a:r>
              <a:rPr lang="en"/>
              <a:t> defines a one-to-many dependency between objects so that when one object changes state, all of its dependents are notified and updated automatically.</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Observer Class Diagram</a:t>
            </a:r>
          </a:p>
        </p:txBody>
      </p:sp>
      <p:grpSp>
        <p:nvGrpSpPr>
          <p:cNvPr id="297" name="Shape 297"/>
          <p:cNvGrpSpPr/>
          <p:nvPr/>
        </p:nvGrpSpPr>
        <p:grpSpPr>
          <a:xfrm>
            <a:off x="255575" y="1256300"/>
            <a:ext cx="2093699" cy="1019625"/>
            <a:chOff x="1474775" y="1256300"/>
            <a:chExt cx="2093699" cy="1019625"/>
          </a:xfrm>
        </p:grpSpPr>
        <p:sp>
          <p:nvSpPr>
            <p:cNvPr id="298" name="Shape 298"/>
            <p:cNvSpPr/>
            <p:nvPr/>
          </p:nvSpPr>
          <p:spPr>
            <a:xfrm>
              <a:off x="1474775" y="1620425"/>
              <a:ext cx="2093699" cy="655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000"/>
                <a:t>registerObserver()</a:t>
              </a:r>
            </a:p>
            <a:p>
              <a:pPr rtl="0">
                <a:spcBef>
                  <a:spcPts val="0"/>
                </a:spcBef>
                <a:buNone/>
              </a:pPr>
              <a:r>
                <a:rPr lang="en" sz="1000"/>
                <a:t>removeObserver()</a:t>
              </a:r>
            </a:p>
            <a:p>
              <a:pPr>
                <a:spcBef>
                  <a:spcPts val="0"/>
                </a:spcBef>
                <a:buNone/>
              </a:pPr>
              <a:r>
                <a:rPr lang="en" sz="1000"/>
                <a:t>notifyObservers()</a:t>
              </a:r>
            </a:p>
          </p:txBody>
        </p:sp>
        <p:sp>
          <p:nvSpPr>
            <p:cNvPr id="299" name="Shape 299"/>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1000"/>
                <a:t>&lt;Subject&gt;</a:t>
              </a:r>
            </a:p>
          </p:txBody>
        </p:sp>
      </p:grpSp>
      <p:grpSp>
        <p:nvGrpSpPr>
          <p:cNvPr id="300" name="Shape 300"/>
          <p:cNvGrpSpPr/>
          <p:nvPr/>
        </p:nvGrpSpPr>
        <p:grpSpPr>
          <a:xfrm>
            <a:off x="255575" y="2974500"/>
            <a:ext cx="2093699" cy="1656825"/>
            <a:chOff x="1474775" y="1256300"/>
            <a:chExt cx="2093699" cy="1656825"/>
          </a:xfrm>
        </p:grpSpPr>
        <p:sp>
          <p:nvSpPr>
            <p:cNvPr id="301" name="Shape 301"/>
            <p:cNvSpPr/>
            <p:nvPr/>
          </p:nvSpPr>
          <p:spPr>
            <a:xfrm>
              <a:off x="1474775" y="1620425"/>
              <a:ext cx="2093699" cy="1292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registerObserver() = { … }</a:t>
              </a:r>
            </a:p>
            <a:p>
              <a:pPr lvl="0" rtl="0">
                <a:spcBef>
                  <a:spcPts val="0"/>
                </a:spcBef>
                <a:buNone/>
              </a:pPr>
              <a:r>
                <a:rPr lang="en" sz="1000"/>
                <a:t>removeObserver()</a:t>
              </a:r>
              <a:r>
                <a:rPr lang="en" sz="1000">
                  <a:solidFill>
                    <a:schemeClr val="dk1"/>
                  </a:solidFill>
                </a:rPr>
                <a:t> = { … }</a:t>
              </a:r>
            </a:p>
            <a:p>
              <a:pPr rtl="0">
                <a:spcBef>
                  <a:spcPts val="0"/>
                </a:spcBef>
                <a:buNone/>
              </a:pPr>
              <a:r>
                <a:rPr lang="en" sz="1000"/>
                <a:t>notifyObservers()</a:t>
              </a:r>
              <a:r>
                <a:rPr lang="en" sz="1000">
                  <a:solidFill>
                    <a:schemeClr val="dk1"/>
                  </a:solidFill>
                </a:rPr>
                <a:t> = { … }</a:t>
              </a:r>
            </a:p>
            <a:p>
              <a:pPr rtl="0">
                <a:spcBef>
                  <a:spcPts val="0"/>
                </a:spcBef>
                <a:buNone/>
              </a:pPr>
              <a:endParaRPr sz="1000">
                <a:solidFill>
                  <a:schemeClr val="dk1"/>
                </a:solidFill>
              </a:endParaRPr>
            </a:p>
            <a:p>
              <a:pPr rtl="0">
                <a:spcBef>
                  <a:spcPts val="0"/>
                </a:spcBef>
                <a:buNone/>
              </a:pPr>
              <a:r>
                <a:rPr lang="en" sz="1000">
                  <a:solidFill>
                    <a:schemeClr val="dk1"/>
                  </a:solidFill>
                </a:rPr>
                <a:t>// Other possible methods...</a:t>
              </a:r>
            </a:p>
            <a:p>
              <a:pPr rtl="0">
                <a:spcBef>
                  <a:spcPts val="0"/>
                </a:spcBef>
                <a:buNone/>
              </a:pPr>
              <a:r>
                <a:rPr lang="en" sz="1000">
                  <a:solidFill>
                    <a:schemeClr val="dk1"/>
                  </a:solidFill>
                </a:rPr>
                <a:t>getState()</a:t>
              </a:r>
            </a:p>
            <a:p>
              <a:pPr lvl="0" rtl="0">
                <a:spcBef>
                  <a:spcPts val="0"/>
                </a:spcBef>
                <a:buNone/>
              </a:pPr>
              <a:r>
                <a:rPr lang="en" sz="1000">
                  <a:solidFill>
                    <a:schemeClr val="dk1"/>
                  </a:solidFill>
                </a:rPr>
                <a:t>setState()</a:t>
              </a:r>
            </a:p>
          </p:txBody>
        </p:sp>
        <p:sp>
          <p:nvSpPr>
            <p:cNvPr id="302" name="Shape 302"/>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ConcreteSubject</a:t>
              </a:r>
            </a:p>
          </p:txBody>
        </p:sp>
      </p:grpSp>
      <p:cxnSp>
        <p:nvCxnSpPr>
          <p:cNvPr id="303" name="Shape 303"/>
          <p:cNvCxnSpPr>
            <a:stCxn id="302" idx="0"/>
            <a:endCxn id="298" idx="2"/>
          </p:cNvCxnSpPr>
          <p:nvPr/>
        </p:nvCxnSpPr>
        <p:spPr>
          <a:xfrm rot="10800000">
            <a:off x="1302424" y="2275800"/>
            <a:ext cx="0" cy="698700"/>
          </a:xfrm>
          <a:prstGeom prst="straightConnector1">
            <a:avLst/>
          </a:prstGeom>
          <a:noFill/>
          <a:ln w="19050" cap="flat">
            <a:solidFill>
              <a:srgbClr val="000000"/>
            </a:solidFill>
            <a:prstDash val="solid"/>
            <a:round/>
            <a:headEnd type="none" w="lg" len="lg"/>
            <a:tailEnd type="triangle" w="lg" len="lg"/>
          </a:ln>
        </p:spPr>
      </p:cxnSp>
      <p:grpSp>
        <p:nvGrpSpPr>
          <p:cNvPr id="304" name="Shape 304"/>
          <p:cNvGrpSpPr/>
          <p:nvPr/>
        </p:nvGrpSpPr>
        <p:grpSpPr>
          <a:xfrm>
            <a:off x="4276975" y="1256300"/>
            <a:ext cx="2093699" cy="728324"/>
            <a:chOff x="1474775" y="1256300"/>
            <a:chExt cx="2093699" cy="728324"/>
          </a:xfrm>
        </p:grpSpPr>
        <p:sp>
          <p:nvSpPr>
            <p:cNvPr id="305" name="Shape 305"/>
            <p:cNvSpPr/>
            <p:nvPr/>
          </p:nvSpPr>
          <p:spPr>
            <a:xfrm>
              <a:off x="1474775"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update()</a:t>
              </a:r>
            </a:p>
          </p:txBody>
        </p:sp>
        <p:sp>
          <p:nvSpPr>
            <p:cNvPr id="306" name="Shape 306"/>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&lt;Observer&gt;</a:t>
              </a:r>
            </a:p>
          </p:txBody>
        </p:sp>
      </p:grpSp>
      <p:grpSp>
        <p:nvGrpSpPr>
          <p:cNvPr id="307" name="Shape 307"/>
          <p:cNvGrpSpPr/>
          <p:nvPr/>
        </p:nvGrpSpPr>
        <p:grpSpPr>
          <a:xfrm>
            <a:off x="4276975" y="2974500"/>
            <a:ext cx="2093699" cy="1062824"/>
            <a:chOff x="1474775" y="1256300"/>
            <a:chExt cx="2093699" cy="1062824"/>
          </a:xfrm>
        </p:grpSpPr>
        <p:sp>
          <p:nvSpPr>
            <p:cNvPr id="308" name="Shape 308"/>
            <p:cNvSpPr/>
            <p:nvPr/>
          </p:nvSpPr>
          <p:spPr>
            <a:xfrm>
              <a:off x="1474775" y="1620425"/>
              <a:ext cx="2093699" cy="6986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update() = { … }</a:t>
              </a:r>
            </a:p>
            <a:p>
              <a:pPr lvl="0" rtl="0">
                <a:spcBef>
                  <a:spcPts val="0"/>
                </a:spcBef>
                <a:buNone/>
              </a:pPr>
              <a:endParaRPr sz="1000">
                <a:solidFill>
                  <a:schemeClr val="dk1"/>
                </a:solidFill>
              </a:endParaRPr>
            </a:p>
            <a:p>
              <a:pPr lvl="0" rtl="0">
                <a:spcBef>
                  <a:spcPts val="0"/>
                </a:spcBef>
                <a:buNone/>
              </a:pPr>
              <a:r>
                <a:rPr lang="en" sz="1000">
                  <a:solidFill>
                    <a:schemeClr val="dk1"/>
                  </a:solidFill>
                </a:rPr>
                <a:t>// Other possible methods...</a:t>
              </a:r>
            </a:p>
            <a:p>
              <a:pPr lvl="0" rtl="0">
                <a:spcBef>
                  <a:spcPts val="0"/>
                </a:spcBef>
                <a:buNone/>
              </a:pPr>
              <a:endParaRPr sz="1000">
                <a:solidFill>
                  <a:schemeClr val="dk1"/>
                </a:solidFill>
              </a:endParaRPr>
            </a:p>
          </p:txBody>
        </p:sp>
        <p:sp>
          <p:nvSpPr>
            <p:cNvPr id="309" name="Shape 309"/>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ConcreteObserver</a:t>
              </a:r>
            </a:p>
          </p:txBody>
        </p:sp>
      </p:grpSp>
      <p:cxnSp>
        <p:nvCxnSpPr>
          <p:cNvPr id="310" name="Shape 310"/>
          <p:cNvCxnSpPr>
            <a:stCxn id="309" idx="0"/>
            <a:endCxn id="305" idx="2"/>
          </p:cNvCxnSpPr>
          <p:nvPr/>
        </p:nvCxnSpPr>
        <p:spPr>
          <a:xfrm rot="10800000">
            <a:off x="5323824" y="1984500"/>
            <a:ext cx="0" cy="990000"/>
          </a:xfrm>
          <a:prstGeom prst="straightConnector1">
            <a:avLst/>
          </a:prstGeom>
          <a:noFill/>
          <a:ln w="19050" cap="flat">
            <a:solidFill>
              <a:srgbClr val="000000"/>
            </a:solidFill>
            <a:prstDash val="solid"/>
            <a:round/>
            <a:headEnd type="none" w="lg" len="lg"/>
            <a:tailEnd type="triangle" w="lg" len="lg"/>
          </a:ln>
        </p:spPr>
      </p:cxnSp>
      <p:cxnSp>
        <p:nvCxnSpPr>
          <p:cNvPr id="311" name="Shape 311"/>
          <p:cNvCxnSpPr>
            <a:stCxn id="309" idx="1"/>
            <a:endCxn id="302" idx="3"/>
          </p:cNvCxnSpPr>
          <p:nvPr/>
        </p:nvCxnSpPr>
        <p:spPr>
          <a:xfrm rot="10800000">
            <a:off x="2349175" y="3156599"/>
            <a:ext cx="1927800" cy="0"/>
          </a:xfrm>
          <a:prstGeom prst="straightConnector1">
            <a:avLst/>
          </a:prstGeom>
          <a:noFill/>
          <a:ln w="19050" cap="flat">
            <a:solidFill>
              <a:srgbClr val="000000"/>
            </a:solidFill>
            <a:prstDash val="solid"/>
            <a:round/>
            <a:headEnd type="none" w="lg" len="lg"/>
            <a:tailEnd type="triangle" w="lg" len="lg"/>
          </a:ln>
        </p:spPr>
      </p:cxnSp>
      <p:cxnSp>
        <p:nvCxnSpPr>
          <p:cNvPr id="312" name="Shape 312"/>
          <p:cNvCxnSpPr>
            <a:endCxn id="306" idx="1"/>
          </p:cNvCxnSpPr>
          <p:nvPr/>
        </p:nvCxnSpPr>
        <p:spPr>
          <a:xfrm>
            <a:off x="2349175" y="1438399"/>
            <a:ext cx="1927800" cy="0"/>
          </a:xfrm>
          <a:prstGeom prst="straightConnector1">
            <a:avLst/>
          </a:prstGeom>
          <a:noFill/>
          <a:ln w="19050" cap="flat">
            <a:solidFill>
              <a:srgbClr val="000000"/>
            </a:solidFill>
            <a:prstDash val="solid"/>
            <a:round/>
            <a:headEnd type="none" w="lg" len="lg"/>
            <a:tailEnd type="triangle" w="lg" len="lg"/>
          </a:ln>
        </p:spPr>
      </p:cxnSp>
      <p:sp>
        <p:nvSpPr>
          <p:cNvPr id="313" name="Shape 313"/>
          <p:cNvSpPr txBox="1"/>
          <p:nvPr/>
        </p:nvSpPr>
        <p:spPr>
          <a:xfrm>
            <a:off x="2816925" y="1091587"/>
            <a:ext cx="992399" cy="318600"/>
          </a:xfrm>
          <a:prstGeom prst="rect">
            <a:avLst/>
          </a:prstGeom>
          <a:noFill/>
          <a:ln>
            <a:noFill/>
          </a:ln>
        </p:spPr>
        <p:txBody>
          <a:bodyPr lIns="91425" tIns="91425" rIns="91425" bIns="91425" anchor="t" anchorCtr="0">
            <a:noAutofit/>
          </a:bodyPr>
          <a:lstStyle/>
          <a:p>
            <a:pPr>
              <a:spcBef>
                <a:spcPts val="0"/>
              </a:spcBef>
              <a:buNone/>
            </a:pPr>
            <a:r>
              <a:rPr lang="en"/>
              <a:t>observers</a:t>
            </a:r>
          </a:p>
        </p:txBody>
      </p:sp>
      <p:sp>
        <p:nvSpPr>
          <p:cNvPr id="314" name="Shape 314"/>
          <p:cNvSpPr txBox="1"/>
          <p:nvPr/>
        </p:nvSpPr>
        <p:spPr>
          <a:xfrm>
            <a:off x="3009000" y="2837987"/>
            <a:ext cx="992399" cy="318600"/>
          </a:xfrm>
          <a:prstGeom prst="rect">
            <a:avLst/>
          </a:prstGeom>
          <a:noFill/>
          <a:ln>
            <a:noFill/>
          </a:ln>
        </p:spPr>
        <p:txBody>
          <a:bodyPr lIns="91425" tIns="91425" rIns="91425" bIns="91425" anchor="t" anchorCtr="0">
            <a:noAutofit/>
          </a:bodyPr>
          <a:lstStyle/>
          <a:p>
            <a:pPr lvl="0" rtl="0">
              <a:spcBef>
                <a:spcPts val="0"/>
              </a:spcBef>
              <a:buNone/>
            </a:pPr>
            <a:r>
              <a:rPr lang="en"/>
              <a:t>subject</a:t>
            </a:r>
          </a:p>
        </p:txBody>
      </p:sp>
      <p:sp>
        <p:nvSpPr>
          <p:cNvPr id="315" name="Shape 315"/>
          <p:cNvSpPr txBox="1"/>
          <p:nvPr/>
        </p:nvSpPr>
        <p:spPr>
          <a:xfrm>
            <a:off x="6487800" y="1910550"/>
            <a:ext cx="2656199" cy="14291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100" i="1"/>
              <a:t>When two objects are </a:t>
            </a:r>
            <a:r>
              <a:rPr lang="en" sz="1100" b="1" i="1"/>
              <a:t>loosely coupled</a:t>
            </a:r>
            <a:r>
              <a:rPr lang="en" sz="1100" i="1"/>
              <a:t>, they can interact, but have very little knowledge of each other.</a:t>
            </a:r>
          </a:p>
          <a:p>
            <a:pPr rtl="0">
              <a:spcBef>
                <a:spcPts val="0"/>
              </a:spcBef>
              <a:buNone/>
            </a:pPr>
            <a:endParaRPr sz="1100" i="1"/>
          </a:p>
          <a:p>
            <a:pPr lvl="0" rtl="0">
              <a:spcBef>
                <a:spcPts val="0"/>
              </a:spcBef>
              <a:buNone/>
            </a:pPr>
            <a:r>
              <a:rPr lang="en" sz="1100" i="1"/>
              <a:t>The </a:t>
            </a:r>
            <a:r>
              <a:rPr lang="en" sz="1100" b="1" i="1"/>
              <a:t>observer pattern</a:t>
            </a:r>
            <a:r>
              <a:rPr lang="en" sz="1100" i="1"/>
              <a:t> provides an object design where subjects and observers are loosely coupled.</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Objectives</a:t>
            </a:r>
          </a:p>
        </p:txBody>
      </p:sp>
      <p:sp>
        <p:nvSpPr>
          <p:cNvPr id="37" name="Shape 37"/>
          <p:cNvSpPr txBox="1">
            <a:spLocks noGrp="1"/>
          </p:cNvSpPr>
          <p:nvPr>
            <p:ph type="body" idx="1"/>
          </p:nvPr>
        </p:nvSpPr>
        <p:spPr>
          <a:xfrm>
            <a:off x="457200" y="909650"/>
            <a:ext cx="8229600" cy="4016100"/>
          </a:xfrm>
          <a:prstGeom prst="rect">
            <a:avLst/>
          </a:prstGeom>
        </p:spPr>
        <p:txBody>
          <a:bodyPr lIns="91425" tIns="91425" rIns="91425" bIns="91425" anchor="t" anchorCtr="0">
            <a:noAutofit/>
          </a:bodyPr>
          <a:lstStyle/>
          <a:p>
            <a:pPr rtl="0">
              <a:spcBef>
                <a:spcPts val="0"/>
              </a:spcBef>
              <a:buNone/>
            </a:pPr>
            <a:r>
              <a:rPr lang="en" sz="2400" b="1"/>
              <a:t>Observer Pattern</a:t>
            </a:r>
          </a:p>
          <a:p>
            <a:pPr marL="457200" lvl="0" indent="-355600" rtl="0">
              <a:spcBef>
                <a:spcPts val="0"/>
              </a:spcBef>
              <a:buClr>
                <a:schemeClr val="dk1"/>
              </a:buClr>
              <a:buSzPct val="100000"/>
              <a:buFont typeface="Arial"/>
              <a:buChar char="●"/>
            </a:pPr>
            <a:r>
              <a:rPr lang="en" sz="2000"/>
              <a:t>Learn how objects can "observe" other objects.</a:t>
            </a:r>
          </a:p>
          <a:p>
            <a:pPr marL="457200" lvl="0" indent="-355600" rtl="0">
              <a:spcBef>
                <a:spcPts val="0"/>
              </a:spcBef>
              <a:buClr>
                <a:schemeClr val="dk1"/>
              </a:buClr>
              <a:buSzPct val="100000"/>
              <a:buFont typeface="Arial"/>
              <a:buChar char="●"/>
            </a:pPr>
            <a:r>
              <a:rPr lang="en" sz="2000"/>
              <a:t>Apply the observer pattern in Scala.</a:t>
            </a:r>
          </a:p>
          <a:p>
            <a:pPr rtl="0">
              <a:spcBef>
                <a:spcPts val="0"/>
              </a:spcBef>
              <a:buNone/>
            </a:pPr>
            <a:endParaRPr sz="2400" b="1"/>
          </a:p>
          <a:p>
            <a:pPr lvl="0" rtl="0">
              <a:spcBef>
                <a:spcPts val="0"/>
              </a:spcBef>
              <a:buNone/>
            </a:pPr>
            <a:r>
              <a:rPr lang="en" sz="2400" b="1"/>
              <a:t>Decorator Pattern</a:t>
            </a:r>
          </a:p>
          <a:p>
            <a:pPr marL="457200" lvl="0" indent="-355600" rtl="0">
              <a:spcBef>
                <a:spcPts val="0"/>
              </a:spcBef>
              <a:buClr>
                <a:schemeClr val="dk1"/>
              </a:buClr>
              <a:buSzPct val="100000"/>
              <a:buFont typeface="Arial"/>
              <a:buChar char="●"/>
            </a:pPr>
            <a:r>
              <a:rPr lang="en" sz="2000"/>
              <a:t>Learn how objects can gain new responsibilities at runtime.</a:t>
            </a:r>
          </a:p>
          <a:p>
            <a:pPr marL="457200" lvl="0" indent="-355600" rtl="0">
              <a:spcBef>
                <a:spcPts val="0"/>
              </a:spcBef>
              <a:buClr>
                <a:schemeClr val="dk1"/>
              </a:buClr>
              <a:buSzPct val="100000"/>
              <a:buFont typeface="Arial"/>
              <a:buChar char="●"/>
            </a:pPr>
            <a:r>
              <a:rPr lang="en" sz="2000"/>
              <a:t>Apply the decorator pattern in Scala.</a:t>
            </a:r>
          </a:p>
          <a:p>
            <a:pPr lvl="0" rtl="0">
              <a:spcBef>
                <a:spcPts val="0"/>
              </a:spcBef>
              <a:buNone/>
            </a:pPr>
            <a:endParaRPr sz="2000"/>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457200" y="205974"/>
            <a:ext cx="8229600" cy="994200"/>
          </a:xfrm>
          <a:prstGeom prst="rect">
            <a:avLst/>
          </a:prstGeom>
        </p:spPr>
        <p:txBody>
          <a:bodyPr lIns="91425" tIns="91425" rIns="91425" bIns="91425" anchor="t" anchorCtr="0">
            <a:noAutofit/>
          </a:bodyPr>
          <a:lstStyle/>
          <a:p>
            <a:pPr>
              <a:spcBef>
                <a:spcPts val="0"/>
              </a:spcBef>
              <a:buNone/>
            </a:pPr>
            <a:r>
              <a:rPr lang="en"/>
              <a:t>Designing the Weather Station:</a:t>
            </a:r>
            <a:br>
              <a:rPr lang="en"/>
            </a:br>
            <a:r>
              <a:rPr lang="en" i="1"/>
              <a:t>Try Sketching it Out!</a:t>
            </a:r>
          </a:p>
        </p:txBody>
      </p:sp>
      <p:sp>
        <p:nvSpPr>
          <p:cNvPr id="321" name="Shape 32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2200"/>
              <a:t>Before moving on, try sketching out the classes/traits you'll need to implement the Weather Station, including the WeatherData class and its display elements. Make sure your diagram shows how all the pieces fit together and also how another developer might implement her own display element.</a:t>
            </a:r>
          </a:p>
          <a:p>
            <a:pPr rtl="0">
              <a:spcBef>
                <a:spcPts val="0"/>
              </a:spcBef>
              <a:buNone/>
            </a:pPr>
            <a:endParaRPr sz="2200"/>
          </a:p>
          <a:p>
            <a:pPr rtl="0">
              <a:spcBef>
                <a:spcPts val="0"/>
              </a:spcBef>
              <a:buNone/>
            </a:pPr>
            <a:r>
              <a:rPr lang="en" sz="2200"/>
              <a:t>You can do this with the people around you…</a:t>
            </a:r>
          </a:p>
          <a:p>
            <a:pPr rtl="0">
              <a:spcBef>
                <a:spcPts val="0"/>
              </a:spcBef>
              <a:buNone/>
            </a:pPr>
            <a:endParaRPr sz="2200"/>
          </a:p>
          <a:p>
            <a:pPr>
              <a:spcBef>
                <a:spcPts val="0"/>
              </a:spcBef>
              <a:buNone/>
            </a:pPr>
            <a:r>
              <a:rPr lang="en" sz="2200"/>
              <a:t>We will collect a paper from each of you at the end of class.</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This Might Help: Observer Class Diagram</a:t>
            </a:r>
          </a:p>
        </p:txBody>
      </p:sp>
      <p:grpSp>
        <p:nvGrpSpPr>
          <p:cNvPr id="327" name="Shape 327"/>
          <p:cNvGrpSpPr/>
          <p:nvPr/>
        </p:nvGrpSpPr>
        <p:grpSpPr>
          <a:xfrm>
            <a:off x="255575" y="1256300"/>
            <a:ext cx="2093699" cy="1019625"/>
            <a:chOff x="1474775" y="1256300"/>
            <a:chExt cx="2093699" cy="1019625"/>
          </a:xfrm>
        </p:grpSpPr>
        <p:sp>
          <p:nvSpPr>
            <p:cNvPr id="328" name="Shape 328"/>
            <p:cNvSpPr/>
            <p:nvPr/>
          </p:nvSpPr>
          <p:spPr>
            <a:xfrm>
              <a:off x="1474775" y="1620425"/>
              <a:ext cx="2093699" cy="655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registerObserver()</a:t>
              </a:r>
            </a:p>
            <a:p>
              <a:pPr lvl="0" rtl="0">
                <a:spcBef>
                  <a:spcPts val="0"/>
                </a:spcBef>
                <a:buNone/>
              </a:pPr>
              <a:r>
                <a:rPr lang="en" sz="1000"/>
                <a:t>removeObserver()</a:t>
              </a:r>
            </a:p>
            <a:p>
              <a:pPr lvl="0" rtl="0">
                <a:spcBef>
                  <a:spcPts val="0"/>
                </a:spcBef>
                <a:buNone/>
              </a:pPr>
              <a:r>
                <a:rPr lang="en" sz="1000"/>
                <a:t>notifyObservers()</a:t>
              </a:r>
            </a:p>
          </p:txBody>
        </p:sp>
        <p:sp>
          <p:nvSpPr>
            <p:cNvPr id="329" name="Shape 329"/>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&lt;Subject&gt;</a:t>
              </a:r>
            </a:p>
          </p:txBody>
        </p:sp>
      </p:grpSp>
      <p:grpSp>
        <p:nvGrpSpPr>
          <p:cNvPr id="330" name="Shape 330"/>
          <p:cNvGrpSpPr/>
          <p:nvPr/>
        </p:nvGrpSpPr>
        <p:grpSpPr>
          <a:xfrm>
            <a:off x="255575" y="2974500"/>
            <a:ext cx="2093699" cy="1656825"/>
            <a:chOff x="1474775" y="1256300"/>
            <a:chExt cx="2093699" cy="1656825"/>
          </a:xfrm>
        </p:grpSpPr>
        <p:sp>
          <p:nvSpPr>
            <p:cNvPr id="331" name="Shape 331"/>
            <p:cNvSpPr/>
            <p:nvPr/>
          </p:nvSpPr>
          <p:spPr>
            <a:xfrm>
              <a:off x="1474775" y="1620425"/>
              <a:ext cx="2093699" cy="1292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registerObserver() = { … }</a:t>
              </a:r>
            </a:p>
            <a:p>
              <a:pPr lvl="0" rtl="0">
                <a:spcBef>
                  <a:spcPts val="0"/>
                </a:spcBef>
                <a:buNone/>
              </a:pPr>
              <a:r>
                <a:rPr lang="en" sz="1000"/>
                <a:t>removeObserver()</a:t>
              </a:r>
              <a:r>
                <a:rPr lang="en" sz="1000">
                  <a:solidFill>
                    <a:schemeClr val="dk1"/>
                  </a:solidFill>
                </a:rPr>
                <a:t> = { … }</a:t>
              </a:r>
            </a:p>
            <a:p>
              <a:pPr lvl="0" rtl="0">
                <a:spcBef>
                  <a:spcPts val="0"/>
                </a:spcBef>
                <a:buNone/>
              </a:pPr>
              <a:r>
                <a:rPr lang="en" sz="1000"/>
                <a:t>notifyObservers()</a:t>
              </a:r>
              <a:r>
                <a:rPr lang="en" sz="1000">
                  <a:solidFill>
                    <a:schemeClr val="dk1"/>
                  </a:solidFill>
                </a:rPr>
                <a:t> = { … }</a:t>
              </a:r>
            </a:p>
            <a:p>
              <a:pPr lvl="0" rtl="0">
                <a:spcBef>
                  <a:spcPts val="0"/>
                </a:spcBef>
                <a:buNone/>
              </a:pPr>
              <a:endParaRPr sz="1000">
                <a:solidFill>
                  <a:schemeClr val="dk1"/>
                </a:solidFill>
              </a:endParaRPr>
            </a:p>
            <a:p>
              <a:pPr lvl="0" rtl="0">
                <a:spcBef>
                  <a:spcPts val="0"/>
                </a:spcBef>
                <a:buNone/>
              </a:pPr>
              <a:r>
                <a:rPr lang="en" sz="1000">
                  <a:solidFill>
                    <a:schemeClr val="dk1"/>
                  </a:solidFill>
                </a:rPr>
                <a:t>// Other possible methods...</a:t>
              </a:r>
            </a:p>
            <a:p>
              <a:pPr lvl="0" rtl="0">
                <a:spcBef>
                  <a:spcPts val="0"/>
                </a:spcBef>
                <a:buNone/>
              </a:pPr>
              <a:r>
                <a:rPr lang="en" sz="1000">
                  <a:solidFill>
                    <a:schemeClr val="dk1"/>
                  </a:solidFill>
                </a:rPr>
                <a:t>getState()</a:t>
              </a:r>
            </a:p>
            <a:p>
              <a:pPr lvl="0" rtl="0">
                <a:spcBef>
                  <a:spcPts val="0"/>
                </a:spcBef>
                <a:buNone/>
              </a:pPr>
              <a:r>
                <a:rPr lang="en" sz="1000">
                  <a:solidFill>
                    <a:schemeClr val="dk1"/>
                  </a:solidFill>
                </a:rPr>
                <a:t>setState()</a:t>
              </a:r>
            </a:p>
          </p:txBody>
        </p:sp>
        <p:sp>
          <p:nvSpPr>
            <p:cNvPr id="332" name="Shape 332"/>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ConcreteSubject</a:t>
              </a:r>
            </a:p>
          </p:txBody>
        </p:sp>
      </p:grpSp>
      <p:cxnSp>
        <p:nvCxnSpPr>
          <p:cNvPr id="333" name="Shape 333"/>
          <p:cNvCxnSpPr>
            <a:stCxn id="332" idx="0"/>
            <a:endCxn id="328" idx="2"/>
          </p:cNvCxnSpPr>
          <p:nvPr/>
        </p:nvCxnSpPr>
        <p:spPr>
          <a:xfrm rot="10800000">
            <a:off x="1302424" y="2275800"/>
            <a:ext cx="0" cy="698700"/>
          </a:xfrm>
          <a:prstGeom prst="straightConnector1">
            <a:avLst/>
          </a:prstGeom>
          <a:noFill/>
          <a:ln w="19050" cap="flat">
            <a:solidFill>
              <a:srgbClr val="000000"/>
            </a:solidFill>
            <a:prstDash val="solid"/>
            <a:round/>
            <a:headEnd type="none" w="lg" len="lg"/>
            <a:tailEnd type="triangle" w="lg" len="lg"/>
          </a:ln>
        </p:spPr>
      </p:cxnSp>
      <p:grpSp>
        <p:nvGrpSpPr>
          <p:cNvPr id="334" name="Shape 334"/>
          <p:cNvGrpSpPr/>
          <p:nvPr/>
        </p:nvGrpSpPr>
        <p:grpSpPr>
          <a:xfrm>
            <a:off x="4276975" y="1256300"/>
            <a:ext cx="2093699" cy="728324"/>
            <a:chOff x="1474775" y="1256300"/>
            <a:chExt cx="2093699" cy="728324"/>
          </a:xfrm>
        </p:grpSpPr>
        <p:sp>
          <p:nvSpPr>
            <p:cNvPr id="335" name="Shape 335"/>
            <p:cNvSpPr/>
            <p:nvPr/>
          </p:nvSpPr>
          <p:spPr>
            <a:xfrm>
              <a:off x="1474775"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update()</a:t>
              </a:r>
            </a:p>
          </p:txBody>
        </p:sp>
        <p:sp>
          <p:nvSpPr>
            <p:cNvPr id="336" name="Shape 336"/>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&lt;Observer&gt;</a:t>
              </a:r>
            </a:p>
          </p:txBody>
        </p:sp>
      </p:grpSp>
      <p:grpSp>
        <p:nvGrpSpPr>
          <p:cNvPr id="337" name="Shape 337"/>
          <p:cNvGrpSpPr/>
          <p:nvPr/>
        </p:nvGrpSpPr>
        <p:grpSpPr>
          <a:xfrm>
            <a:off x="4276975" y="2974500"/>
            <a:ext cx="2093699" cy="1062824"/>
            <a:chOff x="1474775" y="1256300"/>
            <a:chExt cx="2093699" cy="1062824"/>
          </a:xfrm>
        </p:grpSpPr>
        <p:sp>
          <p:nvSpPr>
            <p:cNvPr id="338" name="Shape 338"/>
            <p:cNvSpPr/>
            <p:nvPr/>
          </p:nvSpPr>
          <p:spPr>
            <a:xfrm>
              <a:off x="1474775" y="1620425"/>
              <a:ext cx="2093699" cy="6986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update() = { … }</a:t>
              </a:r>
            </a:p>
            <a:p>
              <a:pPr lvl="0" rtl="0">
                <a:spcBef>
                  <a:spcPts val="0"/>
                </a:spcBef>
                <a:buNone/>
              </a:pPr>
              <a:endParaRPr sz="1000">
                <a:solidFill>
                  <a:schemeClr val="dk1"/>
                </a:solidFill>
              </a:endParaRPr>
            </a:p>
            <a:p>
              <a:pPr lvl="0" rtl="0">
                <a:spcBef>
                  <a:spcPts val="0"/>
                </a:spcBef>
                <a:buNone/>
              </a:pPr>
              <a:r>
                <a:rPr lang="en" sz="1000">
                  <a:solidFill>
                    <a:schemeClr val="dk1"/>
                  </a:solidFill>
                </a:rPr>
                <a:t>// Other possible methods...</a:t>
              </a:r>
            </a:p>
            <a:p>
              <a:pPr lvl="0" rtl="0">
                <a:spcBef>
                  <a:spcPts val="0"/>
                </a:spcBef>
                <a:buNone/>
              </a:pPr>
              <a:endParaRPr sz="1000">
                <a:solidFill>
                  <a:schemeClr val="dk1"/>
                </a:solidFill>
              </a:endParaRPr>
            </a:p>
          </p:txBody>
        </p:sp>
        <p:sp>
          <p:nvSpPr>
            <p:cNvPr id="339" name="Shape 339"/>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ConcreteObserver</a:t>
              </a:r>
            </a:p>
          </p:txBody>
        </p:sp>
      </p:grpSp>
      <p:cxnSp>
        <p:nvCxnSpPr>
          <p:cNvPr id="340" name="Shape 340"/>
          <p:cNvCxnSpPr>
            <a:stCxn id="339" idx="0"/>
            <a:endCxn id="335" idx="2"/>
          </p:cNvCxnSpPr>
          <p:nvPr/>
        </p:nvCxnSpPr>
        <p:spPr>
          <a:xfrm rot="10800000">
            <a:off x="5323824" y="1984500"/>
            <a:ext cx="0" cy="990000"/>
          </a:xfrm>
          <a:prstGeom prst="straightConnector1">
            <a:avLst/>
          </a:prstGeom>
          <a:noFill/>
          <a:ln w="19050" cap="flat">
            <a:solidFill>
              <a:srgbClr val="000000"/>
            </a:solidFill>
            <a:prstDash val="solid"/>
            <a:round/>
            <a:headEnd type="none" w="lg" len="lg"/>
            <a:tailEnd type="triangle" w="lg" len="lg"/>
          </a:ln>
        </p:spPr>
      </p:cxnSp>
      <p:cxnSp>
        <p:nvCxnSpPr>
          <p:cNvPr id="341" name="Shape 341"/>
          <p:cNvCxnSpPr>
            <a:stCxn id="339" idx="1"/>
            <a:endCxn id="332" idx="3"/>
          </p:cNvCxnSpPr>
          <p:nvPr/>
        </p:nvCxnSpPr>
        <p:spPr>
          <a:xfrm rot="10800000">
            <a:off x="2349175" y="3156599"/>
            <a:ext cx="1927800" cy="0"/>
          </a:xfrm>
          <a:prstGeom prst="straightConnector1">
            <a:avLst/>
          </a:prstGeom>
          <a:noFill/>
          <a:ln w="19050" cap="flat">
            <a:solidFill>
              <a:srgbClr val="000000"/>
            </a:solidFill>
            <a:prstDash val="solid"/>
            <a:round/>
            <a:headEnd type="none" w="lg" len="lg"/>
            <a:tailEnd type="triangle" w="lg" len="lg"/>
          </a:ln>
        </p:spPr>
      </p:cxnSp>
      <p:cxnSp>
        <p:nvCxnSpPr>
          <p:cNvPr id="342" name="Shape 342"/>
          <p:cNvCxnSpPr>
            <a:endCxn id="336" idx="1"/>
          </p:cNvCxnSpPr>
          <p:nvPr/>
        </p:nvCxnSpPr>
        <p:spPr>
          <a:xfrm>
            <a:off x="2349175" y="1438399"/>
            <a:ext cx="1927800" cy="0"/>
          </a:xfrm>
          <a:prstGeom prst="straightConnector1">
            <a:avLst/>
          </a:prstGeom>
          <a:noFill/>
          <a:ln w="19050" cap="flat">
            <a:solidFill>
              <a:srgbClr val="000000"/>
            </a:solidFill>
            <a:prstDash val="solid"/>
            <a:round/>
            <a:headEnd type="none" w="lg" len="lg"/>
            <a:tailEnd type="triangle" w="lg" len="lg"/>
          </a:ln>
        </p:spPr>
      </p:cxnSp>
      <p:sp>
        <p:nvSpPr>
          <p:cNvPr id="343" name="Shape 343"/>
          <p:cNvSpPr txBox="1"/>
          <p:nvPr/>
        </p:nvSpPr>
        <p:spPr>
          <a:xfrm>
            <a:off x="2816925" y="1091587"/>
            <a:ext cx="992399" cy="318600"/>
          </a:xfrm>
          <a:prstGeom prst="rect">
            <a:avLst/>
          </a:prstGeom>
          <a:noFill/>
          <a:ln>
            <a:noFill/>
          </a:ln>
        </p:spPr>
        <p:txBody>
          <a:bodyPr lIns="91425" tIns="91425" rIns="91425" bIns="91425" anchor="t" anchorCtr="0">
            <a:noAutofit/>
          </a:bodyPr>
          <a:lstStyle/>
          <a:p>
            <a:pPr lvl="0" rtl="0">
              <a:spcBef>
                <a:spcPts val="0"/>
              </a:spcBef>
              <a:buNone/>
            </a:pPr>
            <a:r>
              <a:rPr lang="en"/>
              <a:t>observers</a:t>
            </a:r>
          </a:p>
        </p:txBody>
      </p:sp>
      <p:sp>
        <p:nvSpPr>
          <p:cNvPr id="344" name="Shape 344"/>
          <p:cNvSpPr txBox="1"/>
          <p:nvPr/>
        </p:nvSpPr>
        <p:spPr>
          <a:xfrm>
            <a:off x="3009000" y="2837987"/>
            <a:ext cx="992399" cy="318600"/>
          </a:xfrm>
          <a:prstGeom prst="rect">
            <a:avLst/>
          </a:prstGeom>
          <a:noFill/>
          <a:ln>
            <a:noFill/>
          </a:ln>
        </p:spPr>
        <p:txBody>
          <a:bodyPr lIns="91425" tIns="91425" rIns="91425" bIns="91425" anchor="t" anchorCtr="0">
            <a:noAutofit/>
          </a:bodyPr>
          <a:lstStyle/>
          <a:p>
            <a:pPr lvl="0" rtl="0">
              <a:spcBef>
                <a:spcPts val="0"/>
              </a:spcBef>
              <a:buNone/>
            </a:pPr>
            <a:r>
              <a:rPr lang="en"/>
              <a:t>subject</a:t>
            </a:r>
          </a:p>
        </p:txBody>
      </p:sp>
      <p:sp>
        <p:nvSpPr>
          <p:cNvPr id="345" name="Shape 345"/>
          <p:cNvSpPr txBox="1"/>
          <p:nvPr/>
        </p:nvSpPr>
        <p:spPr>
          <a:xfrm>
            <a:off x="6487800" y="1910550"/>
            <a:ext cx="2656199" cy="14291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When two objects are </a:t>
            </a:r>
            <a:r>
              <a:rPr lang="en" sz="1100" b="1" i="1"/>
              <a:t>loosely coupled</a:t>
            </a:r>
            <a:r>
              <a:rPr lang="en" sz="1100" i="1"/>
              <a:t>, they can interact, but have very little knowledge of each other.</a:t>
            </a:r>
          </a:p>
          <a:p>
            <a:pPr lvl="0" rtl="0">
              <a:spcBef>
                <a:spcPts val="0"/>
              </a:spcBef>
              <a:buNone/>
            </a:pPr>
            <a:endParaRPr sz="1100" i="1"/>
          </a:p>
          <a:p>
            <a:pPr lvl="0" rtl="0">
              <a:spcBef>
                <a:spcPts val="0"/>
              </a:spcBef>
              <a:buNone/>
            </a:pPr>
            <a:r>
              <a:rPr lang="en" sz="1100" i="1"/>
              <a:t>The </a:t>
            </a:r>
            <a:r>
              <a:rPr lang="en" sz="1100" b="1" i="1"/>
              <a:t>observer pattern</a:t>
            </a:r>
            <a:r>
              <a:rPr lang="en" sz="1100" i="1"/>
              <a:t> provides an object design where subjects and observers are loosely coupled.</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Designing the Weather Station</a:t>
            </a:r>
          </a:p>
        </p:txBody>
      </p:sp>
      <p:grpSp>
        <p:nvGrpSpPr>
          <p:cNvPr id="351" name="Shape 351"/>
          <p:cNvGrpSpPr/>
          <p:nvPr/>
        </p:nvGrpSpPr>
        <p:grpSpPr>
          <a:xfrm>
            <a:off x="128125" y="782900"/>
            <a:ext cx="2093699" cy="1019625"/>
            <a:chOff x="1474775" y="1256300"/>
            <a:chExt cx="2093699" cy="1019625"/>
          </a:xfrm>
        </p:grpSpPr>
        <p:sp>
          <p:nvSpPr>
            <p:cNvPr id="352" name="Shape 352"/>
            <p:cNvSpPr/>
            <p:nvPr/>
          </p:nvSpPr>
          <p:spPr>
            <a:xfrm>
              <a:off x="1474775" y="1620425"/>
              <a:ext cx="2093699" cy="655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registerObserver()</a:t>
              </a:r>
            </a:p>
            <a:p>
              <a:pPr lvl="0" rtl="0">
                <a:spcBef>
                  <a:spcPts val="0"/>
                </a:spcBef>
                <a:buNone/>
              </a:pPr>
              <a:r>
                <a:rPr lang="en" sz="1000"/>
                <a:t>removeObserver()</a:t>
              </a:r>
            </a:p>
            <a:p>
              <a:pPr lvl="0" rtl="0">
                <a:spcBef>
                  <a:spcPts val="0"/>
                </a:spcBef>
                <a:buNone/>
              </a:pPr>
              <a:r>
                <a:rPr lang="en" sz="1000"/>
                <a:t>notifyObservers()</a:t>
              </a:r>
            </a:p>
          </p:txBody>
        </p:sp>
        <p:sp>
          <p:nvSpPr>
            <p:cNvPr id="353" name="Shape 353"/>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&lt;Subject&gt;</a:t>
              </a:r>
            </a:p>
          </p:txBody>
        </p:sp>
      </p:grpSp>
      <p:grpSp>
        <p:nvGrpSpPr>
          <p:cNvPr id="354" name="Shape 354"/>
          <p:cNvGrpSpPr/>
          <p:nvPr/>
        </p:nvGrpSpPr>
        <p:grpSpPr>
          <a:xfrm>
            <a:off x="128125" y="2109675"/>
            <a:ext cx="2093699" cy="1750125"/>
            <a:chOff x="1474775" y="1256300"/>
            <a:chExt cx="2093699" cy="1750125"/>
          </a:xfrm>
        </p:grpSpPr>
        <p:sp>
          <p:nvSpPr>
            <p:cNvPr id="355" name="Shape 355"/>
            <p:cNvSpPr/>
            <p:nvPr/>
          </p:nvSpPr>
          <p:spPr>
            <a:xfrm>
              <a:off x="1474775" y="1620425"/>
              <a:ext cx="2093699" cy="138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registerObserver()</a:t>
              </a:r>
            </a:p>
            <a:p>
              <a:pPr lvl="0" rtl="0">
                <a:spcBef>
                  <a:spcPts val="0"/>
                </a:spcBef>
                <a:buNone/>
              </a:pPr>
              <a:r>
                <a:rPr lang="en" sz="1000"/>
                <a:t>removeObserver()</a:t>
              </a:r>
            </a:p>
            <a:p>
              <a:pPr lvl="0" rtl="0">
                <a:spcBef>
                  <a:spcPts val="0"/>
                </a:spcBef>
                <a:buNone/>
              </a:pPr>
              <a:r>
                <a:rPr lang="en" sz="1000"/>
                <a:t>notifyObservers()</a:t>
              </a:r>
            </a:p>
            <a:p>
              <a:pPr lvl="0" rtl="0">
                <a:spcBef>
                  <a:spcPts val="0"/>
                </a:spcBef>
                <a:buNone/>
              </a:pPr>
              <a:endParaRPr sz="1000">
                <a:solidFill>
                  <a:schemeClr val="dk1"/>
                </a:solidFill>
              </a:endParaRPr>
            </a:p>
            <a:p>
              <a:pPr rtl="0">
                <a:spcBef>
                  <a:spcPts val="0"/>
                </a:spcBef>
                <a:buNone/>
              </a:pPr>
              <a:r>
                <a:rPr lang="en" sz="1000">
                  <a:solidFill>
                    <a:schemeClr val="dk1"/>
                  </a:solidFill>
                </a:rPr>
                <a:t>getTemperature()</a:t>
              </a:r>
            </a:p>
            <a:p>
              <a:pPr rtl="0">
                <a:spcBef>
                  <a:spcPts val="0"/>
                </a:spcBef>
                <a:buNone/>
              </a:pPr>
              <a:r>
                <a:rPr lang="en" sz="1000">
                  <a:solidFill>
                    <a:schemeClr val="dk1"/>
                  </a:solidFill>
                </a:rPr>
                <a:t>getHumidity()</a:t>
              </a:r>
            </a:p>
            <a:p>
              <a:pPr rtl="0">
                <a:spcBef>
                  <a:spcPts val="0"/>
                </a:spcBef>
                <a:buNone/>
              </a:pPr>
              <a:r>
                <a:rPr lang="en" sz="1000">
                  <a:solidFill>
                    <a:schemeClr val="dk1"/>
                  </a:solidFill>
                </a:rPr>
                <a:t>getPressure()</a:t>
              </a:r>
            </a:p>
            <a:p>
              <a:pPr lvl="0" rtl="0">
                <a:spcBef>
                  <a:spcPts val="0"/>
                </a:spcBef>
                <a:buNone/>
              </a:pPr>
              <a:r>
                <a:rPr lang="en" sz="1000">
                  <a:solidFill>
                    <a:schemeClr val="dk1"/>
                  </a:solidFill>
                </a:rPr>
                <a:t>measurementsChanged()</a:t>
              </a:r>
            </a:p>
          </p:txBody>
        </p:sp>
        <p:sp>
          <p:nvSpPr>
            <p:cNvPr id="356" name="Shape 356"/>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ConcreteSubject</a:t>
              </a:r>
            </a:p>
          </p:txBody>
        </p:sp>
      </p:grpSp>
      <p:grpSp>
        <p:nvGrpSpPr>
          <p:cNvPr id="357" name="Shape 357"/>
          <p:cNvGrpSpPr/>
          <p:nvPr/>
        </p:nvGrpSpPr>
        <p:grpSpPr>
          <a:xfrm>
            <a:off x="2683875" y="782900"/>
            <a:ext cx="2093699" cy="728324"/>
            <a:chOff x="1474775" y="1256300"/>
            <a:chExt cx="2093699" cy="728324"/>
          </a:xfrm>
        </p:grpSpPr>
        <p:sp>
          <p:nvSpPr>
            <p:cNvPr id="358" name="Shape 358"/>
            <p:cNvSpPr/>
            <p:nvPr/>
          </p:nvSpPr>
          <p:spPr>
            <a:xfrm>
              <a:off x="1474775"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update()</a:t>
              </a:r>
            </a:p>
          </p:txBody>
        </p:sp>
        <p:sp>
          <p:nvSpPr>
            <p:cNvPr id="359" name="Shape 359"/>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&lt;Observer&gt;</a:t>
              </a:r>
            </a:p>
          </p:txBody>
        </p:sp>
      </p:grpSp>
      <p:cxnSp>
        <p:nvCxnSpPr>
          <p:cNvPr id="360" name="Shape 360"/>
          <p:cNvCxnSpPr>
            <a:stCxn id="361" idx="1"/>
          </p:cNvCxnSpPr>
          <p:nvPr/>
        </p:nvCxnSpPr>
        <p:spPr>
          <a:xfrm rot="10800000">
            <a:off x="2221325" y="2721974"/>
            <a:ext cx="2836200" cy="97800"/>
          </a:xfrm>
          <a:prstGeom prst="straightConnector1">
            <a:avLst/>
          </a:prstGeom>
          <a:noFill/>
          <a:ln w="19050" cap="flat">
            <a:solidFill>
              <a:schemeClr val="dk2"/>
            </a:solidFill>
            <a:prstDash val="solid"/>
            <a:round/>
            <a:headEnd type="none" w="lg" len="lg"/>
            <a:tailEnd type="triangle" w="lg" len="lg"/>
          </a:ln>
        </p:spPr>
      </p:cxnSp>
      <p:cxnSp>
        <p:nvCxnSpPr>
          <p:cNvPr id="362" name="Shape 362"/>
          <p:cNvCxnSpPr>
            <a:stCxn id="363" idx="0"/>
          </p:cNvCxnSpPr>
          <p:nvPr/>
        </p:nvCxnSpPr>
        <p:spPr>
          <a:xfrm rot="10800000">
            <a:off x="4660899" y="1511200"/>
            <a:ext cx="3202800" cy="2136900"/>
          </a:xfrm>
          <a:prstGeom prst="straightConnector1">
            <a:avLst/>
          </a:prstGeom>
          <a:noFill/>
          <a:ln w="19050" cap="flat">
            <a:solidFill>
              <a:srgbClr val="0000FF"/>
            </a:solidFill>
            <a:prstDash val="dash"/>
            <a:round/>
            <a:headEnd type="none" w="lg" len="lg"/>
            <a:tailEnd type="triangle" w="lg" len="lg"/>
          </a:ln>
        </p:spPr>
      </p:cxnSp>
      <p:grpSp>
        <p:nvGrpSpPr>
          <p:cNvPr id="364" name="Shape 364"/>
          <p:cNvGrpSpPr/>
          <p:nvPr/>
        </p:nvGrpSpPr>
        <p:grpSpPr>
          <a:xfrm>
            <a:off x="2683862" y="1802525"/>
            <a:ext cx="2093699" cy="821625"/>
            <a:chOff x="1474775" y="1256300"/>
            <a:chExt cx="2093699" cy="821625"/>
          </a:xfrm>
        </p:grpSpPr>
        <p:sp>
          <p:nvSpPr>
            <p:cNvPr id="365" name="Shape 365"/>
            <p:cNvSpPr/>
            <p:nvPr/>
          </p:nvSpPr>
          <p:spPr>
            <a:xfrm>
              <a:off x="1474775" y="1620425"/>
              <a:ext cx="2093699" cy="457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update()</a:t>
              </a:r>
            </a:p>
            <a:p>
              <a:pPr lvl="0" rtl="0">
                <a:spcBef>
                  <a:spcPts val="0"/>
                </a:spcBef>
                <a:buNone/>
              </a:pPr>
              <a:r>
                <a:rPr lang="en" sz="1000">
                  <a:solidFill>
                    <a:schemeClr val="dk1"/>
                  </a:solidFill>
                </a:rPr>
                <a:t>display()</a:t>
              </a:r>
            </a:p>
          </p:txBody>
        </p:sp>
        <p:sp>
          <p:nvSpPr>
            <p:cNvPr id="366" name="Shape 366"/>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CurrentConditionDisplay</a:t>
              </a:r>
            </a:p>
          </p:txBody>
        </p:sp>
      </p:grpSp>
      <p:grpSp>
        <p:nvGrpSpPr>
          <p:cNvPr id="367" name="Shape 367"/>
          <p:cNvGrpSpPr/>
          <p:nvPr/>
        </p:nvGrpSpPr>
        <p:grpSpPr>
          <a:xfrm>
            <a:off x="5057525" y="2637675"/>
            <a:ext cx="2093699" cy="821625"/>
            <a:chOff x="1474775" y="1256300"/>
            <a:chExt cx="2093699" cy="821625"/>
          </a:xfrm>
        </p:grpSpPr>
        <p:sp>
          <p:nvSpPr>
            <p:cNvPr id="368" name="Shape 368"/>
            <p:cNvSpPr/>
            <p:nvPr/>
          </p:nvSpPr>
          <p:spPr>
            <a:xfrm>
              <a:off x="1474775" y="1620425"/>
              <a:ext cx="2093699" cy="457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update()</a:t>
              </a:r>
            </a:p>
            <a:p>
              <a:pPr lvl="0" rtl="0">
                <a:spcBef>
                  <a:spcPts val="0"/>
                </a:spcBef>
                <a:buNone/>
              </a:pPr>
              <a:r>
                <a:rPr lang="en" sz="1000">
                  <a:solidFill>
                    <a:schemeClr val="dk1"/>
                  </a:solidFill>
                </a:rPr>
                <a:t>display()</a:t>
              </a:r>
            </a:p>
          </p:txBody>
        </p:sp>
        <p:sp>
          <p:nvSpPr>
            <p:cNvPr id="361" name="Shape 361"/>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StatisticsDisplay</a:t>
              </a:r>
            </a:p>
          </p:txBody>
        </p:sp>
      </p:grpSp>
      <p:grpSp>
        <p:nvGrpSpPr>
          <p:cNvPr id="369" name="Shape 369"/>
          <p:cNvGrpSpPr/>
          <p:nvPr/>
        </p:nvGrpSpPr>
        <p:grpSpPr>
          <a:xfrm>
            <a:off x="6816850" y="3648100"/>
            <a:ext cx="2093699" cy="821625"/>
            <a:chOff x="1474775" y="1256300"/>
            <a:chExt cx="2093699" cy="821625"/>
          </a:xfrm>
        </p:grpSpPr>
        <p:sp>
          <p:nvSpPr>
            <p:cNvPr id="370" name="Shape 370"/>
            <p:cNvSpPr/>
            <p:nvPr/>
          </p:nvSpPr>
          <p:spPr>
            <a:xfrm>
              <a:off x="1474775" y="1620425"/>
              <a:ext cx="2093699" cy="457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update()</a:t>
              </a:r>
            </a:p>
            <a:p>
              <a:pPr lvl="0" rtl="0">
                <a:spcBef>
                  <a:spcPts val="0"/>
                </a:spcBef>
                <a:buNone/>
              </a:pPr>
              <a:r>
                <a:rPr lang="en" sz="1000">
                  <a:solidFill>
                    <a:schemeClr val="dk1"/>
                  </a:solidFill>
                </a:rPr>
                <a:t>display()</a:t>
              </a:r>
            </a:p>
          </p:txBody>
        </p:sp>
        <p:sp>
          <p:nvSpPr>
            <p:cNvPr id="363" name="Shape 363"/>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ForecastDisplay</a:t>
              </a:r>
            </a:p>
          </p:txBody>
        </p:sp>
      </p:grpSp>
      <p:grpSp>
        <p:nvGrpSpPr>
          <p:cNvPr id="371" name="Shape 371"/>
          <p:cNvGrpSpPr/>
          <p:nvPr/>
        </p:nvGrpSpPr>
        <p:grpSpPr>
          <a:xfrm>
            <a:off x="5931475" y="782900"/>
            <a:ext cx="2093699" cy="728324"/>
            <a:chOff x="1474775" y="1256300"/>
            <a:chExt cx="2093699" cy="728324"/>
          </a:xfrm>
        </p:grpSpPr>
        <p:sp>
          <p:nvSpPr>
            <p:cNvPr id="372" name="Shape 372"/>
            <p:cNvSpPr/>
            <p:nvPr/>
          </p:nvSpPr>
          <p:spPr>
            <a:xfrm>
              <a:off x="1474775"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display()</a:t>
              </a:r>
            </a:p>
          </p:txBody>
        </p:sp>
        <p:sp>
          <p:nvSpPr>
            <p:cNvPr id="373" name="Shape 373"/>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&lt;DisplayElement&gt;</a:t>
              </a:r>
            </a:p>
          </p:txBody>
        </p:sp>
      </p:grpSp>
      <p:grpSp>
        <p:nvGrpSpPr>
          <p:cNvPr id="374" name="Shape 374"/>
          <p:cNvGrpSpPr/>
          <p:nvPr/>
        </p:nvGrpSpPr>
        <p:grpSpPr>
          <a:xfrm>
            <a:off x="2567200" y="3973550"/>
            <a:ext cx="2093699" cy="821625"/>
            <a:chOff x="1474775" y="1256300"/>
            <a:chExt cx="2093699" cy="821625"/>
          </a:xfrm>
        </p:grpSpPr>
        <p:sp>
          <p:nvSpPr>
            <p:cNvPr id="375" name="Shape 375"/>
            <p:cNvSpPr/>
            <p:nvPr/>
          </p:nvSpPr>
          <p:spPr>
            <a:xfrm>
              <a:off x="1474775" y="1620425"/>
              <a:ext cx="2093699" cy="457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update()</a:t>
              </a:r>
            </a:p>
            <a:p>
              <a:pPr lvl="0" rtl="0">
                <a:spcBef>
                  <a:spcPts val="0"/>
                </a:spcBef>
                <a:buNone/>
              </a:pPr>
              <a:r>
                <a:rPr lang="en" sz="1000">
                  <a:solidFill>
                    <a:schemeClr val="dk1"/>
                  </a:solidFill>
                </a:rPr>
                <a:t>display()</a:t>
              </a:r>
            </a:p>
          </p:txBody>
        </p:sp>
        <p:sp>
          <p:nvSpPr>
            <p:cNvPr id="376" name="Shape 376"/>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ThirdPartyDisplay</a:t>
              </a:r>
            </a:p>
          </p:txBody>
        </p:sp>
      </p:grpSp>
      <p:cxnSp>
        <p:nvCxnSpPr>
          <p:cNvPr id="377" name="Shape 377"/>
          <p:cNvCxnSpPr>
            <a:stCxn id="366" idx="1"/>
            <a:endCxn id="356" idx="3"/>
          </p:cNvCxnSpPr>
          <p:nvPr/>
        </p:nvCxnSpPr>
        <p:spPr>
          <a:xfrm flipH="1">
            <a:off x="2221862" y="1984624"/>
            <a:ext cx="462000" cy="307200"/>
          </a:xfrm>
          <a:prstGeom prst="straightConnector1">
            <a:avLst/>
          </a:prstGeom>
          <a:noFill/>
          <a:ln w="19050" cap="flat">
            <a:solidFill>
              <a:schemeClr val="dk2"/>
            </a:solidFill>
            <a:prstDash val="solid"/>
            <a:round/>
            <a:headEnd type="none" w="lg" len="lg"/>
            <a:tailEnd type="triangle" w="lg" len="lg"/>
          </a:ln>
        </p:spPr>
      </p:cxnSp>
      <p:cxnSp>
        <p:nvCxnSpPr>
          <p:cNvPr id="378" name="Shape 378"/>
          <p:cNvCxnSpPr>
            <a:endCxn id="355" idx="3"/>
          </p:cNvCxnSpPr>
          <p:nvPr/>
        </p:nvCxnSpPr>
        <p:spPr>
          <a:xfrm rot="10800000">
            <a:off x="2221825" y="3166800"/>
            <a:ext cx="4595100" cy="663300"/>
          </a:xfrm>
          <a:prstGeom prst="straightConnector1">
            <a:avLst/>
          </a:prstGeom>
          <a:noFill/>
          <a:ln w="19050" cap="flat">
            <a:solidFill>
              <a:schemeClr val="dk2"/>
            </a:solidFill>
            <a:prstDash val="solid"/>
            <a:round/>
            <a:headEnd type="none" w="lg" len="lg"/>
            <a:tailEnd type="triangle" w="lg" len="lg"/>
          </a:ln>
        </p:spPr>
      </p:cxnSp>
      <p:cxnSp>
        <p:nvCxnSpPr>
          <p:cNvPr id="379" name="Shape 379"/>
          <p:cNvCxnSpPr>
            <a:stCxn id="353" idx="3"/>
            <a:endCxn id="359" idx="1"/>
          </p:cNvCxnSpPr>
          <p:nvPr/>
        </p:nvCxnSpPr>
        <p:spPr>
          <a:xfrm>
            <a:off x="2221824" y="964999"/>
            <a:ext cx="462000" cy="0"/>
          </a:xfrm>
          <a:prstGeom prst="straightConnector1">
            <a:avLst/>
          </a:prstGeom>
          <a:noFill/>
          <a:ln w="19050" cap="flat">
            <a:solidFill>
              <a:schemeClr val="dk2"/>
            </a:solidFill>
            <a:prstDash val="solid"/>
            <a:round/>
            <a:headEnd type="none" w="lg" len="lg"/>
            <a:tailEnd type="triangle" w="lg" len="lg"/>
          </a:ln>
        </p:spPr>
      </p:cxnSp>
      <p:cxnSp>
        <p:nvCxnSpPr>
          <p:cNvPr id="380" name="Shape 380"/>
          <p:cNvCxnSpPr>
            <a:stCxn id="366" idx="0"/>
            <a:endCxn id="358" idx="2"/>
          </p:cNvCxnSpPr>
          <p:nvPr/>
        </p:nvCxnSpPr>
        <p:spPr>
          <a:xfrm rot="10800000">
            <a:off x="3730712" y="1511225"/>
            <a:ext cx="0" cy="291300"/>
          </a:xfrm>
          <a:prstGeom prst="straightConnector1">
            <a:avLst/>
          </a:prstGeom>
          <a:noFill/>
          <a:ln w="19050" cap="flat">
            <a:solidFill>
              <a:srgbClr val="0000FF"/>
            </a:solidFill>
            <a:prstDash val="dash"/>
            <a:round/>
            <a:headEnd type="none" w="lg" len="lg"/>
            <a:tailEnd type="triangle" w="lg" len="lg"/>
          </a:ln>
        </p:spPr>
      </p:cxnSp>
      <p:cxnSp>
        <p:nvCxnSpPr>
          <p:cNvPr id="381" name="Shape 381"/>
          <p:cNvCxnSpPr>
            <a:stCxn id="361" idx="0"/>
            <a:endCxn id="358" idx="3"/>
          </p:cNvCxnSpPr>
          <p:nvPr/>
        </p:nvCxnSpPr>
        <p:spPr>
          <a:xfrm rot="10800000">
            <a:off x="4777474" y="1329075"/>
            <a:ext cx="1326900" cy="1308600"/>
          </a:xfrm>
          <a:prstGeom prst="straightConnector1">
            <a:avLst/>
          </a:prstGeom>
          <a:noFill/>
          <a:ln w="19050" cap="flat">
            <a:solidFill>
              <a:srgbClr val="0000FF"/>
            </a:solidFill>
            <a:prstDash val="dash"/>
            <a:round/>
            <a:headEnd type="none" w="lg" len="lg"/>
            <a:tailEnd type="triangle" w="lg" len="lg"/>
          </a:ln>
        </p:spPr>
      </p:cxnSp>
      <p:cxnSp>
        <p:nvCxnSpPr>
          <p:cNvPr id="382" name="Shape 382"/>
          <p:cNvCxnSpPr>
            <a:stCxn id="366" idx="3"/>
            <a:endCxn id="372" idx="2"/>
          </p:cNvCxnSpPr>
          <p:nvPr/>
        </p:nvCxnSpPr>
        <p:spPr>
          <a:xfrm rot="10800000" flipH="1">
            <a:off x="4777562" y="1511224"/>
            <a:ext cx="2200800" cy="473400"/>
          </a:xfrm>
          <a:prstGeom prst="straightConnector1">
            <a:avLst/>
          </a:prstGeom>
          <a:noFill/>
          <a:ln w="19050" cap="flat">
            <a:solidFill>
              <a:srgbClr val="FF0000"/>
            </a:solidFill>
            <a:prstDash val="dash"/>
            <a:round/>
            <a:headEnd type="none" w="lg" len="lg"/>
            <a:tailEnd type="triangle" w="lg" len="lg"/>
          </a:ln>
        </p:spPr>
      </p:cxnSp>
      <p:cxnSp>
        <p:nvCxnSpPr>
          <p:cNvPr id="383" name="Shape 383"/>
          <p:cNvCxnSpPr>
            <a:stCxn id="361" idx="0"/>
            <a:endCxn id="372" idx="2"/>
          </p:cNvCxnSpPr>
          <p:nvPr/>
        </p:nvCxnSpPr>
        <p:spPr>
          <a:xfrm rot="10800000" flipH="1">
            <a:off x="6104374" y="1511175"/>
            <a:ext cx="873900" cy="1126500"/>
          </a:xfrm>
          <a:prstGeom prst="straightConnector1">
            <a:avLst/>
          </a:prstGeom>
          <a:noFill/>
          <a:ln w="19050" cap="flat">
            <a:solidFill>
              <a:srgbClr val="FF0000"/>
            </a:solidFill>
            <a:prstDash val="dash"/>
            <a:round/>
            <a:headEnd type="none" w="lg" len="lg"/>
            <a:tailEnd type="triangle" w="lg" len="lg"/>
          </a:ln>
        </p:spPr>
      </p:cxnSp>
      <p:cxnSp>
        <p:nvCxnSpPr>
          <p:cNvPr id="384" name="Shape 384"/>
          <p:cNvCxnSpPr>
            <a:endCxn id="372" idx="2"/>
          </p:cNvCxnSpPr>
          <p:nvPr/>
        </p:nvCxnSpPr>
        <p:spPr>
          <a:xfrm rot="10800000">
            <a:off x="6978325" y="1511225"/>
            <a:ext cx="885300" cy="2136900"/>
          </a:xfrm>
          <a:prstGeom prst="straightConnector1">
            <a:avLst/>
          </a:prstGeom>
          <a:noFill/>
          <a:ln w="19050" cap="flat">
            <a:solidFill>
              <a:srgbClr val="FF0000"/>
            </a:solidFill>
            <a:prstDash val="dash"/>
            <a:round/>
            <a:headEnd type="none" w="lg" len="lg"/>
            <a:tailEnd type="triangle" w="lg" len="lg"/>
          </a:ln>
        </p:spPr>
      </p:cxnSp>
      <p:sp>
        <p:nvSpPr>
          <p:cNvPr id="385" name="Shape 385"/>
          <p:cNvSpPr txBox="1"/>
          <p:nvPr/>
        </p:nvSpPr>
        <p:spPr>
          <a:xfrm>
            <a:off x="4777575" y="3973550"/>
            <a:ext cx="1586999" cy="7283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An additional 3rd party display can be easily added!</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Implementing the Weather Application</a:t>
            </a:r>
          </a:p>
        </p:txBody>
      </p:sp>
      <p:sp>
        <p:nvSpPr>
          <p:cNvPr id="391" name="Shape 39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src/main/scala/cs220/Observer.scala</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Welcome to Starbuzz Coffee!</a:t>
            </a:r>
          </a:p>
        </p:txBody>
      </p:sp>
      <p:pic>
        <p:nvPicPr>
          <p:cNvPr id="397" name="Shape 397"/>
          <p:cNvPicPr preferRelativeResize="0"/>
          <p:nvPr/>
        </p:nvPicPr>
        <p:blipFill>
          <a:blip r:embed="rId3">
            <a:alphaModFix/>
          </a:blip>
          <a:stretch>
            <a:fillRect/>
          </a:stretch>
        </p:blipFill>
        <p:spPr>
          <a:xfrm>
            <a:off x="177826" y="990449"/>
            <a:ext cx="5811520" cy="3728572"/>
          </a:xfrm>
          <a:prstGeom prst="rect">
            <a:avLst/>
          </a:prstGeom>
          <a:noFill/>
          <a:ln>
            <a:noFill/>
          </a:ln>
        </p:spPr>
      </p:pic>
      <p:sp>
        <p:nvSpPr>
          <p:cNvPr id="398" name="Shape 398"/>
          <p:cNvSpPr txBox="1"/>
          <p:nvPr/>
        </p:nvSpPr>
        <p:spPr>
          <a:xfrm>
            <a:off x="6081000" y="3218950"/>
            <a:ext cx="2656199" cy="14291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This is </a:t>
            </a:r>
            <a:r>
              <a:rPr lang="en" sz="1100" b="1" i="1"/>
              <a:t>Peter Gibbons (aka Jimmy)</a:t>
            </a:r>
            <a:r>
              <a:rPr lang="en" sz="1100" i="1"/>
              <a:t>. He is a sad man because he is upset with the developer of Starbuzz's ordering system. Every time there is a new beverage it takes </a:t>
            </a:r>
            <a:r>
              <a:rPr lang="en" sz="1100" b="1" i="1"/>
              <a:t>forever</a:t>
            </a:r>
            <a:r>
              <a:rPr lang="en" sz="1100" i="1"/>
              <a:t> for the beverage to become available in their system. Not to mention the system is sooo slow!</a:t>
            </a:r>
          </a:p>
        </p:txBody>
      </p:sp>
      <p:cxnSp>
        <p:nvCxnSpPr>
          <p:cNvPr id="399" name="Shape 399"/>
          <p:cNvCxnSpPr>
            <a:stCxn id="398" idx="1"/>
          </p:cNvCxnSpPr>
          <p:nvPr/>
        </p:nvCxnSpPr>
        <p:spPr>
          <a:xfrm rot="10800000">
            <a:off x="2829900" y="2396649"/>
            <a:ext cx="3251100" cy="1536900"/>
          </a:xfrm>
          <a:prstGeom prst="straightConnector1">
            <a:avLst/>
          </a:prstGeom>
          <a:noFill/>
          <a:ln w="38100" cap="flat">
            <a:solidFill>
              <a:srgbClr val="FF0000"/>
            </a:solidFill>
            <a:prstDash val="solid"/>
            <a:round/>
            <a:headEnd type="none" w="lg" len="lg"/>
            <a:tailEnd type="triangle" w="lg" len="lg"/>
          </a:ln>
        </p:spPr>
      </p:cxnSp>
      <p:sp>
        <p:nvSpPr>
          <p:cNvPr id="400" name="Shape 400"/>
          <p:cNvSpPr txBox="1"/>
          <p:nvPr/>
        </p:nvSpPr>
        <p:spPr>
          <a:xfrm>
            <a:off x="6081000" y="990450"/>
            <a:ext cx="2656199" cy="14291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i="1"/>
              <a:t>This is </a:t>
            </a:r>
            <a:r>
              <a:rPr lang="en" sz="1100" b="1" i="1"/>
              <a:t>Milton Waddams</a:t>
            </a:r>
            <a:r>
              <a:rPr lang="en" sz="1100" i="1"/>
              <a:t>. He didn't take CMPSCI 220 at UMass Amherst. He thinks he is awesome, but he is not. He is the mastermind behind the poorly designed ordering system at Starbuzz. He can't code himself out of a paper bag. He really likes staplers.</a:t>
            </a:r>
          </a:p>
        </p:txBody>
      </p:sp>
      <p:cxnSp>
        <p:nvCxnSpPr>
          <p:cNvPr id="401" name="Shape 401"/>
          <p:cNvCxnSpPr>
            <a:stCxn id="400" idx="1"/>
          </p:cNvCxnSpPr>
          <p:nvPr/>
        </p:nvCxnSpPr>
        <p:spPr>
          <a:xfrm flipH="1">
            <a:off x="5235300" y="1705049"/>
            <a:ext cx="845700" cy="249300"/>
          </a:xfrm>
          <a:prstGeom prst="straightConnector1">
            <a:avLst/>
          </a:prstGeom>
          <a:noFill/>
          <a:ln w="38100" cap="flat">
            <a:solidFill>
              <a:srgbClr val="FF0000"/>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Starbuzz Ordering System Design</a:t>
            </a:r>
          </a:p>
        </p:txBody>
      </p:sp>
      <p:grpSp>
        <p:nvGrpSpPr>
          <p:cNvPr id="407" name="Shape 407"/>
          <p:cNvGrpSpPr/>
          <p:nvPr/>
        </p:nvGrpSpPr>
        <p:grpSpPr>
          <a:xfrm>
            <a:off x="3525150" y="898125"/>
            <a:ext cx="2093699" cy="1445324"/>
            <a:chOff x="1474775" y="1256300"/>
            <a:chExt cx="2093699" cy="1445324"/>
          </a:xfrm>
        </p:grpSpPr>
        <p:sp>
          <p:nvSpPr>
            <p:cNvPr id="408" name="Shape 408"/>
            <p:cNvSpPr/>
            <p:nvPr/>
          </p:nvSpPr>
          <p:spPr>
            <a:xfrm>
              <a:off x="1474775" y="1620425"/>
              <a:ext cx="2093699" cy="1081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description</a:t>
              </a:r>
            </a:p>
            <a:p>
              <a:pPr lvl="0" rtl="0">
                <a:spcBef>
                  <a:spcPts val="0"/>
                </a:spcBef>
                <a:buNone/>
              </a:pPr>
              <a:endParaRPr sz="1000">
                <a:solidFill>
                  <a:schemeClr val="dk1"/>
                </a:solidFill>
              </a:endParaRPr>
            </a:p>
            <a:p>
              <a:pPr rtl="0">
                <a:spcBef>
                  <a:spcPts val="0"/>
                </a:spcBef>
                <a:buNone/>
              </a:pPr>
              <a:r>
                <a:rPr lang="en" sz="1000">
                  <a:solidFill>
                    <a:schemeClr val="dk1"/>
                  </a:solidFill>
                </a:rPr>
                <a:t>getDescription()</a:t>
              </a:r>
            </a:p>
            <a:p>
              <a:pPr rtl="0">
                <a:spcBef>
                  <a:spcPts val="0"/>
                </a:spcBef>
                <a:buNone/>
              </a:pPr>
              <a:r>
                <a:rPr lang="en" sz="1000">
                  <a:solidFill>
                    <a:schemeClr val="dk1"/>
                  </a:solidFill>
                </a:rPr>
                <a:t>cost()</a:t>
              </a:r>
            </a:p>
            <a:p>
              <a:pPr rtl="0">
                <a:spcBef>
                  <a:spcPts val="0"/>
                </a:spcBef>
                <a:buNone/>
              </a:pPr>
              <a:endParaRPr sz="1000">
                <a:solidFill>
                  <a:schemeClr val="dk1"/>
                </a:solidFill>
              </a:endParaRPr>
            </a:p>
            <a:p>
              <a:pPr lvl="0" rtl="0">
                <a:spcBef>
                  <a:spcPts val="0"/>
                </a:spcBef>
                <a:buNone/>
              </a:pPr>
              <a:r>
                <a:rPr lang="en" sz="1000">
                  <a:solidFill>
                    <a:schemeClr val="dk1"/>
                  </a:solidFill>
                </a:rPr>
                <a:t>// Other useful methods</a:t>
              </a:r>
            </a:p>
          </p:txBody>
        </p:sp>
        <p:sp>
          <p:nvSpPr>
            <p:cNvPr id="409" name="Shape 409"/>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Beverage</a:t>
              </a:r>
            </a:p>
          </p:txBody>
        </p:sp>
      </p:grpSp>
      <p:grpSp>
        <p:nvGrpSpPr>
          <p:cNvPr id="410" name="Shape 410"/>
          <p:cNvGrpSpPr/>
          <p:nvPr/>
        </p:nvGrpSpPr>
        <p:grpSpPr>
          <a:xfrm>
            <a:off x="208900" y="3172925"/>
            <a:ext cx="2093699" cy="728324"/>
            <a:chOff x="1474775" y="1256300"/>
            <a:chExt cx="2093699" cy="728324"/>
          </a:xfrm>
        </p:grpSpPr>
        <p:sp>
          <p:nvSpPr>
            <p:cNvPr id="411" name="Shape 411"/>
            <p:cNvSpPr/>
            <p:nvPr/>
          </p:nvSpPr>
          <p:spPr>
            <a:xfrm>
              <a:off x="1474775"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cost()</a:t>
              </a:r>
            </a:p>
            <a:p>
              <a:pPr lvl="0" rtl="0">
                <a:spcBef>
                  <a:spcPts val="0"/>
                </a:spcBef>
                <a:buNone/>
              </a:pPr>
              <a:endParaRPr sz="1000">
                <a:solidFill>
                  <a:schemeClr val="dk1"/>
                </a:solidFill>
              </a:endParaRPr>
            </a:p>
          </p:txBody>
        </p:sp>
        <p:sp>
          <p:nvSpPr>
            <p:cNvPr id="412" name="Shape 412"/>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HouseBlend</a:t>
              </a:r>
            </a:p>
          </p:txBody>
        </p:sp>
      </p:grpSp>
      <p:grpSp>
        <p:nvGrpSpPr>
          <p:cNvPr id="413" name="Shape 413"/>
          <p:cNvGrpSpPr/>
          <p:nvPr/>
        </p:nvGrpSpPr>
        <p:grpSpPr>
          <a:xfrm>
            <a:off x="2404100" y="3172925"/>
            <a:ext cx="2093699" cy="728324"/>
            <a:chOff x="1474775" y="1256300"/>
            <a:chExt cx="2093699" cy="728324"/>
          </a:xfrm>
        </p:grpSpPr>
        <p:sp>
          <p:nvSpPr>
            <p:cNvPr id="414" name="Shape 414"/>
            <p:cNvSpPr/>
            <p:nvPr/>
          </p:nvSpPr>
          <p:spPr>
            <a:xfrm>
              <a:off x="1474775"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cost()</a:t>
              </a:r>
            </a:p>
            <a:p>
              <a:pPr lvl="0" rtl="0">
                <a:spcBef>
                  <a:spcPts val="0"/>
                </a:spcBef>
                <a:buNone/>
              </a:pPr>
              <a:endParaRPr sz="1000">
                <a:solidFill>
                  <a:schemeClr val="dk1"/>
                </a:solidFill>
              </a:endParaRPr>
            </a:p>
          </p:txBody>
        </p:sp>
        <p:sp>
          <p:nvSpPr>
            <p:cNvPr id="415" name="Shape 415"/>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DarkRoast</a:t>
              </a:r>
            </a:p>
          </p:txBody>
        </p:sp>
      </p:grpSp>
      <p:grpSp>
        <p:nvGrpSpPr>
          <p:cNvPr id="416" name="Shape 416"/>
          <p:cNvGrpSpPr/>
          <p:nvPr/>
        </p:nvGrpSpPr>
        <p:grpSpPr>
          <a:xfrm>
            <a:off x="4599300" y="3172925"/>
            <a:ext cx="2093699" cy="728324"/>
            <a:chOff x="1474775" y="1256300"/>
            <a:chExt cx="2093699" cy="728324"/>
          </a:xfrm>
        </p:grpSpPr>
        <p:sp>
          <p:nvSpPr>
            <p:cNvPr id="417" name="Shape 417"/>
            <p:cNvSpPr/>
            <p:nvPr/>
          </p:nvSpPr>
          <p:spPr>
            <a:xfrm>
              <a:off x="1474775"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cost()</a:t>
              </a:r>
            </a:p>
            <a:p>
              <a:pPr lvl="0" rtl="0">
                <a:spcBef>
                  <a:spcPts val="0"/>
                </a:spcBef>
                <a:buNone/>
              </a:pPr>
              <a:endParaRPr sz="1000">
                <a:solidFill>
                  <a:schemeClr val="dk1"/>
                </a:solidFill>
              </a:endParaRPr>
            </a:p>
          </p:txBody>
        </p:sp>
        <p:sp>
          <p:nvSpPr>
            <p:cNvPr id="418" name="Shape 418"/>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Decaf</a:t>
              </a:r>
            </a:p>
          </p:txBody>
        </p:sp>
      </p:grpSp>
      <p:grpSp>
        <p:nvGrpSpPr>
          <p:cNvPr id="419" name="Shape 419"/>
          <p:cNvGrpSpPr/>
          <p:nvPr/>
        </p:nvGrpSpPr>
        <p:grpSpPr>
          <a:xfrm>
            <a:off x="6794500" y="3172925"/>
            <a:ext cx="2093699" cy="728324"/>
            <a:chOff x="1474775" y="1256300"/>
            <a:chExt cx="2093699" cy="728324"/>
          </a:xfrm>
        </p:grpSpPr>
        <p:sp>
          <p:nvSpPr>
            <p:cNvPr id="420" name="Shape 420"/>
            <p:cNvSpPr/>
            <p:nvPr/>
          </p:nvSpPr>
          <p:spPr>
            <a:xfrm>
              <a:off x="1474775"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cost()</a:t>
              </a:r>
            </a:p>
            <a:p>
              <a:pPr lvl="0" rtl="0">
                <a:spcBef>
                  <a:spcPts val="0"/>
                </a:spcBef>
                <a:buNone/>
              </a:pPr>
              <a:endParaRPr sz="1000">
                <a:solidFill>
                  <a:schemeClr val="dk1"/>
                </a:solidFill>
              </a:endParaRPr>
            </a:p>
          </p:txBody>
        </p:sp>
        <p:sp>
          <p:nvSpPr>
            <p:cNvPr id="421" name="Shape 421"/>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Espresso</a:t>
              </a:r>
            </a:p>
          </p:txBody>
        </p:sp>
      </p:grpSp>
      <p:cxnSp>
        <p:nvCxnSpPr>
          <p:cNvPr id="422" name="Shape 422"/>
          <p:cNvCxnSpPr>
            <a:stCxn id="412" idx="0"/>
            <a:endCxn id="408" idx="2"/>
          </p:cNvCxnSpPr>
          <p:nvPr/>
        </p:nvCxnSpPr>
        <p:spPr>
          <a:xfrm rot="10800000" flipH="1">
            <a:off x="1255749" y="2343425"/>
            <a:ext cx="3316200" cy="829500"/>
          </a:xfrm>
          <a:prstGeom prst="straightConnector1">
            <a:avLst/>
          </a:prstGeom>
          <a:noFill/>
          <a:ln w="19050" cap="flat">
            <a:solidFill>
              <a:schemeClr val="dk2"/>
            </a:solidFill>
            <a:prstDash val="solid"/>
            <a:round/>
            <a:headEnd type="none" w="lg" len="lg"/>
            <a:tailEnd type="triangle" w="lg" len="lg"/>
          </a:ln>
        </p:spPr>
      </p:cxnSp>
      <p:cxnSp>
        <p:nvCxnSpPr>
          <p:cNvPr id="423" name="Shape 423"/>
          <p:cNvCxnSpPr>
            <a:stCxn id="415" idx="0"/>
            <a:endCxn id="408" idx="2"/>
          </p:cNvCxnSpPr>
          <p:nvPr/>
        </p:nvCxnSpPr>
        <p:spPr>
          <a:xfrm rot="10800000" flipH="1">
            <a:off x="3450949" y="2343425"/>
            <a:ext cx="1121100" cy="829500"/>
          </a:xfrm>
          <a:prstGeom prst="straightConnector1">
            <a:avLst/>
          </a:prstGeom>
          <a:noFill/>
          <a:ln w="19050" cap="flat">
            <a:solidFill>
              <a:schemeClr val="dk2"/>
            </a:solidFill>
            <a:prstDash val="solid"/>
            <a:round/>
            <a:headEnd type="none" w="lg" len="lg"/>
            <a:tailEnd type="triangle" w="lg" len="lg"/>
          </a:ln>
        </p:spPr>
      </p:cxnSp>
      <p:cxnSp>
        <p:nvCxnSpPr>
          <p:cNvPr id="424" name="Shape 424"/>
          <p:cNvCxnSpPr>
            <a:stCxn id="418" idx="0"/>
            <a:endCxn id="408" idx="2"/>
          </p:cNvCxnSpPr>
          <p:nvPr/>
        </p:nvCxnSpPr>
        <p:spPr>
          <a:xfrm rot="10800000">
            <a:off x="4571849" y="2343425"/>
            <a:ext cx="1074300" cy="829500"/>
          </a:xfrm>
          <a:prstGeom prst="straightConnector1">
            <a:avLst/>
          </a:prstGeom>
          <a:noFill/>
          <a:ln w="19050" cap="flat">
            <a:solidFill>
              <a:schemeClr val="dk2"/>
            </a:solidFill>
            <a:prstDash val="solid"/>
            <a:round/>
            <a:headEnd type="none" w="lg" len="lg"/>
            <a:tailEnd type="triangle" w="lg" len="lg"/>
          </a:ln>
        </p:spPr>
      </p:cxnSp>
      <p:cxnSp>
        <p:nvCxnSpPr>
          <p:cNvPr id="425" name="Shape 425"/>
          <p:cNvCxnSpPr>
            <a:stCxn id="421" idx="0"/>
          </p:cNvCxnSpPr>
          <p:nvPr/>
        </p:nvCxnSpPr>
        <p:spPr>
          <a:xfrm rot="10800000">
            <a:off x="4890249" y="2361125"/>
            <a:ext cx="2951100" cy="811800"/>
          </a:xfrm>
          <a:prstGeom prst="straightConnector1">
            <a:avLst/>
          </a:prstGeom>
          <a:noFill/>
          <a:ln w="19050" cap="flat">
            <a:solidFill>
              <a:schemeClr val="dk2"/>
            </a:solidFill>
            <a:prstDash val="solid"/>
            <a:round/>
            <a:headEnd type="none" w="lg" len="lg"/>
            <a:tailEnd type="triangle" w="lg" len="lg"/>
          </a:ln>
        </p:spPr>
      </p:cxnSp>
      <p:pic>
        <p:nvPicPr>
          <p:cNvPr id="426" name="Shape 426"/>
          <p:cNvPicPr preferRelativeResize="0"/>
          <p:nvPr/>
        </p:nvPicPr>
        <p:blipFill>
          <a:blip r:embed="rId3">
            <a:alphaModFix/>
          </a:blip>
          <a:stretch>
            <a:fillRect/>
          </a:stretch>
        </p:blipFill>
        <p:spPr>
          <a:xfrm>
            <a:off x="836650" y="1063375"/>
            <a:ext cx="838200" cy="885825"/>
          </a:xfrm>
          <a:prstGeom prst="rect">
            <a:avLst/>
          </a:prstGeom>
          <a:noFill/>
          <a:ln>
            <a:noFill/>
          </a:ln>
        </p:spPr>
      </p:pic>
      <p:sp>
        <p:nvSpPr>
          <p:cNvPr id="427" name="Shape 427"/>
          <p:cNvSpPr txBox="1"/>
          <p:nvPr/>
        </p:nvSpPr>
        <p:spPr>
          <a:xfrm>
            <a:off x="148750" y="1926425"/>
            <a:ext cx="2353800" cy="358499"/>
          </a:xfrm>
          <a:prstGeom prst="rect">
            <a:avLst/>
          </a:prstGeom>
          <a:noFill/>
          <a:ln>
            <a:noFill/>
          </a:ln>
        </p:spPr>
        <p:txBody>
          <a:bodyPr lIns="91425" tIns="91425" rIns="91425" bIns="91425" anchor="t" anchorCtr="0">
            <a:noAutofit/>
          </a:bodyPr>
          <a:lstStyle/>
          <a:p>
            <a:pPr lvl="0" rtl="0">
              <a:spcBef>
                <a:spcPts val="0"/>
              </a:spcBef>
              <a:buNone/>
            </a:pPr>
            <a:r>
              <a:rPr lang="en" sz="1100" i="1"/>
              <a:t>"Oh Yeah! This is a good design!"</a:t>
            </a:r>
          </a:p>
        </p:txBody>
      </p:sp>
      <p:pic>
        <p:nvPicPr>
          <p:cNvPr id="428" name="Shape 428"/>
          <p:cNvPicPr preferRelativeResize="0"/>
          <p:nvPr/>
        </p:nvPicPr>
        <p:blipFill>
          <a:blip r:embed="rId4">
            <a:alphaModFix/>
          </a:blip>
          <a:stretch>
            <a:fillRect/>
          </a:stretch>
        </p:blipFill>
        <p:spPr>
          <a:xfrm>
            <a:off x="7253600" y="953837"/>
            <a:ext cx="790575" cy="1104900"/>
          </a:xfrm>
          <a:prstGeom prst="rect">
            <a:avLst/>
          </a:prstGeom>
          <a:noFill/>
          <a:ln>
            <a:noFill/>
          </a:ln>
        </p:spPr>
      </p:pic>
      <p:sp>
        <p:nvSpPr>
          <p:cNvPr id="429" name="Shape 429"/>
          <p:cNvSpPr txBox="1"/>
          <p:nvPr/>
        </p:nvSpPr>
        <p:spPr>
          <a:xfrm>
            <a:off x="6471987" y="2058750"/>
            <a:ext cx="2353800" cy="358499"/>
          </a:xfrm>
          <a:prstGeom prst="rect">
            <a:avLst/>
          </a:prstGeom>
          <a:noFill/>
          <a:ln>
            <a:noFill/>
          </a:ln>
        </p:spPr>
        <p:txBody>
          <a:bodyPr lIns="91425" tIns="91425" rIns="91425" bIns="91425" anchor="t" anchorCtr="0">
            <a:noAutofit/>
          </a:bodyPr>
          <a:lstStyle/>
          <a:p>
            <a:pPr lvl="0" algn="ctr" rtl="0">
              <a:spcBef>
                <a:spcPts val="0"/>
              </a:spcBef>
              <a:buNone/>
            </a:pPr>
            <a:r>
              <a:rPr lang="en" sz="1100" i="1"/>
              <a:t>Milton, you SUCK!</a:t>
            </a:r>
          </a:p>
        </p:txBody>
      </p:sp>
      <p:sp>
        <p:nvSpPr>
          <p:cNvPr id="430" name="Shape 430"/>
          <p:cNvSpPr txBox="1"/>
          <p:nvPr/>
        </p:nvSpPr>
        <p:spPr>
          <a:xfrm>
            <a:off x="208900" y="4085600"/>
            <a:ext cx="5925000" cy="9905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100" i="1"/>
              <a:t>In addition to your coffee, you can also ask for several condiments like steamed milk, soy, and mocha, and have it all topped off with whipped milk. Starbuzz charges a bit for each of these, so they really need to get them build into their ordering system.</a:t>
            </a:r>
          </a:p>
          <a:p>
            <a:pPr rtl="0">
              <a:spcBef>
                <a:spcPts val="0"/>
              </a:spcBef>
              <a:buNone/>
            </a:pPr>
            <a:endParaRPr sz="1100" i="1"/>
          </a:p>
          <a:p>
            <a:pPr lvl="0" rtl="0">
              <a:spcBef>
                <a:spcPts val="0"/>
              </a:spcBef>
              <a:buNone/>
            </a:pPr>
            <a:r>
              <a:rPr lang="en" sz="1100" b="1" i="1"/>
              <a:t>How might this be done in this design?</a:t>
            </a: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Shape 435"/>
          <p:cNvPicPr preferRelativeResize="0"/>
          <p:nvPr/>
        </p:nvPicPr>
        <p:blipFill>
          <a:blip r:embed="rId3">
            <a:alphaModFix/>
          </a:blip>
          <a:stretch>
            <a:fillRect/>
          </a:stretch>
        </p:blipFill>
        <p:spPr>
          <a:xfrm>
            <a:off x="3536025" y="329275"/>
            <a:ext cx="5303925" cy="4635900"/>
          </a:xfrm>
          <a:prstGeom prst="rect">
            <a:avLst/>
          </a:prstGeom>
          <a:noFill/>
          <a:ln>
            <a:noFill/>
          </a:ln>
        </p:spPr>
      </p:pic>
      <p:sp>
        <p:nvSpPr>
          <p:cNvPr id="436" name="Shape 436"/>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Class Explosion!!!</a:t>
            </a:r>
          </a:p>
        </p:txBody>
      </p:sp>
      <p:pic>
        <p:nvPicPr>
          <p:cNvPr id="437" name="Shape 437"/>
          <p:cNvPicPr preferRelativeResize="0"/>
          <p:nvPr/>
        </p:nvPicPr>
        <p:blipFill>
          <a:blip r:embed="rId4">
            <a:alphaModFix/>
          </a:blip>
          <a:stretch>
            <a:fillRect/>
          </a:stretch>
        </p:blipFill>
        <p:spPr>
          <a:xfrm>
            <a:off x="1234600" y="1549750"/>
            <a:ext cx="838200" cy="885825"/>
          </a:xfrm>
          <a:prstGeom prst="rect">
            <a:avLst/>
          </a:prstGeom>
          <a:noFill/>
          <a:ln>
            <a:noFill/>
          </a:ln>
        </p:spPr>
      </p:pic>
      <p:sp>
        <p:nvSpPr>
          <p:cNvPr id="438" name="Shape 438"/>
          <p:cNvSpPr txBox="1"/>
          <p:nvPr/>
        </p:nvSpPr>
        <p:spPr>
          <a:xfrm>
            <a:off x="775300" y="2412800"/>
            <a:ext cx="2353800" cy="358499"/>
          </a:xfrm>
          <a:prstGeom prst="rect">
            <a:avLst/>
          </a:prstGeom>
          <a:noFill/>
          <a:ln>
            <a:noFill/>
          </a:ln>
        </p:spPr>
        <p:txBody>
          <a:bodyPr lIns="91425" tIns="91425" rIns="91425" bIns="91425" anchor="t" anchorCtr="0">
            <a:noAutofit/>
          </a:bodyPr>
          <a:lstStyle/>
          <a:p>
            <a:pPr lvl="0" rtl="0">
              <a:spcBef>
                <a:spcPts val="0"/>
              </a:spcBef>
              <a:buNone/>
            </a:pPr>
            <a:r>
              <a:rPr lang="en" sz="1100" i="1"/>
              <a:t>"So, what is your point..."</a:t>
            </a: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pic>
        <p:nvPicPr>
          <p:cNvPr id="443" name="Shape 443"/>
          <p:cNvPicPr preferRelativeResize="0"/>
          <p:nvPr/>
        </p:nvPicPr>
        <p:blipFill>
          <a:blip r:embed="rId3">
            <a:alphaModFix/>
          </a:blip>
          <a:stretch>
            <a:fillRect/>
          </a:stretch>
        </p:blipFill>
        <p:spPr>
          <a:xfrm>
            <a:off x="3536025" y="329275"/>
            <a:ext cx="5303925" cy="4635900"/>
          </a:xfrm>
          <a:prstGeom prst="rect">
            <a:avLst/>
          </a:prstGeom>
          <a:noFill/>
          <a:ln>
            <a:noFill/>
          </a:ln>
        </p:spPr>
      </p:pic>
      <p:sp>
        <p:nvSpPr>
          <p:cNvPr id="444" name="Shape 444"/>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Class Explosion!!!</a:t>
            </a:r>
          </a:p>
        </p:txBody>
      </p:sp>
      <p:pic>
        <p:nvPicPr>
          <p:cNvPr id="445" name="Shape 445"/>
          <p:cNvPicPr preferRelativeResize="0"/>
          <p:nvPr/>
        </p:nvPicPr>
        <p:blipFill>
          <a:blip r:embed="rId4">
            <a:alphaModFix/>
          </a:blip>
          <a:stretch>
            <a:fillRect/>
          </a:stretch>
        </p:blipFill>
        <p:spPr>
          <a:xfrm>
            <a:off x="457200" y="1655775"/>
            <a:ext cx="2914650" cy="1571625"/>
          </a:xfrm>
          <a:prstGeom prst="rect">
            <a:avLst/>
          </a:prstGeom>
          <a:noFill/>
          <a:ln>
            <a:noFill/>
          </a:ln>
        </p:spPr>
      </p:pic>
      <p:sp>
        <p:nvSpPr>
          <p:cNvPr id="446" name="Shape 446"/>
          <p:cNvSpPr txBox="1"/>
          <p:nvPr/>
        </p:nvSpPr>
        <p:spPr>
          <a:xfrm>
            <a:off x="457200" y="3270600"/>
            <a:ext cx="2914799" cy="358499"/>
          </a:xfrm>
          <a:prstGeom prst="rect">
            <a:avLst/>
          </a:prstGeom>
          <a:noFill/>
          <a:ln>
            <a:noFill/>
          </a:ln>
        </p:spPr>
        <p:txBody>
          <a:bodyPr lIns="91425" tIns="91425" rIns="91425" bIns="91425" anchor="t" anchorCtr="0">
            <a:noAutofit/>
          </a:bodyPr>
          <a:lstStyle/>
          <a:p>
            <a:pPr lvl="0" rtl="0">
              <a:spcBef>
                <a:spcPts val="0"/>
              </a:spcBef>
              <a:buNone/>
            </a:pPr>
            <a:r>
              <a:rPr lang="en" sz="1100" i="1"/>
              <a:t>"You are FIRED! And leave the stapler!"</a:t>
            </a:r>
          </a:p>
        </p:txBody>
      </p:sp>
      <p:sp>
        <p:nvSpPr>
          <p:cNvPr id="447" name="Shape 447"/>
          <p:cNvSpPr txBox="1"/>
          <p:nvPr/>
        </p:nvSpPr>
        <p:spPr>
          <a:xfrm>
            <a:off x="457200" y="4210050"/>
            <a:ext cx="2914799" cy="358499"/>
          </a:xfrm>
          <a:prstGeom prst="rect">
            <a:avLst/>
          </a:prstGeom>
          <a:noFill/>
          <a:ln>
            <a:noFill/>
          </a:ln>
        </p:spPr>
        <p:txBody>
          <a:bodyPr lIns="91425" tIns="91425" rIns="91425" bIns="91425" anchor="t" anchorCtr="0">
            <a:noAutofit/>
          </a:bodyPr>
          <a:lstStyle/>
          <a:p>
            <a:pPr lvl="0" rtl="0">
              <a:spcBef>
                <a:spcPts val="0"/>
              </a:spcBef>
              <a:buNone/>
            </a:pPr>
            <a:r>
              <a:rPr lang="en" sz="1100" i="1">
                <a:solidFill>
                  <a:srgbClr val="FF0000"/>
                </a:solidFill>
              </a:rPr>
              <a:t>How can we fix this?</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Starbuzz Ordering System Design Take 2</a:t>
            </a:r>
          </a:p>
        </p:txBody>
      </p:sp>
      <p:grpSp>
        <p:nvGrpSpPr>
          <p:cNvPr id="453" name="Shape 453"/>
          <p:cNvGrpSpPr/>
          <p:nvPr/>
        </p:nvGrpSpPr>
        <p:grpSpPr>
          <a:xfrm>
            <a:off x="3525150" y="892133"/>
            <a:ext cx="2093699" cy="2849169"/>
            <a:chOff x="1474775" y="1256300"/>
            <a:chExt cx="2093699" cy="1445324"/>
          </a:xfrm>
        </p:grpSpPr>
        <p:sp>
          <p:nvSpPr>
            <p:cNvPr id="454" name="Shape 454"/>
            <p:cNvSpPr/>
            <p:nvPr/>
          </p:nvSpPr>
          <p:spPr>
            <a:xfrm>
              <a:off x="1474775" y="1620425"/>
              <a:ext cx="2093699" cy="1081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description</a:t>
              </a:r>
            </a:p>
            <a:p>
              <a:pPr rtl="0">
                <a:spcBef>
                  <a:spcPts val="0"/>
                </a:spcBef>
                <a:buNone/>
              </a:pPr>
              <a:r>
                <a:rPr lang="en" sz="1000">
                  <a:solidFill>
                    <a:schemeClr val="dk1"/>
                  </a:solidFill>
                </a:rPr>
                <a:t>milk, soy, mocha, whip</a:t>
              </a:r>
            </a:p>
            <a:p>
              <a:pPr lvl="0" rtl="0">
                <a:spcBef>
                  <a:spcPts val="0"/>
                </a:spcBef>
                <a:buNone/>
              </a:pPr>
              <a:endParaRPr sz="1000">
                <a:solidFill>
                  <a:schemeClr val="dk1"/>
                </a:solidFill>
              </a:endParaRPr>
            </a:p>
            <a:p>
              <a:pPr lvl="0" rtl="0">
                <a:spcBef>
                  <a:spcPts val="0"/>
                </a:spcBef>
                <a:buNone/>
              </a:pPr>
              <a:r>
                <a:rPr lang="en" sz="1000">
                  <a:solidFill>
                    <a:schemeClr val="dk1"/>
                  </a:solidFill>
                </a:rPr>
                <a:t>getDescription()</a:t>
              </a:r>
            </a:p>
            <a:p>
              <a:pPr lvl="0" rtl="0">
                <a:spcBef>
                  <a:spcPts val="0"/>
                </a:spcBef>
                <a:buNone/>
              </a:pPr>
              <a:r>
                <a:rPr lang="en" sz="1000">
                  <a:solidFill>
                    <a:schemeClr val="dk1"/>
                  </a:solidFill>
                </a:rPr>
                <a:t>cost()</a:t>
              </a:r>
            </a:p>
            <a:p>
              <a:pPr rtl="0">
                <a:spcBef>
                  <a:spcPts val="0"/>
                </a:spcBef>
                <a:buNone/>
              </a:pPr>
              <a:r>
                <a:rPr lang="en" sz="1000">
                  <a:solidFill>
                    <a:schemeClr val="dk1"/>
                  </a:solidFill>
                </a:rPr>
                <a:t>hasMilk()</a:t>
              </a:r>
            </a:p>
            <a:p>
              <a:pPr rtl="0">
                <a:spcBef>
                  <a:spcPts val="0"/>
                </a:spcBef>
                <a:buNone/>
              </a:pPr>
              <a:r>
                <a:rPr lang="en" sz="1000">
                  <a:solidFill>
                    <a:schemeClr val="dk1"/>
                  </a:solidFill>
                </a:rPr>
                <a:t>setMilk()</a:t>
              </a:r>
            </a:p>
            <a:p>
              <a:pPr rtl="0">
                <a:spcBef>
                  <a:spcPts val="0"/>
                </a:spcBef>
                <a:buNone/>
              </a:pPr>
              <a:r>
                <a:rPr lang="en" sz="1000">
                  <a:solidFill>
                    <a:schemeClr val="dk1"/>
                  </a:solidFill>
                </a:rPr>
                <a:t>hasSoy()</a:t>
              </a:r>
            </a:p>
            <a:p>
              <a:pPr rtl="0">
                <a:spcBef>
                  <a:spcPts val="0"/>
                </a:spcBef>
                <a:buNone/>
              </a:pPr>
              <a:r>
                <a:rPr lang="en" sz="1000">
                  <a:solidFill>
                    <a:schemeClr val="dk1"/>
                  </a:solidFill>
                </a:rPr>
                <a:t>hasMocha()</a:t>
              </a:r>
            </a:p>
            <a:p>
              <a:pPr rtl="0">
                <a:spcBef>
                  <a:spcPts val="0"/>
                </a:spcBef>
                <a:buNone/>
              </a:pPr>
              <a:r>
                <a:rPr lang="en" sz="1000">
                  <a:solidFill>
                    <a:schemeClr val="dk1"/>
                  </a:solidFill>
                </a:rPr>
                <a:t>setMocha()</a:t>
              </a:r>
            </a:p>
            <a:p>
              <a:pPr rtl="0">
                <a:spcBef>
                  <a:spcPts val="0"/>
                </a:spcBef>
                <a:buNone/>
              </a:pPr>
              <a:r>
                <a:rPr lang="en" sz="1000">
                  <a:solidFill>
                    <a:schemeClr val="dk1"/>
                  </a:solidFill>
                </a:rPr>
                <a:t>hasWhip()</a:t>
              </a:r>
            </a:p>
            <a:p>
              <a:pPr rtl="0">
                <a:spcBef>
                  <a:spcPts val="0"/>
                </a:spcBef>
                <a:buNone/>
              </a:pPr>
              <a:r>
                <a:rPr lang="en" sz="1000">
                  <a:solidFill>
                    <a:schemeClr val="dk1"/>
                  </a:solidFill>
                </a:rPr>
                <a:t>setWhip()</a:t>
              </a:r>
            </a:p>
            <a:p>
              <a:pPr lvl="0" rtl="0">
                <a:spcBef>
                  <a:spcPts val="0"/>
                </a:spcBef>
                <a:buNone/>
              </a:pPr>
              <a:r>
                <a:rPr lang="en" sz="1000">
                  <a:solidFill>
                    <a:schemeClr val="dk1"/>
                  </a:solidFill>
                </a:rPr>
                <a:t>// And other useful methods...</a:t>
              </a:r>
            </a:p>
          </p:txBody>
        </p:sp>
        <p:sp>
          <p:nvSpPr>
            <p:cNvPr id="455" name="Shape 455"/>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Beverage</a:t>
              </a:r>
            </a:p>
          </p:txBody>
        </p:sp>
      </p:grpSp>
      <p:grpSp>
        <p:nvGrpSpPr>
          <p:cNvPr id="456" name="Shape 456"/>
          <p:cNvGrpSpPr/>
          <p:nvPr/>
        </p:nvGrpSpPr>
        <p:grpSpPr>
          <a:xfrm>
            <a:off x="164675" y="4322550"/>
            <a:ext cx="2093699" cy="728324"/>
            <a:chOff x="1474775" y="1256300"/>
            <a:chExt cx="2093699" cy="728324"/>
          </a:xfrm>
        </p:grpSpPr>
        <p:sp>
          <p:nvSpPr>
            <p:cNvPr id="457" name="Shape 457"/>
            <p:cNvSpPr/>
            <p:nvPr/>
          </p:nvSpPr>
          <p:spPr>
            <a:xfrm>
              <a:off x="1474775"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cost()</a:t>
              </a:r>
            </a:p>
            <a:p>
              <a:pPr lvl="0" rtl="0">
                <a:spcBef>
                  <a:spcPts val="0"/>
                </a:spcBef>
                <a:buNone/>
              </a:pPr>
              <a:endParaRPr sz="1000">
                <a:solidFill>
                  <a:schemeClr val="dk1"/>
                </a:solidFill>
              </a:endParaRPr>
            </a:p>
          </p:txBody>
        </p:sp>
        <p:sp>
          <p:nvSpPr>
            <p:cNvPr id="458" name="Shape 458"/>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HouseBlend</a:t>
              </a:r>
            </a:p>
          </p:txBody>
        </p:sp>
      </p:grpSp>
      <p:grpSp>
        <p:nvGrpSpPr>
          <p:cNvPr id="459" name="Shape 459"/>
          <p:cNvGrpSpPr/>
          <p:nvPr/>
        </p:nvGrpSpPr>
        <p:grpSpPr>
          <a:xfrm>
            <a:off x="2359875" y="4322550"/>
            <a:ext cx="2093699" cy="728324"/>
            <a:chOff x="1474775" y="1256300"/>
            <a:chExt cx="2093699" cy="728324"/>
          </a:xfrm>
        </p:grpSpPr>
        <p:sp>
          <p:nvSpPr>
            <p:cNvPr id="460" name="Shape 460"/>
            <p:cNvSpPr/>
            <p:nvPr/>
          </p:nvSpPr>
          <p:spPr>
            <a:xfrm>
              <a:off x="1474775"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cost()</a:t>
              </a:r>
            </a:p>
            <a:p>
              <a:pPr lvl="0" rtl="0">
                <a:spcBef>
                  <a:spcPts val="0"/>
                </a:spcBef>
                <a:buNone/>
              </a:pPr>
              <a:endParaRPr sz="1000">
                <a:solidFill>
                  <a:schemeClr val="dk1"/>
                </a:solidFill>
              </a:endParaRPr>
            </a:p>
          </p:txBody>
        </p:sp>
        <p:sp>
          <p:nvSpPr>
            <p:cNvPr id="461" name="Shape 461"/>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DarkRoast</a:t>
              </a:r>
            </a:p>
          </p:txBody>
        </p:sp>
      </p:grpSp>
      <p:grpSp>
        <p:nvGrpSpPr>
          <p:cNvPr id="462" name="Shape 462"/>
          <p:cNvGrpSpPr/>
          <p:nvPr/>
        </p:nvGrpSpPr>
        <p:grpSpPr>
          <a:xfrm>
            <a:off x="4555075" y="4322550"/>
            <a:ext cx="2093699" cy="728324"/>
            <a:chOff x="1474775" y="1256300"/>
            <a:chExt cx="2093699" cy="728324"/>
          </a:xfrm>
        </p:grpSpPr>
        <p:sp>
          <p:nvSpPr>
            <p:cNvPr id="463" name="Shape 463"/>
            <p:cNvSpPr/>
            <p:nvPr/>
          </p:nvSpPr>
          <p:spPr>
            <a:xfrm>
              <a:off x="1474775"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cost()</a:t>
              </a:r>
            </a:p>
            <a:p>
              <a:pPr lvl="0" rtl="0">
                <a:spcBef>
                  <a:spcPts val="0"/>
                </a:spcBef>
                <a:buNone/>
              </a:pPr>
              <a:endParaRPr sz="1000">
                <a:solidFill>
                  <a:schemeClr val="dk1"/>
                </a:solidFill>
              </a:endParaRPr>
            </a:p>
          </p:txBody>
        </p:sp>
        <p:sp>
          <p:nvSpPr>
            <p:cNvPr id="464" name="Shape 464"/>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Decaf</a:t>
              </a:r>
            </a:p>
          </p:txBody>
        </p:sp>
      </p:grpSp>
      <p:grpSp>
        <p:nvGrpSpPr>
          <p:cNvPr id="465" name="Shape 465"/>
          <p:cNvGrpSpPr/>
          <p:nvPr/>
        </p:nvGrpSpPr>
        <p:grpSpPr>
          <a:xfrm>
            <a:off x="6750275" y="4322550"/>
            <a:ext cx="2093699" cy="728324"/>
            <a:chOff x="1474775" y="1256300"/>
            <a:chExt cx="2093699" cy="728324"/>
          </a:xfrm>
        </p:grpSpPr>
        <p:sp>
          <p:nvSpPr>
            <p:cNvPr id="466" name="Shape 466"/>
            <p:cNvSpPr/>
            <p:nvPr/>
          </p:nvSpPr>
          <p:spPr>
            <a:xfrm>
              <a:off x="1474775"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cost()</a:t>
              </a:r>
            </a:p>
            <a:p>
              <a:pPr lvl="0" rtl="0">
                <a:spcBef>
                  <a:spcPts val="0"/>
                </a:spcBef>
                <a:buNone/>
              </a:pPr>
              <a:endParaRPr sz="1000">
                <a:solidFill>
                  <a:schemeClr val="dk1"/>
                </a:solidFill>
              </a:endParaRPr>
            </a:p>
          </p:txBody>
        </p:sp>
        <p:sp>
          <p:nvSpPr>
            <p:cNvPr id="467" name="Shape 467"/>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Espresso</a:t>
              </a:r>
            </a:p>
          </p:txBody>
        </p:sp>
      </p:grpSp>
      <p:cxnSp>
        <p:nvCxnSpPr>
          <p:cNvPr id="468" name="Shape 468"/>
          <p:cNvCxnSpPr>
            <a:stCxn id="458" idx="0"/>
            <a:endCxn id="454" idx="2"/>
          </p:cNvCxnSpPr>
          <p:nvPr/>
        </p:nvCxnSpPr>
        <p:spPr>
          <a:xfrm rot="10800000" flipH="1">
            <a:off x="1211524" y="3741450"/>
            <a:ext cx="3360600" cy="581100"/>
          </a:xfrm>
          <a:prstGeom prst="straightConnector1">
            <a:avLst/>
          </a:prstGeom>
          <a:noFill/>
          <a:ln w="19050" cap="flat">
            <a:solidFill>
              <a:schemeClr val="dk2"/>
            </a:solidFill>
            <a:prstDash val="solid"/>
            <a:round/>
            <a:headEnd type="none" w="lg" len="lg"/>
            <a:tailEnd type="triangle" w="lg" len="lg"/>
          </a:ln>
        </p:spPr>
      </p:cxnSp>
      <p:cxnSp>
        <p:nvCxnSpPr>
          <p:cNvPr id="469" name="Shape 469"/>
          <p:cNvCxnSpPr>
            <a:stCxn id="461" idx="0"/>
            <a:endCxn id="454" idx="2"/>
          </p:cNvCxnSpPr>
          <p:nvPr/>
        </p:nvCxnSpPr>
        <p:spPr>
          <a:xfrm rot="10800000" flipH="1">
            <a:off x="3406724" y="3741450"/>
            <a:ext cx="1165200" cy="581100"/>
          </a:xfrm>
          <a:prstGeom prst="straightConnector1">
            <a:avLst/>
          </a:prstGeom>
          <a:noFill/>
          <a:ln w="19050" cap="flat">
            <a:solidFill>
              <a:schemeClr val="dk2"/>
            </a:solidFill>
            <a:prstDash val="solid"/>
            <a:round/>
            <a:headEnd type="none" w="lg" len="lg"/>
            <a:tailEnd type="triangle" w="lg" len="lg"/>
          </a:ln>
        </p:spPr>
      </p:cxnSp>
      <p:cxnSp>
        <p:nvCxnSpPr>
          <p:cNvPr id="470" name="Shape 470"/>
          <p:cNvCxnSpPr>
            <a:stCxn id="464" idx="0"/>
            <a:endCxn id="454" idx="2"/>
          </p:cNvCxnSpPr>
          <p:nvPr/>
        </p:nvCxnSpPr>
        <p:spPr>
          <a:xfrm rot="10800000">
            <a:off x="4572024" y="3741450"/>
            <a:ext cx="1029900" cy="581100"/>
          </a:xfrm>
          <a:prstGeom prst="straightConnector1">
            <a:avLst/>
          </a:prstGeom>
          <a:noFill/>
          <a:ln w="19050" cap="flat">
            <a:solidFill>
              <a:schemeClr val="dk2"/>
            </a:solidFill>
            <a:prstDash val="solid"/>
            <a:round/>
            <a:headEnd type="none" w="lg" len="lg"/>
            <a:tailEnd type="triangle" w="lg" len="lg"/>
          </a:ln>
        </p:spPr>
      </p:cxnSp>
      <p:cxnSp>
        <p:nvCxnSpPr>
          <p:cNvPr id="471" name="Shape 471"/>
          <p:cNvCxnSpPr>
            <a:stCxn id="467" idx="0"/>
          </p:cNvCxnSpPr>
          <p:nvPr/>
        </p:nvCxnSpPr>
        <p:spPr>
          <a:xfrm rot="10800000">
            <a:off x="5199724" y="3758550"/>
            <a:ext cx="2597400" cy="564000"/>
          </a:xfrm>
          <a:prstGeom prst="straightConnector1">
            <a:avLst/>
          </a:prstGeom>
          <a:noFill/>
          <a:ln w="19050" cap="flat">
            <a:solidFill>
              <a:schemeClr val="dk2"/>
            </a:solidFill>
            <a:prstDash val="solid"/>
            <a:round/>
            <a:headEnd type="none" w="lg" len="lg"/>
            <a:tailEnd type="triangle" w="lg" len="lg"/>
          </a:ln>
        </p:spPr>
      </p:cxnSp>
      <p:sp>
        <p:nvSpPr>
          <p:cNvPr id="472" name="Shape 472"/>
          <p:cNvSpPr txBox="1"/>
          <p:nvPr/>
        </p:nvSpPr>
        <p:spPr>
          <a:xfrm>
            <a:off x="457200" y="892125"/>
            <a:ext cx="2656199" cy="19377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100" i="1"/>
              <a:t>The superclass cost() will calculate the costs for all of the condiments, while the overridden cost() in the subclasses will extend that functionality to include costs for the specific beverage type.</a:t>
            </a:r>
          </a:p>
          <a:p>
            <a:pPr rtl="0">
              <a:spcBef>
                <a:spcPts val="0"/>
              </a:spcBef>
              <a:buNone/>
            </a:pPr>
            <a:endParaRPr sz="1100" i="1"/>
          </a:p>
          <a:p>
            <a:pPr lvl="0" rtl="0">
              <a:spcBef>
                <a:spcPts val="0"/>
              </a:spcBef>
              <a:buNone/>
            </a:pPr>
            <a:r>
              <a:rPr lang="en" sz="1100" i="1"/>
              <a:t>Each cost() method needs to compute the cost of the beverage and then add in the condiments by calling the superclass implementation of cost().</a:t>
            </a: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Your Turn!</a:t>
            </a:r>
          </a:p>
        </p:txBody>
      </p:sp>
      <p:sp>
        <p:nvSpPr>
          <p:cNvPr id="478" name="Shape 478"/>
          <p:cNvSpPr txBox="1"/>
          <p:nvPr/>
        </p:nvSpPr>
        <p:spPr>
          <a:xfrm>
            <a:off x="831275" y="1299975"/>
            <a:ext cx="2838600" cy="3298499"/>
          </a:xfrm>
          <a:prstGeom prst="rect">
            <a:avLst/>
          </a:prstGeom>
          <a:noFill/>
          <a:ln>
            <a:noFill/>
          </a:ln>
        </p:spPr>
        <p:txBody>
          <a:bodyPr lIns="91425" tIns="91425" rIns="91425" bIns="91425" anchor="t" anchorCtr="0">
            <a:noAutofit/>
          </a:bodyPr>
          <a:lstStyle/>
          <a:p>
            <a:pPr rtl="0">
              <a:spcBef>
                <a:spcPts val="0"/>
              </a:spcBef>
              <a:buNone/>
            </a:pPr>
            <a:r>
              <a:rPr lang="en" sz="1100">
                <a:latin typeface="Courier New"/>
                <a:ea typeface="Courier New"/>
                <a:cs typeface="Courier New"/>
                <a:sym typeface="Courier New"/>
              </a:rPr>
              <a:t>class Beverage {</a:t>
            </a:r>
          </a:p>
          <a:p>
            <a:pPr rtl="0">
              <a:spcBef>
                <a:spcPts val="0"/>
              </a:spcBef>
              <a:buNone/>
            </a:pPr>
            <a:r>
              <a:rPr lang="en" sz="1100">
                <a:latin typeface="Courier New"/>
                <a:ea typeface="Courier New"/>
                <a:cs typeface="Courier New"/>
                <a:sym typeface="Courier New"/>
              </a:rPr>
              <a:t>  def cost: Double = {</a:t>
            </a: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endParaRPr sz="1100">
              <a:latin typeface="Courier New"/>
              <a:ea typeface="Courier New"/>
              <a:cs typeface="Courier New"/>
              <a:sym typeface="Courier New"/>
            </a:endParaRPr>
          </a:p>
          <a:p>
            <a:pPr rtl="0">
              <a:spcBef>
                <a:spcPts val="0"/>
              </a:spcBef>
              <a:buNone/>
            </a:pPr>
            <a:r>
              <a:rPr lang="en" sz="1100">
                <a:latin typeface="Courier New"/>
                <a:ea typeface="Courier New"/>
                <a:cs typeface="Courier New"/>
                <a:sym typeface="Courier New"/>
              </a:rPr>
              <a:t>  }</a:t>
            </a:r>
          </a:p>
          <a:p>
            <a:pPr>
              <a:spcBef>
                <a:spcPts val="0"/>
              </a:spcBef>
              <a:buNone/>
            </a:pPr>
            <a:r>
              <a:rPr lang="en" sz="1100">
                <a:latin typeface="Courier New"/>
                <a:ea typeface="Courier New"/>
                <a:cs typeface="Courier New"/>
                <a:sym typeface="Courier New"/>
              </a:rPr>
              <a:t>}</a:t>
            </a:r>
          </a:p>
        </p:txBody>
      </p:sp>
      <p:sp>
        <p:nvSpPr>
          <p:cNvPr id="479" name="Shape 479"/>
          <p:cNvSpPr txBox="1"/>
          <p:nvPr/>
        </p:nvSpPr>
        <p:spPr>
          <a:xfrm>
            <a:off x="4397200" y="1299975"/>
            <a:ext cx="4348799" cy="3643499"/>
          </a:xfrm>
          <a:prstGeom prst="rect">
            <a:avLst/>
          </a:prstGeom>
          <a:noFill/>
          <a:ln>
            <a:noFill/>
          </a:ln>
        </p:spPr>
        <p:txBody>
          <a:bodyPr lIns="91425" tIns="91425" rIns="91425" bIns="91425" anchor="t" anchorCtr="0">
            <a:noAutofit/>
          </a:bodyPr>
          <a:lstStyle/>
          <a:p>
            <a:pPr rtl="0">
              <a:spcBef>
                <a:spcPts val="0"/>
              </a:spcBef>
              <a:buNone/>
            </a:pPr>
            <a:r>
              <a:rPr lang="en" sz="1100">
                <a:latin typeface="Courier New"/>
                <a:ea typeface="Courier New"/>
                <a:cs typeface="Courier New"/>
                <a:sym typeface="Courier New"/>
              </a:rPr>
              <a:t>class DarkRoast extends Beverage {</a:t>
            </a:r>
          </a:p>
          <a:p>
            <a:pPr lvl="0" rtl="0">
              <a:spcBef>
                <a:spcPts val="0"/>
              </a:spcBef>
              <a:buNone/>
            </a:pPr>
            <a:r>
              <a:rPr lang="en" sz="1100">
                <a:latin typeface="Courier New"/>
                <a:ea typeface="Courier New"/>
                <a:cs typeface="Courier New"/>
                <a:sym typeface="Courier New"/>
              </a:rPr>
              <a:t>  val description = "Most Excellent Dark Roast"</a:t>
            </a:r>
          </a:p>
          <a:p>
            <a:pPr lvl="0" rtl="0">
              <a:spcBef>
                <a:spcPts val="0"/>
              </a:spcBef>
              <a:buNone/>
            </a:pPr>
            <a:r>
              <a:rPr lang="en" sz="1100">
                <a:latin typeface="Courier New"/>
                <a:ea typeface="Courier New"/>
                <a:cs typeface="Courier New"/>
                <a:sym typeface="Courier New"/>
              </a:rPr>
              <a:t>  def cost: Double = {</a:t>
            </a: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endParaRPr sz="1100">
              <a:latin typeface="Courier New"/>
              <a:ea typeface="Courier New"/>
              <a:cs typeface="Courier New"/>
              <a:sym typeface="Courier New"/>
            </a:endParaRPr>
          </a:p>
          <a:p>
            <a:pPr lvl="0" rtl="0">
              <a:spcBef>
                <a:spcPts val="0"/>
              </a:spcBef>
              <a:buNone/>
            </a:pPr>
            <a:r>
              <a:rPr lang="en" sz="1100">
                <a:latin typeface="Courier New"/>
                <a:ea typeface="Courier New"/>
                <a:cs typeface="Courier New"/>
                <a:sym typeface="Courier New"/>
              </a:rPr>
              <a:t>  }</a:t>
            </a:r>
          </a:p>
          <a:p>
            <a:pPr lvl="0" rtl="0">
              <a:spcBef>
                <a:spcPts val="0"/>
              </a:spcBef>
              <a:buNone/>
            </a:pPr>
            <a:r>
              <a:rPr lang="en" sz="1100">
                <a:latin typeface="Courier New"/>
                <a:ea typeface="Courier New"/>
                <a:cs typeface="Courier New"/>
                <a:sym typeface="Courier New"/>
              </a:rPr>
              <a:t>}</a:t>
            </a:r>
          </a:p>
        </p:txBody>
      </p:sp>
      <p:sp>
        <p:nvSpPr>
          <p:cNvPr id="480" name="Shape 480"/>
          <p:cNvSpPr txBox="1"/>
          <p:nvPr/>
        </p:nvSpPr>
        <p:spPr>
          <a:xfrm>
            <a:off x="3395850" y="468700"/>
            <a:ext cx="5093700" cy="594300"/>
          </a:xfrm>
          <a:prstGeom prst="rect">
            <a:avLst/>
          </a:prstGeom>
          <a:noFill/>
          <a:ln>
            <a:noFill/>
          </a:ln>
        </p:spPr>
        <p:txBody>
          <a:bodyPr lIns="91425" tIns="91425" rIns="91425" bIns="91425" anchor="t" anchorCtr="0">
            <a:noAutofit/>
          </a:bodyPr>
          <a:lstStyle/>
          <a:p>
            <a:pPr>
              <a:spcBef>
                <a:spcPts val="0"/>
              </a:spcBef>
              <a:buNone/>
            </a:pPr>
            <a:r>
              <a:rPr lang="en" b="1"/>
              <a:t>Write the cost() methods for the two classes below (pseudo-Scala is okay)</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i-clicker Question!</a:t>
            </a:r>
          </a:p>
        </p:txBody>
      </p:sp>
      <p:sp>
        <p:nvSpPr>
          <p:cNvPr id="43" name="Shape 4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2400"/>
              <a:t>Why should you favor composition over inheritance?</a:t>
            </a:r>
          </a:p>
          <a:p>
            <a:pPr rtl="0">
              <a:spcBef>
                <a:spcPts val="0"/>
              </a:spcBef>
              <a:buNone/>
            </a:pPr>
            <a:endParaRPr sz="2400"/>
          </a:p>
          <a:p>
            <a:pPr marL="457200" lvl="0" indent="-381000" rtl="0">
              <a:spcBef>
                <a:spcPts val="0"/>
              </a:spcBef>
              <a:buClr>
                <a:schemeClr val="dk1"/>
              </a:buClr>
              <a:buSzPct val="100000"/>
              <a:buFont typeface="Arial"/>
              <a:buAutoNum type="alphaUcPeriod"/>
            </a:pPr>
            <a:r>
              <a:rPr lang="en" sz="2400"/>
              <a:t>It is in fashion</a:t>
            </a:r>
          </a:p>
          <a:p>
            <a:pPr marL="457200" lvl="0" indent="-381000" rtl="0">
              <a:spcBef>
                <a:spcPts val="0"/>
              </a:spcBef>
              <a:buClr>
                <a:schemeClr val="dk1"/>
              </a:buClr>
              <a:buSzPct val="100000"/>
              <a:buFont typeface="Arial"/>
              <a:buAutoNum type="alphaUcPeriod"/>
            </a:pPr>
            <a:r>
              <a:rPr lang="en" sz="2400"/>
              <a:t>It leads to a more flexible class design</a:t>
            </a:r>
          </a:p>
          <a:p>
            <a:pPr marL="457200" lvl="0" indent="-381000" rtl="0">
              <a:spcBef>
                <a:spcPts val="0"/>
              </a:spcBef>
              <a:buClr>
                <a:schemeClr val="dk1"/>
              </a:buClr>
              <a:buSzPct val="100000"/>
              <a:buFont typeface="Arial"/>
              <a:buAutoNum type="alphaUcPeriod"/>
            </a:pPr>
            <a:r>
              <a:rPr lang="en" sz="2400"/>
              <a:t>It allows you to create classes automatically</a:t>
            </a:r>
          </a:p>
          <a:p>
            <a:pPr marL="457200" lvl="0" indent="-381000" rtl="0">
              <a:spcBef>
                <a:spcPts val="0"/>
              </a:spcBef>
              <a:buClr>
                <a:schemeClr val="dk1"/>
              </a:buClr>
              <a:buSzPct val="100000"/>
              <a:buFont typeface="Arial"/>
              <a:buAutoNum type="alphaUcPeriod"/>
            </a:pPr>
            <a:r>
              <a:rPr lang="en" sz="2400"/>
              <a:t>It lets you defer implementation to super classes</a:t>
            </a:r>
          </a:p>
          <a:p>
            <a:pPr marL="457200" lvl="0" indent="-381000">
              <a:spcBef>
                <a:spcPts val="0"/>
              </a:spcBef>
              <a:buClr>
                <a:schemeClr val="dk1"/>
              </a:buClr>
              <a:buSzPct val="100000"/>
              <a:buFont typeface="Arial"/>
              <a:buAutoNum type="alphaUcPeriod"/>
            </a:pPr>
            <a:r>
              <a:rPr lang="en" sz="2400"/>
              <a:t>I am not sure</a:t>
            </a: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What Might Impact This Design?</a:t>
            </a:r>
          </a:p>
        </p:txBody>
      </p:sp>
      <p:sp>
        <p:nvSpPr>
          <p:cNvPr id="486" name="Shape 48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55600" rtl="0">
              <a:spcBef>
                <a:spcPts val="0"/>
              </a:spcBef>
              <a:buClr>
                <a:schemeClr val="dk1"/>
              </a:buClr>
              <a:buSzPct val="100000"/>
              <a:buFont typeface="Arial"/>
              <a:buChar char="●"/>
            </a:pPr>
            <a:r>
              <a:rPr lang="en" sz="2000"/>
              <a:t>Price changes for condiments will force us to alter existing code.</a:t>
            </a:r>
            <a:br>
              <a:rPr lang="en" sz="2000"/>
            </a:br>
            <a:endParaRPr lang="en" sz="2000"/>
          </a:p>
          <a:p>
            <a:pPr marL="457200" lvl="0" indent="-355600" rtl="0">
              <a:spcBef>
                <a:spcPts val="0"/>
              </a:spcBef>
              <a:buClr>
                <a:schemeClr val="dk1"/>
              </a:buClr>
              <a:buSzPct val="100000"/>
              <a:buFont typeface="Arial"/>
              <a:buChar char="●"/>
            </a:pPr>
            <a:r>
              <a:rPr lang="en" sz="2000"/>
              <a:t>New condiments will force us to add new methods and alter the cost method of the superclass.</a:t>
            </a:r>
            <a:br>
              <a:rPr lang="en" sz="2000"/>
            </a:br>
            <a:endParaRPr lang="en" sz="2000"/>
          </a:p>
          <a:p>
            <a:pPr marL="457200" lvl="0" indent="-355600" rtl="0">
              <a:spcBef>
                <a:spcPts val="0"/>
              </a:spcBef>
              <a:buClr>
                <a:schemeClr val="dk1"/>
              </a:buClr>
              <a:buSzPct val="100000"/>
              <a:buFont typeface="Arial"/>
              <a:buChar char="●"/>
            </a:pPr>
            <a:r>
              <a:rPr lang="en" sz="2000"/>
              <a:t>We may have new beverages. For some of these beverages (iced tea?), the condiments may not be appropriate, yet the Tea subclass will still inherit methods like hasWhip().</a:t>
            </a:r>
            <a:br>
              <a:rPr lang="en" sz="2000"/>
            </a:br>
            <a:endParaRPr lang="en" sz="2000"/>
          </a:p>
          <a:p>
            <a:pPr marL="457200" lvl="0" indent="-355600">
              <a:spcBef>
                <a:spcPts val="0"/>
              </a:spcBef>
              <a:buClr>
                <a:schemeClr val="dk1"/>
              </a:buClr>
              <a:buSzPct val="100000"/>
              <a:buFont typeface="Arial"/>
              <a:buChar char="●"/>
            </a:pPr>
            <a:r>
              <a:rPr lang="en" sz="2000"/>
              <a:t>What if a customer wants a double mocha or espresso?</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6">
                                            <p:txEl>
                                              <p:pRg st="0" end="0"/>
                                            </p:txEl>
                                          </p:spTgt>
                                        </p:tgtEl>
                                        <p:attrNameLst>
                                          <p:attrName>style.visibility</p:attrName>
                                        </p:attrNameLst>
                                      </p:cBhvr>
                                      <p:to>
                                        <p:strVal val="visible"/>
                                      </p:to>
                                    </p:set>
                                    <p:animEffect transition="in" filter="fade">
                                      <p:cBhvr>
                                        <p:cTn id="7" dur="1000"/>
                                        <p:tgtEl>
                                          <p:spTgt spid="4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6">
                                            <p:txEl>
                                              <p:pRg st="1" end="1"/>
                                            </p:txEl>
                                          </p:spTgt>
                                        </p:tgtEl>
                                        <p:attrNameLst>
                                          <p:attrName>style.visibility</p:attrName>
                                        </p:attrNameLst>
                                      </p:cBhvr>
                                      <p:to>
                                        <p:strVal val="visible"/>
                                      </p:to>
                                    </p:set>
                                    <p:animEffect transition="in" filter="fade">
                                      <p:cBhvr>
                                        <p:cTn id="12" dur="1000"/>
                                        <p:tgtEl>
                                          <p:spTgt spid="4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6">
                                            <p:txEl>
                                              <p:pRg st="2" end="2"/>
                                            </p:txEl>
                                          </p:spTgt>
                                        </p:tgtEl>
                                        <p:attrNameLst>
                                          <p:attrName>style.visibility</p:attrName>
                                        </p:attrNameLst>
                                      </p:cBhvr>
                                      <p:to>
                                        <p:strVal val="visible"/>
                                      </p:to>
                                    </p:set>
                                    <p:animEffect transition="in" filter="fade">
                                      <p:cBhvr>
                                        <p:cTn id="17" dur="1000"/>
                                        <p:tgtEl>
                                          <p:spTgt spid="4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6">
                                            <p:txEl>
                                              <p:pRg st="3" end="3"/>
                                            </p:txEl>
                                          </p:spTgt>
                                        </p:tgtEl>
                                        <p:attrNameLst>
                                          <p:attrName>style.visibility</p:attrName>
                                        </p:attrNameLst>
                                      </p:cBhvr>
                                      <p:to>
                                        <p:strVal val="visible"/>
                                      </p:to>
                                    </p:set>
                                    <p:animEffect transition="in" filter="fade">
                                      <p:cBhvr>
                                        <p:cTn id="22" dur="1000"/>
                                        <p:tgtEl>
                                          <p:spTgt spid="4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The Open-Closed Principle</a:t>
            </a:r>
          </a:p>
        </p:txBody>
      </p:sp>
      <p:sp>
        <p:nvSpPr>
          <p:cNvPr id="492" name="Shape 49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2000" b="1"/>
              <a:t>Design Principle</a:t>
            </a:r>
            <a:r>
              <a:rPr lang="en" sz="2000"/>
              <a:t>: </a:t>
            </a:r>
            <a:br>
              <a:rPr lang="en" sz="2000"/>
            </a:br>
            <a:r>
              <a:rPr lang="en" sz="2000"/>
              <a:t>	Classes should be open for extension, but closed for modification.</a:t>
            </a:r>
          </a:p>
          <a:p>
            <a:pPr rtl="0">
              <a:spcBef>
                <a:spcPts val="0"/>
              </a:spcBef>
              <a:buNone/>
            </a:pPr>
            <a:endParaRPr sz="2000"/>
          </a:p>
          <a:p>
            <a:pPr rtl="0">
              <a:spcBef>
                <a:spcPts val="0"/>
              </a:spcBef>
              <a:buNone/>
            </a:pPr>
            <a:r>
              <a:rPr lang="en" sz="2000" i="1"/>
              <a:t>How does this relate to our existing ordering system design?</a:t>
            </a:r>
          </a:p>
          <a:p>
            <a:pPr rtl="0">
              <a:spcBef>
                <a:spcPts val="0"/>
              </a:spcBef>
              <a:buNone/>
            </a:pPr>
            <a:endParaRPr sz="2000"/>
          </a:p>
          <a:p>
            <a:pPr rtl="0">
              <a:spcBef>
                <a:spcPts val="0"/>
              </a:spcBef>
              <a:buNone/>
            </a:pPr>
            <a:r>
              <a:rPr lang="en" sz="2000">
                <a:solidFill>
                  <a:srgbClr val="38761D"/>
                </a:solidFill>
              </a:rPr>
              <a:t>Our goal is to allow classes to be easily extended to incorporate new behavior without modifying existing code. </a:t>
            </a:r>
          </a:p>
          <a:p>
            <a:pPr rtl="0">
              <a:spcBef>
                <a:spcPts val="0"/>
              </a:spcBef>
              <a:buNone/>
            </a:pPr>
            <a:r>
              <a:rPr lang="en" sz="2000">
                <a:solidFill>
                  <a:srgbClr val="FF0000"/>
                </a:solidFill>
              </a:rPr>
              <a:t>What do we get if we accomplish this?</a:t>
            </a:r>
            <a:r>
              <a:rPr lang="en" sz="2000"/>
              <a:t> </a:t>
            </a:r>
          </a:p>
          <a:p>
            <a:pPr>
              <a:spcBef>
                <a:spcPts val="0"/>
              </a:spcBef>
              <a:buNone/>
            </a:pPr>
            <a:r>
              <a:rPr lang="en" sz="2000">
                <a:solidFill>
                  <a:srgbClr val="1155CC"/>
                </a:solidFill>
              </a:rPr>
              <a:t>Designs that are resilient to change and flexible enough to take on new functionality to meet changing requirements.</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Meet The Decorator Pattern</a:t>
            </a:r>
          </a:p>
        </p:txBody>
      </p:sp>
      <p:sp>
        <p:nvSpPr>
          <p:cNvPr id="498" name="Shape 49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55600" rtl="0">
              <a:spcBef>
                <a:spcPts val="0"/>
              </a:spcBef>
              <a:buClr>
                <a:schemeClr val="dk1"/>
              </a:buClr>
              <a:buSzPct val="100000"/>
              <a:buFont typeface="Arial"/>
              <a:buAutoNum type="arabicPeriod"/>
            </a:pPr>
            <a:r>
              <a:rPr lang="en" sz="2000" b="1"/>
              <a:t>Take a DarkRoast object.</a:t>
            </a:r>
            <a:br>
              <a:rPr lang="en" sz="2000" b="1"/>
            </a:br>
            <a:endParaRPr lang="en" sz="2000" b="1"/>
          </a:p>
          <a:p>
            <a:pPr marL="457200" lvl="0" indent="-355600" rtl="0">
              <a:spcBef>
                <a:spcPts val="0"/>
              </a:spcBef>
              <a:buClr>
                <a:schemeClr val="dk1"/>
              </a:buClr>
              <a:buSzPct val="100000"/>
              <a:buFont typeface="Arial"/>
              <a:buAutoNum type="arabicPeriod"/>
            </a:pPr>
            <a:r>
              <a:rPr lang="en" sz="2000" b="1"/>
              <a:t>Decorate it with a Mocha object.</a:t>
            </a:r>
            <a:br>
              <a:rPr lang="en" sz="2000" b="1"/>
            </a:br>
            <a:endParaRPr lang="en" sz="2000" b="1"/>
          </a:p>
          <a:p>
            <a:pPr marL="457200" lvl="0" indent="-355600" rtl="0">
              <a:spcBef>
                <a:spcPts val="0"/>
              </a:spcBef>
              <a:buClr>
                <a:schemeClr val="dk1"/>
              </a:buClr>
              <a:buSzPct val="100000"/>
              <a:buFont typeface="Arial"/>
              <a:buAutoNum type="arabicPeriod"/>
            </a:pPr>
            <a:r>
              <a:rPr lang="en" sz="2000" b="1"/>
              <a:t>Decorate it with a Whip object.</a:t>
            </a:r>
            <a:br>
              <a:rPr lang="en" sz="2000" b="1"/>
            </a:br>
            <a:endParaRPr lang="en" sz="2000" b="1"/>
          </a:p>
          <a:p>
            <a:pPr marL="457200" lvl="0" indent="-355600" rtl="0">
              <a:spcBef>
                <a:spcPts val="0"/>
              </a:spcBef>
              <a:buClr>
                <a:schemeClr val="dk1"/>
              </a:buClr>
              <a:buSzPct val="100000"/>
              <a:buFont typeface="Arial"/>
              <a:buAutoNum type="arabicPeriod"/>
            </a:pPr>
            <a:r>
              <a:rPr lang="en" sz="2000" b="1"/>
              <a:t>Call the cost() method and rely on </a:t>
            </a:r>
            <a:r>
              <a:rPr lang="en" sz="2000" b="1" i="1"/>
              <a:t>delegation</a:t>
            </a:r>
            <a:r>
              <a:rPr lang="en" sz="2000" b="1"/>
              <a:t> to add on the condiment costs.</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The Decorator Pattern Defined</a:t>
            </a:r>
          </a:p>
        </p:txBody>
      </p:sp>
      <p:sp>
        <p:nvSpPr>
          <p:cNvPr id="504" name="Shape 50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sz="2500" b="1"/>
              <a:t>The Decorator Pattern</a:t>
            </a:r>
            <a:r>
              <a:rPr lang="en" sz="2500"/>
              <a:t> attaches additional responsibilities to an object dynamically. Decorators provide a flexible alternative to subclassing for extending functionality.</a:t>
            </a: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Decorator Class Diagram</a:t>
            </a:r>
          </a:p>
        </p:txBody>
      </p:sp>
      <p:grpSp>
        <p:nvGrpSpPr>
          <p:cNvPr id="510" name="Shape 510"/>
          <p:cNvGrpSpPr/>
          <p:nvPr/>
        </p:nvGrpSpPr>
        <p:grpSpPr>
          <a:xfrm>
            <a:off x="944275" y="956525"/>
            <a:ext cx="2093699" cy="1040325"/>
            <a:chOff x="1474775" y="1256300"/>
            <a:chExt cx="2093699" cy="1040325"/>
          </a:xfrm>
        </p:grpSpPr>
        <p:sp>
          <p:nvSpPr>
            <p:cNvPr id="511" name="Shape 511"/>
            <p:cNvSpPr/>
            <p:nvPr/>
          </p:nvSpPr>
          <p:spPr>
            <a:xfrm>
              <a:off x="1474775" y="1620425"/>
              <a:ext cx="2093699" cy="6762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methodA()</a:t>
              </a:r>
            </a:p>
            <a:p>
              <a:pPr lvl="0" rtl="0">
                <a:spcBef>
                  <a:spcPts val="0"/>
                </a:spcBef>
                <a:buNone/>
              </a:pPr>
              <a:r>
                <a:rPr lang="en" sz="1000">
                  <a:solidFill>
                    <a:schemeClr val="dk1"/>
                  </a:solidFill>
                </a:rPr>
                <a:t>methodB()</a:t>
              </a:r>
            </a:p>
            <a:p>
              <a:pPr lvl="0" rtl="0">
                <a:spcBef>
                  <a:spcPts val="0"/>
                </a:spcBef>
                <a:buNone/>
              </a:pPr>
              <a:r>
                <a:rPr lang="en" sz="1000">
                  <a:solidFill>
                    <a:schemeClr val="dk1"/>
                  </a:solidFill>
                </a:rPr>
                <a:t>// Other useful methods</a:t>
              </a:r>
            </a:p>
          </p:txBody>
        </p:sp>
        <p:sp>
          <p:nvSpPr>
            <p:cNvPr id="512" name="Shape 512"/>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&lt;Component&gt;</a:t>
              </a:r>
            </a:p>
          </p:txBody>
        </p:sp>
      </p:grpSp>
      <p:grpSp>
        <p:nvGrpSpPr>
          <p:cNvPr id="513" name="Shape 513"/>
          <p:cNvGrpSpPr/>
          <p:nvPr/>
        </p:nvGrpSpPr>
        <p:grpSpPr>
          <a:xfrm>
            <a:off x="944275" y="2416875"/>
            <a:ext cx="2093699" cy="1040325"/>
            <a:chOff x="1474775" y="1256300"/>
            <a:chExt cx="2093699" cy="1040325"/>
          </a:xfrm>
        </p:grpSpPr>
        <p:sp>
          <p:nvSpPr>
            <p:cNvPr id="514" name="Shape 514"/>
            <p:cNvSpPr/>
            <p:nvPr/>
          </p:nvSpPr>
          <p:spPr>
            <a:xfrm>
              <a:off x="1474775" y="1620425"/>
              <a:ext cx="2093699" cy="6762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methodA()</a:t>
              </a:r>
            </a:p>
            <a:p>
              <a:pPr lvl="0" rtl="0">
                <a:spcBef>
                  <a:spcPts val="0"/>
                </a:spcBef>
                <a:buNone/>
              </a:pPr>
              <a:r>
                <a:rPr lang="en" sz="1000">
                  <a:solidFill>
                    <a:schemeClr val="dk1"/>
                  </a:solidFill>
                </a:rPr>
                <a:t>methodB()</a:t>
              </a:r>
            </a:p>
            <a:p>
              <a:pPr lvl="0" rtl="0">
                <a:spcBef>
                  <a:spcPts val="0"/>
                </a:spcBef>
                <a:buNone/>
              </a:pPr>
              <a:r>
                <a:rPr lang="en" sz="1000">
                  <a:solidFill>
                    <a:schemeClr val="dk1"/>
                  </a:solidFill>
                </a:rPr>
                <a:t>// Other useful methods</a:t>
              </a:r>
            </a:p>
          </p:txBody>
        </p:sp>
        <p:sp>
          <p:nvSpPr>
            <p:cNvPr id="515" name="Shape 515"/>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ConcreteComponent</a:t>
              </a:r>
            </a:p>
          </p:txBody>
        </p:sp>
      </p:grpSp>
      <p:grpSp>
        <p:nvGrpSpPr>
          <p:cNvPr id="516" name="Shape 516"/>
          <p:cNvGrpSpPr/>
          <p:nvPr/>
        </p:nvGrpSpPr>
        <p:grpSpPr>
          <a:xfrm>
            <a:off x="4144675" y="1705075"/>
            <a:ext cx="2093699" cy="1040325"/>
            <a:chOff x="1474775" y="1256300"/>
            <a:chExt cx="2093699" cy="1040325"/>
          </a:xfrm>
        </p:grpSpPr>
        <p:sp>
          <p:nvSpPr>
            <p:cNvPr id="517" name="Shape 517"/>
            <p:cNvSpPr/>
            <p:nvPr/>
          </p:nvSpPr>
          <p:spPr>
            <a:xfrm>
              <a:off x="1474775" y="1620425"/>
              <a:ext cx="2093699" cy="6762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methodA()</a:t>
              </a:r>
            </a:p>
            <a:p>
              <a:pPr lvl="0" rtl="0">
                <a:spcBef>
                  <a:spcPts val="0"/>
                </a:spcBef>
                <a:buNone/>
              </a:pPr>
              <a:r>
                <a:rPr lang="en" sz="1000">
                  <a:solidFill>
                    <a:schemeClr val="dk1"/>
                  </a:solidFill>
                </a:rPr>
                <a:t>methodB()</a:t>
              </a:r>
            </a:p>
            <a:p>
              <a:pPr lvl="0" rtl="0">
                <a:spcBef>
                  <a:spcPts val="0"/>
                </a:spcBef>
                <a:buNone/>
              </a:pPr>
              <a:r>
                <a:rPr lang="en" sz="1000">
                  <a:solidFill>
                    <a:schemeClr val="dk1"/>
                  </a:solidFill>
                </a:rPr>
                <a:t>// Other useful methods</a:t>
              </a:r>
            </a:p>
          </p:txBody>
        </p:sp>
        <p:sp>
          <p:nvSpPr>
            <p:cNvPr id="518" name="Shape 518"/>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Decorator</a:t>
              </a:r>
            </a:p>
          </p:txBody>
        </p:sp>
      </p:grpSp>
      <p:grpSp>
        <p:nvGrpSpPr>
          <p:cNvPr id="519" name="Shape 519"/>
          <p:cNvGrpSpPr/>
          <p:nvPr/>
        </p:nvGrpSpPr>
        <p:grpSpPr>
          <a:xfrm>
            <a:off x="3432900" y="3282225"/>
            <a:ext cx="2093699" cy="1404524"/>
            <a:chOff x="1474775" y="1256300"/>
            <a:chExt cx="2093699" cy="1404524"/>
          </a:xfrm>
        </p:grpSpPr>
        <p:sp>
          <p:nvSpPr>
            <p:cNvPr id="520" name="Shape 520"/>
            <p:cNvSpPr/>
            <p:nvPr/>
          </p:nvSpPr>
          <p:spPr>
            <a:xfrm>
              <a:off x="1474775" y="1620425"/>
              <a:ext cx="2093699" cy="10403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000" b="1"/>
                <a:t>val wrappedObj: Component</a:t>
              </a:r>
            </a:p>
            <a:p>
              <a:pPr rtl="0">
                <a:spcBef>
                  <a:spcPts val="0"/>
                </a:spcBef>
                <a:buNone/>
              </a:pPr>
              <a:endParaRPr sz="1000"/>
            </a:p>
            <a:p>
              <a:pPr lvl="0" rtl="0">
                <a:spcBef>
                  <a:spcPts val="0"/>
                </a:spcBef>
                <a:buNone/>
              </a:pPr>
              <a:r>
                <a:rPr lang="en" sz="1000"/>
                <a:t>methodA()</a:t>
              </a:r>
            </a:p>
            <a:p>
              <a:pPr rtl="0">
                <a:spcBef>
                  <a:spcPts val="0"/>
                </a:spcBef>
                <a:buNone/>
              </a:pPr>
              <a:r>
                <a:rPr lang="en" sz="1000">
                  <a:solidFill>
                    <a:schemeClr val="dk1"/>
                  </a:solidFill>
                </a:rPr>
                <a:t>methodB()</a:t>
              </a:r>
            </a:p>
            <a:p>
              <a:pPr lvl="0" rtl="0">
                <a:spcBef>
                  <a:spcPts val="0"/>
                </a:spcBef>
                <a:buNone/>
              </a:pPr>
              <a:r>
                <a:rPr lang="en" sz="1000">
                  <a:solidFill>
                    <a:schemeClr val="dk1"/>
                  </a:solidFill>
                </a:rPr>
                <a:t>newBehavior()</a:t>
              </a:r>
            </a:p>
            <a:p>
              <a:pPr lvl="0" rtl="0">
                <a:spcBef>
                  <a:spcPts val="0"/>
                </a:spcBef>
                <a:buNone/>
              </a:pPr>
              <a:r>
                <a:rPr lang="en" sz="1000">
                  <a:solidFill>
                    <a:schemeClr val="dk1"/>
                  </a:solidFill>
                </a:rPr>
                <a:t>// Other useful methods</a:t>
              </a:r>
            </a:p>
          </p:txBody>
        </p:sp>
        <p:sp>
          <p:nvSpPr>
            <p:cNvPr id="521" name="Shape 521"/>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ConcreteDecoratorA</a:t>
              </a:r>
            </a:p>
          </p:txBody>
        </p:sp>
      </p:grpSp>
      <p:grpSp>
        <p:nvGrpSpPr>
          <p:cNvPr id="522" name="Shape 522"/>
          <p:cNvGrpSpPr/>
          <p:nvPr/>
        </p:nvGrpSpPr>
        <p:grpSpPr>
          <a:xfrm>
            <a:off x="5862525" y="3282225"/>
            <a:ext cx="2093699" cy="1610925"/>
            <a:chOff x="1474775" y="1256300"/>
            <a:chExt cx="2093699" cy="1610925"/>
          </a:xfrm>
        </p:grpSpPr>
        <p:sp>
          <p:nvSpPr>
            <p:cNvPr id="523" name="Shape 523"/>
            <p:cNvSpPr/>
            <p:nvPr/>
          </p:nvSpPr>
          <p:spPr>
            <a:xfrm>
              <a:off x="1474775" y="1620425"/>
              <a:ext cx="2093699" cy="12468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000" b="1"/>
                <a:t>val wrappedObj: Component</a:t>
              </a:r>
            </a:p>
            <a:p>
              <a:pPr lvl="0" rtl="0">
                <a:spcBef>
                  <a:spcPts val="0"/>
                </a:spcBef>
                <a:buNone/>
              </a:pPr>
              <a:r>
                <a:rPr lang="en" sz="1000" b="1"/>
                <a:t>val newState</a:t>
              </a:r>
            </a:p>
            <a:p>
              <a:pPr lvl="0" rtl="0">
                <a:spcBef>
                  <a:spcPts val="0"/>
                </a:spcBef>
                <a:buNone/>
              </a:pPr>
              <a:endParaRPr sz="1000"/>
            </a:p>
            <a:p>
              <a:pPr lvl="0" rtl="0">
                <a:spcBef>
                  <a:spcPts val="0"/>
                </a:spcBef>
                <a:buNone/>
              </a:pPr>
              <a:r>
                <a:rPr lang="en" sz="1000"/>
                <a:t>methodA()</a:t>
              </a:r>
            </a:p>
            <a:p>
              <a:pPr lvl="0" rtl="0">
                <a:spcBef>
                  <a:spcPts val="0"/>
                </a:spcBef>
                <a:buNone/>
              </a:pPr>
              <a:r>
                <a:rPr lang="en" sz="1000">
                  <a:solidFill>
                    <a:schemeClr val="dk1"/>
                  </a:solidFill>
                </a:rPr>
                <a:t>methodB()</a:t>
              </a:r>
            </a:p>
            <a:p>
              <a:pPr lvl="0" rtl="0">
                <a:spcBef>
                  <a:spcPts val="0"/>
                </a:spcBef>
                <a:buNone/>
              </a:pPr>
              <a:r>
                <a:rPr lang="en" sz="1000">
                  <a:solidFill>
                    <a:schemeClr val="dk1"/>
                  </a:solidFill>
                </a:rPr>
                <a:t>newBehavior()</a:t>
              </a:r>
            </a:p>
            <a:p>
              <a:pPr lvl="0" rtl="0">
                <a:spcBef>
                  <a:spcPts val="0"/>
                </a:spcBef>
                <a:buNone/>
              </a:pPr>
              <a:r>
                <a:rPr lang="en" sz="1000">
                  <a:solidFill>
                    <a:schemeClr val="dk1"/>
                  </a:solidFill>
                </a:rPr>
                <a:t>// Other useful methods</a:t>
              </a:r>
            </a:p>
          </p:txBody>
        </p:sp>
        <p:sp>
          <p:nvSpPr>
            <p:cNvPr id="524" name="Shape 524"/>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ConcreteDecoratorB</a:t>
              </a:r>
            </a:p>
          </p:txBody>
        </p:sp>
      </p:grpSp>
      <p:cxnSp>
        <p:nvCxnSpPr>
          <p:cNvPr id="525" name="Shape 525"/>
          <p:cNvCxnSpPr>
            <a:stCxn id="521" idx="0"/>
            <a:endCxn id="517" idx="2"/>
          </p:cNvCxnSpPr>
          <p:nvPr/>
        </p:nvCxnSpPr>
        <p:spPr>
          <a:xfrm rot="10800000" flipH="1">
            <a:off x="4479749" y="2745525"/>
            <a:ext cx="711900" cy="536700"/>
          </a:xfrm>
          <a:prstGeom prst="straightConnector1">
            <a:avLst/>
          </a:prstGeom>
          <a:noFill/>
          <a:ln w="19050" cap="flat">
            <a:solidFill>
              <a:srgbClr val="0000FF"/>
            </a:solidFill>
            <a:prstDash val="solid"/>
            <a:round/>
            <a:headEnd type="none" w="lg" len="lg"/>
            <a:tailEnd type="triangle" w="lg" len="lg"/>
          </a:ln>
        </p:spPr>
      </p:cxnSp>
      <p:cxnSp>
        <p:nvCxnSpPr>
          <p:cNvPr id="526" name="Shape 526"/>
          <p:cNvCxnSpPr>
            <a:stCxn id="524" idx="0"/>
            <a:endCxn id="517" idx="2"/>
          </p:cNvCxnSpPr>
          <p:nvPr/>
        </p:nvCxnSpPr>
        <p:spPr>
          <a:xfrm rot="10800000">
            <a:off x="5191574" y="2745525"/>
            <a:ext cx="1717800" cy="536700"/>
          </a:xfrm>
          <a:prstGeom prst="straightConnector1">
            <a:avLst/>
          </a:prstGeom>
          <a:noFill/>
          <a:ln w="19050" cap="flat">
            <a:solidFill>
              <a:srgbClr val="0000FF"/>
            </a:solidFill>
            <a:prstDash val="solid"/>
            <a:round/>
            <a:headEnd type="none" w="lg" len="lg"/>
            <a:tailEnd type="triangle" w="lg" len="lg"/>
          </a:ln>
        </p:spPr>
      </p:cxnSp>
      <p:cxnSp>
        <p:nvCxnSpPr>
          <p:cNvPr id="527" name="Shape 527"/>
          <p:cNvCxnSpPr>
            <a:stCxn id="518" idx="1"/>
            <a:endCxn id="511" idx="3"/>
          </p:cNvCxnSpPr>
          <p:nvPr/>
        </p:nvCxnSpPr>
        <p:spPr>
          <a:xfrm rot="10800000">
            <a:off x="3037975" y="1658874"/>
            <a:ext cx="1106700" cy="228300"/>
          </a:xfrm>
          <a:prstGeom prst="straightConnector1">
            <a:avLst/>
          </a:prstGeom>
          <a:noFill/>
          <a:ln w="19050" cap="flat">
            <a:solidFill>
              <a:srgbClr val="0000FF"/>
            </a:solidFill>
            <a:prstDash val="solid"/>
            <a:round/>
            <a:headEnd type="none" w="lg" len="lg"/>
            <a:tailEnd type="triangle" w="lg" len="lg"/>
          </a:ln>
        </p:spPr>
      </p:cxnSp>
      <p:cxnSp>
        <p:nvCxnSpPr>
          <p:cNvPr id="528" name="Shape 528"/>
          <p:cNvCxnSpPr>
            <a:stCxn id="515" idx="0"/>
            <a:endCxn id="511" idx="2"/>
          </p:cNvCxnSpPr>
          <p:nvPr/>
        </p:nvCxnSpPr>
        <p:spPr>
          <a:xfrm rot="10800000">
            <a:off x="1991124" y="1996875"/>
            <a:ext cx="0" cy="420000"/>
          </a:xfrm>
          <a:prstGeom prst="straightConnector1">
            <a:avLst/>
          </a:prstGeom>
          <a:noFill/>
          <a:ln w="19050" cap="flat">
            <a:solidFill>
              <a:srgbClr val="0000FF"/>
            </a:solidFill>
            <a:prstDash val="solid"/>
            <a:round/>
            <a:headEnd type="none" w="lg" len="lg"/>
            <a:tailEnd type="triangle" w="lg" len="lg"/>
          </a:ln>
        </p:spPr>
      </p:cxnSp>
      <p:sp>
        <p:nvSpPr>
          <p:cNvPr id="529" name="Shape 529"/>
          <p:cNvSpPr/>
          <p:nvPr/>
        </p:nvSpPr>
        <p:spPr>
          <a:xfrm>
            <a:off x="3048000" y="1167825"/>
            <a:ext cx="1786750" cy="537175"/>
          </a:xfrm>
          <a:custGeom>
            <a:avLst/>
            <a:gdLst/>
            <a:ahLst/>
            <a:cxnLst/>
            <a:rect l="0" t="0" r="0" b="0"/>
            <a:pathLst>
              <a:path w="71470" h="21487" extrusionOk="0">
                <a:moveTo>
                  <a:pt x="71470" y="21487"/>
                </a:moveTo>
                <a:cubicBezTo>
                  <a:pt x="67733" y="18528"/>
                  <a:pt x="60959" y="7318"/>
                  <a:pt x="49048" y="3737"/>
                </a:cubicBezTo>
                <a:cubicBezTo>
                  <a:pt x="37136" y="155"/>
                  <a:pt x="8174" y="622"/>
                  <a:pt x="0" y="0"/>
                </a:cubicBezTo>
              </a:path>
            </a:pathLst>
          </a:custGeom>
          <a:noFill/>
          <a:ln w="19050" cap="flat">
            <a:solidFill>
              <a:srgbClr val="FF0000"/>
            </a:solidFill>
            <a:prstDash val="solid"/>
            <a:round/>
            <a:headEnd type="none" w="lg" len="lg"/>
            <a:tailEnd type="triangle" w="lg" len="lg"/>
          </a:ln>
        </p:spPr>
      </p:sp>
      <p:sp>
        <p:nvSpPr>
          <p:cNvPr id="530" name="Shape 530"/>
          <p:cNvSpPr txBox="1"/>
          <p:nvPr/>
        </p:nvSpPr>
        <p:spPr>
          <a:xfrm>
            <a:off x="6378025" y="467562"/>
            <a:ext cx="2656199" cy="19377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100" i="1"/>
              <a:t>Each decorator HAS-A component, which means that the decorator has an instance variable that holds a reference to a component.</a:t>
            </a:r>
          </a:p>
          <a:p>
            <a:pPr rtl="0">
              <a:spcBef>
                <a:spcPts val="0"/>
              </a:spcBef>
              <a:buNone/>
            </a:pPr>
            <a:endParaRPr sz="1100" i="1"/>
          </a:p>
          <a:p>
            <a:pPr lvl="0" rtl="0">
              <a:spcBef>
                <a:spcPts val="0"/>
              </a:spcBef>
              <a:buNone/>
            </a:pPr>
            <a:r>
              <a:rPr lang="en" sz="1100" i="1"/>
              <a:t>Decorators implement the same trait or abstract class as the component they are going to decorate.</a:t>
            </a:r>
          </a:p>
        </p:txBody>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Starbuzz's New Design</a:t>
            </a:r>
          </a:p>
        </p:txBody>
      </p:sp>
      <p:grpSp>
        <p:nvGrpSpPr>
          <p:cNvPr id="536" name="Shape 536"/>
          <p:cNvGrpSpPr/>
          <p:nvPr/>
        </p:nvGrpSpPr>
        <p:grpSpPr>
          <a:xfrm>
            <a:off x="944275" y="956525"/>
            <a:ext cx="2093699" cy="1040325"/>
            <a:chOff x="1474775" y="1256300"/>
            <a:chExt cx="2093699" cy="1040325"/>
          </a:xfrm>
        </p:grpSpPr>
        <p:sp>
          <p:nvSpPr>
            <p:cNvPr id="537" name="Shape 537"/>
            <p:cNvSpPr/>
            <p:nvPr/>
          </p:nvSpPr>
          <p:spPr>
            <a:xfrm>
              <a:off x="1474775" y="1620425"/>
              <a:ext cx="2093699" cy="6762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t>getDescription()</a:t>
              </a:r>
            </a:p>
            <a:p>
              <a:pPr lvl="0" rtl="0">
                <a:spcBef>
                  <a:spcPts val="0"/>
                </a:spcBef>
                <a:buNone/>
              </a:pPr>
              <a:r>
                <a:rPr lang="en" sz="1000">
                  <a:solidFill>
                    <a:schemeClr val="dk1"/>
                  </a:solidFill>
                </a:rPr>
                <a:t>cost()</a:t>
              </a:r>
            </a:p>
            <a:p>
              <a:pPr lvl="0" rtl="0">
                <a:spcBef>
                  <a:spcPts val="0"/>
                </a:spcBef>
                <a:buNone/>
              </a:pPr>
              <a:r>
                <a:rPr lang="en" sz="1000">
                  <a:solidFill>
                    <a:schemeClr val="dk1"/>
                  </a:solidFill>
                </a:rPr>
                <a:t>// Other useful methods</a:t>
              </a:r>
            </a:p>
          </p:txBody>
        </p:sp>
        <p:sp>
          <p:nvSpPr>
            <p:cNvPr id="538" name="Shape 538"/>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&lt;Beverage&gt;</a:t>
              </a:r>
            </a:p>
          </p:txBody>
        </p:sp>
      </p:grpSp>
      <p:grpSp>
        <p:nvGrpSpPr>
          <p:cNvPr id="539" name="Shape 539"/>
          <p:cNvGrpSpPr/>
          <p:nvPr/>
        </p:nvGrpSpPr>
        <p:grpSpPr>
          <a:xfrm>
            <a:off x="174125" y="2662125"/>
            <a:ext cx="1122232" cy="728324"/>
            <a:chOff x="1474758" y="1256300"/>
            <a:chExt cx="2093716" cy="728324"/>
          </a:xfrm>
        </p:grpSpPr>
        <p:sp>
          <p:nvSpPr>
            <p:cNvPr id="540" name="Shape 540"/>
            <p:cNvSpPr/>
            <p:nvPr/>
          </p:nvSpPr>
          <p:spPr>
            <a:xfrm>
              <a:off x="1474758"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cost()</a:t>
              </a:r>
            </a:p>
          </p:txBody>
        </p:sp>
        <p:sp>
          <p:nvSpPr>
            <p:cNvPr id="541" name="Shape 541"/>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HouseBlend</a:t>
              </a:r>
            </a:p>
          </p:txBody>
        </p:sp>
      </p:grpSp>
      <p:grpSp>
        <p:nvGrpSpPr>
          <p:cNvPr id="542" name="Shape 542"/>
          <p:cNvGrpSpPr/>
          <p:nvPr/>
        </p:nvGrpSpPr>
        <p:grpSpPr>
          <a:xfrm>
            <a:off x="1430012" y="2662125"/>
            <a:ext cx="1122232" cy="728324"/>
            <a:chOff x="1474758" y="1256300"/>
            <a:chExt cx="2093716" cy="728324"/>
          </a:xfrm>
        </p:grpSpPr>
        <p:sp>
          <p:nvSpPr>
            <p:cNvPr id="543" name="Shape 543"/>
            <p:cNvSpPr/>
            <p:nvPr/>
          </p:nvSpPr>
          <p:spPr>
            <a:xfrm>
              <a:off x="1474758"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cost()</a:t>
              </a:r>
            </a:p>
          </p:txBody>
        </p:sp>
        <p:sp>
          <p:nvSpPr>
            <p:cNvPr id="544" name="Shape 544"/>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DarkRoast</a:t>
              </a:r>
            </a:p>
          </p:txBody>
        </p:sp>
      </p:grpSp>
      <p:grpSp>
        <p:nvGrpSpPr>
          <p:cNvPr id="545" name="Shape 545"/>
          <p:cNvGrpSpPr/>
          <p:nvPr/>
        </p:nvGrpSpPr>
        <p:grpSpPr>
          <a:xfrm>
            <a:off x="2685912" y="2662125"/>
            <a:ext cx="1122232" cy="728324"/>
            <a:chOff x="1474758" y="1256300"/>
            <a:chExt cx="2093716" cy="728324"/>
          </a:xfrm>
        </p:grpSpPr>
        <p:sp>
          <p:nvSpPr>
            <p:cNvPr id="546" name="Shape 546"/>
            <p:cNvSpPr/>
            <p:nvPr/>
          </p:nvSpPr>
          <p:spPr>
            <a:xfrm>
              <a:off x="1474758"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cost()</a:t>
              </a:r>
            </a:p>
          </p:txBody>
        </p:sp>
        <p:sp>
          <p:nvSpPr>
            <p:cNvPr id="547" name="Shape 547"/>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Espresso</a:t>
              </a:r>
            </a:p>
          </p:txBody>
        </p:sp>
      </p:grpSp>
      <p:grpSp>
        <p:nvGrpSpPr>
          <p:cNvPr id="548" name="Shape 548"/>
          <p:cNvGrpSpPr/>
          <p:nvPr/>
        </p:nvGrpSpPr>
        <p:grpSpPr>
          <a:xfrm>
            <a:off x="3941812" y="2662125"/>
            <a:ext cx="1122232" cy="728324"/>
            <a:chOff x="1474758" y="1256300"/>
            <a:chExt cx="2093716" cy="728324"/>
          </a:xfrm>
        </p:grpSpPr>
        <p:sp>
          <p:nvSpPr>
            <p:cNvPr id="549" name="Shape 549"/>
            <p:cNvSpPr/>
            <p:nvPr/>
          </p:nvSpPr>
          <p:spPr>
            <a:xfrm>
              <a:off x="1474758"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cost()</a:t>
              </a:r>
            </a:p>
          </p:txBody>
        </p:sp>
        <p:sp>
          <p:nvSpPr>
            <p:cNvPr id="550" name="Shape 550"/>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Decaf</a:t>
              </a:r>
            </a:p>
          </p:txBody>
        </p:sp>
      </p:grpSp>
      <p:cxnSp>
        <p:nvCxnSpPr>
          <p:cNvPr id="551" name="Shape 551"/>
          <p:cNvCxnSpPr>
            <a:stCxn id="541" idx="0"/>
            <a:endCxn id="537" idx="2"/>
          </p:cNvCxnSpPr>
          <p:nvPr/>
        </p:nvCxnSpPr>
        <p:spPr>
          <a:xfrm rot="10800000" flipH="1">
            <a:off x="735245" y="1996725"/>
            <a:ext cx="1255800" cy="665400"/>
          </a:xfrm>
          <a:prstGeom prst="straightConnector1">
            <a:avLst/>
          </a:prstGeom>
          <a:noFill/>
          <a:ln w="19050" cap="flat">
            <a:solidFill>
              <a:srgbClr val="0000FF"/>
            </a:solidFill>
            <a:prstDash val="solid"/>
            <a:round/>
            <a:headEnd type="none" w="lg" len="lg"/>
            <a:tailEnd type="triangle" w="lg" len="lg"/>
          </a:ln>
        </p:spPr>
      </p:cxnSp>
      <p:cxnSp>
        <p:nvCxnSpPr>
          <p:cNvPr id="552" name="Shape 552"/>
          <p:cNvCxnSpPr>
            <a:stCxn id="544" idx="0"/>
            <a:endCxn id="537" idx="2"/>
          </p:cNvCxnSpPr>
          <p:nvPr/>
        </p:nvCxnSpPr>
        <p:spPr>
          <a:xfrm rot="10800000">
            <a:off x="1991133" y="1996725"/>
            <a:ext cx="0" cy="665400"/>
          </a:xfrm>
          <a:prstGeom prst="straightConnector1">
            <a:avLst/>
          </a:prstGeom>
          <a:noFill/>
          <a:ln w="19050" cap="flat">
            <a:solidFill>
              <a:srgbClr val="0000FF"/>
            </a:solidFill>
            <a:prstDash val="solid"/>
            <a:round/>
            <a:headEnd type="none" w="lg" len="lg"/>
            <a:tailEnd type="triangle" w="lg" len="lg"/>
          </a:ln>
        </p:spPr>
      </p:cxnSp>
      <p:cxnSp>
        <p:nvCxnSpPr>
          <p:cNvPr id="553" name="Shape 553"/>
          <p:cNvCxnSpPr>
            <a:stCxn id="547" idx="0"/>
            <a:endCxn id="537" idx="2"/>
          </p:cNvCxnSpPr>
          <p:nvPr/>
        </p:nvCxnSpPr>
        <p:spPr>
          <a:xfrm rot="10800000">
            <a:off x="1991233" y="1996725"/>
            <a:ext cx="1255800" cy="665400"/>
          </a:xfrm>
          <a:prstGeom prst="straightConnector1">
            <a:avLst/>
          </a:prstGeom>
          <a:noFill/>
          <a:ln w="19050" cap="flat">
            <a:solidFill>
              <a:srgbClr val="0000FF"/>
            </a:solidFill>
            <a:prstDash val="solid"/>
            <a:round/>
            <a:headEnd type="none" w="lg" len="lg"/>
            <a:tailEnd type="triangle" w="lg" len="lg"/>
          </a:ln>
        </p:spPr>
      </p:cxnSp>
      <p:cxnSp>
        <p:nvCxnSpPr>
          <p:cNvPr id="554" name="Shape 554"/>
          <p:cNvCxnSpPr>
            <a:stCxn id="550" idx="0"/>
            <a:endCxn id="537" idx="2"/>
          </p:cNvCxnSpPr>
          <p:nvPr/>
        </p:nvCxnSpPr>
        <p:spPr>
          <a:xfrm rot="10800000">
            <a:off x="1991033" y="1996725"/>
            <a:ext cx="2511900" cy="665400"/>
          </a:xfrm>
          <a:prstGeom prst="straightConnector1">
            <a:avLst/>
          </a:prstGeom>
          <a:noFill/>
          <a:ln w="19050" cap="flat">
            <a:solidFill>
              <a:srgbClr val="0000FF"/>
            </a:solidFill>
            <a:prstDash val="solid"/>
            <a:round/>
            <a:headEnd type="none" w="lg" len="lg"/>
            <a:tailEnd type="triangle" w="lg" len="lg"/>
          </a:ln>
        </p:spPr>
      </p:cxnSp>
      <p:grpSp>
        <p:nvGrpSpPr>
          <p:cNvPr id="555" name="Shape 555"/>
          <p:cNvGrpSpPr/>
          <p:nvPr/>
        </p:nvGrpSpPr>
        <p:grpSpPr>
          <a:xfrm>
            <a:off x="6418215" y="1112525"/>
            <a:ext cx="1394624" cy="728324"/>
            <a:chOff x="1474758" y="1256300"/>
            <a:chExt cx="2093716" cy="728324"/>
          </a:xfrm>
        </p:grpSpPr>
        <p:sp>
          <p:nvSpPr>
            <p:cNvPr id="556" name="Shape 556"/>
            <p:cNvSpPr/>
            <p:nvPr/>
          </p:nvSpPr>
          <p:spPr>
            <a:xfrm>
              <a:off x="1474758" y="1620425"/>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a:solidFill>
                    <a:schemeClr val="dk1"/>
                  </a:solidFill>
                </a:rPr>
                <a:t>getDescription()</a:t>
              </a:r>
            </a:p>
          </p:txBody>
        </p:sp>
        <p:sp>
          <p:nvSpPr>
            <p:cNvPr id="557" name="Shape 557"/>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CondimentDecorator</a:t>
              </a:r>
            </a:p>
          </p:txBody>
        </p:sp>
      </p:grpSp>
      <p:cxnSp>
        <p:nvCxnSpPr>
          <p:cNvPr id="558" name="Shape 558"/>
          <p:cNvCxnSpPr>
            <a:stCxn id="557" idx="1"/>
            <a:endCxn id="537" idx="3"/>
          </p:cNvCxnSpPr>
          <p:nvPr/>
        </p:nvCxnSpPr>
        <p:spPr>
          <a:xfrm flipH="1">
            <a:off x="3037826" y="1294624"/>
            <a:ext cx="3380400" cy="364199"/>
          </a:xfrm>
          <a:prstGeom prst="straightConnector1">
            <a:avLst/>
          </a:prstGeom>
          <a:noFill/>
          <a:ln w="19050" cap="flat">
            <a:solidFill>
              <a:srgbClr val="0000FF"/>
            </a:solidFill>
            <a:prstDash val="solid"/>
            <a:round/>
            <a:headEnd type="none" w="lg" len="lg"/>
            <a:tailEnd type="triangle" w="lg" len="lg"/>
          </a:ln>
        </p:spPr>
      </p:cxnSp>
      <p:grpSp>
        <p:nvGrpSpPr>
          <p:cNvPr id="559" name="Shape 559"/>
          <p:cNvGrpSpPr/>
          <p:nvPr/>
        </p:nvGrpSpPr>
        <p:grpSpPr>
          <a:xfrm>
            <a:off x="4166050" y="3752325"/>
            <a:ext cx="1093542" cy="974640"/>
            <a:chOff x="1474769" y="1256300"/>
            <a:chExt cx="2093705" cy="1147445"/>
          </a:xfrm>
        </p:grpSpPr>
        <p:sp>
          <p:nvSpPr>
            <p:cNvPr id="560" name="Shape 560"/>
            <p:cNvSpPr/>
            <p:nvPr/>
          </p:nvSpPr>
          <p:spPr>
            <a:xfrm>
              <a:off x="1474769" y="1620445"/>
              <a:ext cx="2093699" cy="783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000" b="1">
                  <a:solidFill>
                    <a:schemeClr val="dk1"/>
                  </a:solidFill>
                </a:rPr>
                <a:t>beverage</a:t>
              </a:r>
            </a:p>
            <a:p>
              <a:pPr rtl="0">
                <a:spcBef>
                  <a:spcPts val="0"/>
                </a:spcBef>
                <a:buNone/>
              </a:pPr>
              <a:r>
                <a:rPr lang="en" sz="1000">
                  <a:solidFill>
                    <a:schemeClr val="dk1"/>
                  </a:solidFill>
                </a:rPr>
                <a:t>cost()</a:t>
              </a:r>
            </a:p>
            <a:p>
              <a:pPr lvl="0" rtl="0">
                <a:spcBef>
                  <a:spcPts val="0"/>
                </a:spcBef>
                <a:buNone/>
              </a:pPr>
              <a:r>
                <a:rPr lang="en" sz="1000">
                  <a:solidFill>
                    <a:schemeClr val="dk1"/>
                  </a:solidFill>
                </a:rPr>
                <a:t>getDescription()</a:t>
              </a:r>
            </a:p>
          </p:txBody>
        </p:sp>
        <p:sp>
          <p:nvSpPr>
            <p:cNvPr id="561" name="Shape 561"/>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Milk</a:t>
              </a:r>
            </a:p>
          </p:txBody>
        </p:sp>
      </p:grpSp>
      <p:grpSp>
        <p:nvGrpSpPr>
          <p:cNvPr id="562" name="Shape 562"/>
          <p:cNvGrpSpPr/>
          <p:nvPr/>
        </p:nvGrpSpPr>
        <p:grpSpPr>
          <a:xfrm>
            <a:off x="5404525" y="3752325"/>
            <a:ext cx="1093542" cy="974639"/>
            <a:chOff x="1474769" y="1256300"/>
            <a:chExt cx="2093705" cy="1147444"/>
          </a:xfrm>
        </p:grpSpPr>
        <p:sp>
          <p:nvSpPr>
            <p:cNvPr id="563" name="Shape 563"/>
            <p:cNvSpPr/>
            <p:nvPr/>
          </p:nvSpPr>
          <p:spPr>
            <a:xfrm>
              <a:off x="1474769" y="1620444"/>
              <a:ext cx="2093699" cy="783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000" b="1">
                  <a:solidFill>
                    <a:schemeClr val="dk1"/>
                  </a:solidFill>
                </a:rPr>
                <a:t>beverage</a:t>
              </a:r>
            </a:p>
            <a:p>
              <a:pPr lvl="0" rtl="0">
                <a:spcBef>
                  <a:spcPts val="0"/>
                </a:spcBef>
                <a:buNone/>
              </a:pPr>
              <a:r>
                <a:rPr lang="en" sz="1000">
                  <a:solidFill>
                    <a:schemeClr val="dk1"/>
                  </a:solidFill>
                </a:rPr>
                <a:t>cost()</a:t>
              </a:r>
            </a:p>
            <a:p>
              <a:pPr lvl="0" rtl="0">
                <a:spcBef>
                  <a:spcPts val="0"/>
                </a:spcBef>
                <a:buNone/>
              </a:pPr>
              <a:r>
                <a:rPr lang="en" sz="1000">
                  <a:solidFill>
                    <a:schemeClr val="dk1"/>
                  </a:solidFill>
                </a:rPr>
                <a:t>getDescription()</a:t>
              </a:r>
            </a:p>
          </p:txBody>
        </p:sp>
        <p:sp>
          <p:nvSpPr>
            <p:cNvPr id="564" name="Shape 564"/>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Mocha</a:t>
              </a:r>
            </a:p>
          </p:txBody>
        </p:sp>
      </p:grpSp>
      <p:grpSp>
        <p:nvGrpSpPr>
          <p:cNvPr id="565" name="Shape 565"/>
          <p:cNvGrpSpPr/>
          <p:nvPr/>
        </p:nvGrpSpPr>
        <p:grpSpPr>
          <a:xfrm>
            <a:off x="6643000" y="3752325"/>
            <a:ext cx="1093542" cy="974639"/>
            <a:chOff x="1474769" y="1256300"/>
            <a:chExt cx="2093705" cy="1147444"/>
          </a:xfrm>
        </p:grpSpPr>
        <p:sp>
          <p:nvSpPr>
            <p:cNvPr id="566" name="Shape 566"/>
            <p:cNvSpPr/>
            <p:nvPr/>
          </p:nvSpPr>
          <p:spPr>
            <a:xfrm>
              <a:off x="1474769" y="1620444"/>
              <a:ext cx="2093699" cy="783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000" b="1">
                  <a:solidFill>
                    <a:schemeClr val="dk1"/>
                  </a:solidFill>
                </a:rPr>
                <a:t>beverage</a:t>
              </a:r>
            </a:p>
            <a:p>
              <a:pPr lvl="0" rtl="0">
                <a:spcBef>
                  <a:spcPts val="0"/>
                </a:spcBef>
                <a:buNone/>
              </a:pPr>
              <a:r>
                <a:rPr lang="en" sz="1000">
                  <a:solidFill>
                    <a:schemeClr val="dk1"/>
                  </a:solidFill>
                </a:rPr>
                <a:t>cost()</a:t>
              </a:r>
            </a:p>
            <a:p>
              <a:pPr lvl="0" rtl="0">
                <a:spcBef>
                  <a:spcPts val="0"/>
                </a:spcBef>
                <a:buNone/>
              </a:pPr>
              <a:r>
                <a:rPr lang="en" sz="1000">
                  <a:solidFill>
                    <a:schemeClr val="dk1"/>
                  </a:solidFill>
                </a:rPr>
                <a:t>getDescription()</a:t>
              </a:r>
            </a:p>
          </p:txBody>
        </p:sp>
        <p:sp>
          <p:nvSpPr>
            <p:cNvPr id="567" name="Shape 567"/>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Soy</a:t>
              </a:r>
            </a:p>
          </p:txBody>
        </p:sp>
      </p:grpSp>
      <p:grpSp>
        <p:nvGrpSpPr>
          <p:cNvPr id="568" name="Shape 568"/>
          <p:cNvGrpSpPr/>
          <p:nvPr/>
        </p:nvGrpSpPr>
        <p:grpSpPr>
          <a:xfrm>
            <a:off x="7881474" y="3752325"/>
            <a:ext cx="1093542" cy="974639"/>
            <a:chOff x="1474769" y="1256300"/>
            <a:chExt cx="2093705" cy="1147445"/>
          </a:xfrm>
        </p:grpSpPr>
        <p:sp>
          <p:nvSpPr>
            <p:cNvPr id="569" name="Shape 569"/>
            <p:cNvSpPr/>
            <p:nvPr/>
          </p:nvSpPr>
          <p:spPr>
            <a:xfrm>
              <a:off x="1474769" y="1620445"/>
              <a:ext cx="2093699" cy="783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000" b="1">
                  <a:solidFill>
                    <a:schemeClr val="dk1"/>
                  </a:solidFill>
                </a:rPr>
                <a:t>beverage</a:t>
              </a:r>
            </a:p>
            <a:p>
              <a:pPr lvl="0" rtl="0">
                <a:spcBef>
                  <a:spcPts val="0"/>
                </a:spcBef>
                <a:buNone/>
              </a:pPr>
              <a:r>
                <a:rPr lang="en" sz="1000">
                  <a:solidFill>
                    <a:schemeClr val="dk1"/>
                  </a:solidFill>
                </a:rPr>
                <a:t>cost()</a:t>
              </a:r>
            </a:p>
            <a:p>
              <a:pPr lvl="0" rtl="0">
                <a:spcBef>
                  <a:spcPts val="0"/>
                </a:spcBef>
                <a:buNone/>
              </a:pPr>
              <a:r>
                <a:rPr lang="en" sz="1000">
                  <a:solidFill>
                    <a:schemeClr val="dk1"/>
                  </a:solidFill>
                </a:rPr>
                <a:t>getDescription()</a:t>
              </a:r>
            </a:p>
          </p:txBody>
        </p:sp>
        <p:sp>
          <p:nvSpPr>
            <p:cNvPr id="570" name="Shape 570"/>
            <p:cNvSpPr/>
            <p:nvPr/>
          </p:nvSpPr>
          <p:spPr>
            <a:xfrm>
              <a:off x="1474775" y="1256300"/>
              <a:ext cx="2093699" cy="364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Whip</a:t>
              </a:r>
            </a:p>
          </p:txBody>
        </p:sp>
      </p:grpSp>
      <p:cxnSp>
        <p:nvCxnSpPr>
          <p:cNvPr id="571" name="Shape 571"/>
          <p:cNvCxnSpPr>
            <a:stCxn id="561" idx="0"/>
            <a:endCxn id="556" idx="2"/>
          </p:cNvCxnSpPr>
          <p:nvPr/>
        </p:nvCxnSpPr>
        <p:spPr>
          <a:xfrm rot="10800000" flipH="1">
            <a:off x="4712822" y="1840725"/>
            <a:ext cx="2402700" cy="1911600"/>
          </a:xfrm>
          <a:prstGeom prst="straightConnector1">
            <a:avLst/>
          </a:prstGeom>
          <a:noFill/>
          <a:ln w="19050" cap="flat">
            <a:solidFill>
              <a:srgbClr val="0000FF"/>
            </a:solidFill>
            <a:prstDash val="solid"/>
            <a:round/>
            <a:headEnd type="none" w="lg" len="lg"/>
            <a:tailEnd type="triangle" w="lg" len="lg"/>
          </a:ln>
        </p:spPr>
      </p:cxnSp>
      <p:cxnSp>
        <p:nvCxnSpPr>
          <p:cNvPr id="572" name="Shape 572"/>
          <p:cNvCxnSpPr>
            <a:endCxn id="556" idx="2"/>
          </p:cNvCxnSpPr>
          <p:nvPr/>
        </p:nvCxnSpPr>
        <p:spPr>
          <a:xfrm rot="10800000" flipH="1">
            <a:off x="5951222" y="1840849"/>
            <a:ext cx="1164299" cy="1911600"/>
          </a:xfrm>
          <a:prstGeom prst="straightConnector1">
            <a:avLst/>
          </a:prstGeom>
          <a:noFill/>
          <a:ln w="19050" cap="flat">
            <a:solidFill>
              <a:srgbClr val="0000FF"/>
            </a:solidFill>
            <a:prstDash val="solid"/>
            <a:round/>
            <a:headEnd type="none" w="lg" len="lg"/>
            <a:tailEnd type="triangle" w="lg" len="lg"/>
          </a:ln>
        </p:spPr>
      </p:cxnSp>
      <p:cxnSp>
        <p:nvCxnSpPr>
          <p:cNvPr id="573" name="Shape 573"/>
          <p:cNvCxnSpPr>
            <a:stCxn id="567" idx="0"/>
            <a:endCxn id="556" idx="2"/>
          </p:cNvCxnSpPr>
          <p:nvPr/>
        </p:nvCxnSpPr>
        <p:spPr>
          <a:xfrm rot="10800000">
            <a:off x="7115372" y="1840725"/>
            <a:ext cx="74400" cy="1911600"/>
          </a:xfrm>
          <a:prstGeom prst="straightConnector1">
            <a:avLst/>
          </a:prstGeom>
          <a:noFill/>
          <a:ln w="19050" cap="flat">
            <a:solidFill>
              <a:srgbClr val="0000FF"/>
            </a:solidFill>
            <a:prstDash val="solid"/>
            <a:round/>
            <a:headEnd type="none" w="lg" len="lg"/>
            <a:tailEnd type="triangle" w="lg" len="lg"/>
          </a:ln>
        </p:spPr>
      </p:cxnSp>
      <p:cxnSp>
        <p:nvCxnSpPr>
          <p:cNvPr id="574" name="Shape 574"/>
          <p:cNvCxnSpPr>
            <a:stCxn id="570" idx="0"/>
            <a:endCxn id="556" idx="2"/>
          </p:cNvCxnSpPr>
          <p:nvPr/>
        </p:nvCxnSpPr>
        <p:spPr>
          <a:xfrm rot="10800000">
            <a:off x="7115447" y="1840725"/>
            <a:ext cx="1312800" cy="1911600"/>
          </a:xfrm>
          <a:prstGeom prst="straightConnector1">
            <a:avLst/>
          </a:prstGeom>
          <a:noFill/>
          <a:ln w="19050" cap="flat">
            <a:solidFill>
              <a:srgbClr val="0000FF"/>
            </a:solidFill>
            <a:prstDash val="solid"/>
            <a:round/>
            <a:headEnd type="none" w="lg" len="lg"/>
            <a:tailEnd type="triangle" w="lg" len="lg"/>
          </a:ln>
        </p:spPr>
      </p:cxnSp>
      <p:sp>
        <p:nvSpPr>
          <p:cNvPr id="575" name="Shape 575"/>
          <p:cNvSpPr/>
          <p:nvPr/>
        </p:nvSpPr>
        <p:spPr>
          <a:xfrm>
            <a:off x="3048000" y="921114"/>
            <a:ext cx="3375000" cy="235025"/>
          </a:xfrm>
          <a:custGeom>
            <a:avLst/>
            <a:gdLst/>
            <a:ahLst/>
            <a:cxnLst/>
            <a:rect l="0" t="0" r="0" b="0"/>
            <a:pathLst>
              <a:path w="135000" h="9401" extrusionOk="0">
                <a:moveTo>
                  <a:pt x="135000" y="9401"/>
                </a:moveTo>
                <a:cubicBezTo>
                  <a:pt x="121998" y="7843"/>
                  <a:pt x="79489" y="291"/>
                  <a:pt x="56989" y="58"/>
                </a:cubicBezTo>
                <a:cubicBezTo>
                  <a:pt x="34489" y="-175"/>
                  <a:pt x="9498" y="6675"/>
                  <a:pt x="0" y="7999"/>
                </a:cubicBezTo>
              </a:path>
            </a:pathLst>
          </a:custGeom>
          <a:noFill/>
          <a:ln w="19050" cap="flat">
            <a:solidFill>
              <a:srgbClr val="FF0000"/>
            </a:solidFill>
            <a:prstDash val="solid"/>
            <a:round/>
            <a:headEnd type="none" w="lg" len="lg"/>
            <a:tailEnd type="triangle" w="lg" len="lg"/>
          </a:ln>
        </p:spPr>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Observer: Weather Monitoring Application</a:t>
            </a:r>
          </a:p>
        </p:txBody>
      </p:sp>
      <p:sp>
        <p:nvSpPr>
          <p:cNvPr id="49" name="Shape 49"/>
          <p:cNvSpPr/>
          <p:nvPr/>
        </p:nvSpPr>
        <p:spPr>
          <a:xfrm>
            <a:off x="2002750" y="1816200"/>
            <a:ext cx="1966499" cy="15111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a:t>Weather Station</a:t>
            </a:r>
          </a:p>
        </p:txBody>
      </p:sp>
      <p:sp>
        <p:nvSpPr>
          <p:cNvPr id="50" name="Shape 50"/>
          <p:cNvSpPr/>
          <p:nvPr/>
        </p:nvSpPr>
        <p:spPr>
          <a:xfrm>
            <a:off x="637250" y="1401950"/>
            <a:ext cx="637200" cy="500699"/>
          </a:xfrm>
          <a:prstGeom prst="round2DiagRect">
            <a:avLst>
              <a:gd name="adj1" fmla="val 16667"/>
              <a:gd name="adj2" fmla="val 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1" name="Shape 51"/>
          <p:cNvSpPr/>
          <p:nvPr/>
        </p:nvSpPr>
        <p:spPr>
          <a:xfrm>
            <a:off x="637250" y="2364625"/>
            <a:ext cx="637200" cy="500699"/>
          </a:xfrm>
          <a:prstGeom prst="round2DiagRect">
            <a:avLst>
              <a:gd name="adj1" fmla="val 16667"/>
              <a:gd name="adj2" fmla="val 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2" name="Shape 52"/>
          <p:cNvSpPr/>
          <p:nvPr/>
        </p:nvSpPr>
        <p:spPr>
          <a:xfrm>
            <a:off x="637250" y="3327300"/>
            <a:ext cx="637200" cy="500699"/>
          </a:xfrm>
          <a:prstGeom prst="round2DiagRect">
            <a:avLst>
              <a:gd name="adj1" fmla="val 16667"/>
              <a:gd name="adj2" fmla="val 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3" name="Shape 53"/>
          <p:cNvSpPr txBox="1"/>
          <p:nvPr/>
        </p:nvSpPr>
        <p:spPr>
          <a:xfrm>
            <a:off x="127450" y="1063375"/>
            <a:ext cx="1766099" cy="318600"/>
          </a:xfrm>
          <a:prstGeom prst="rect">
            <a:avLst/>
          </a:prstGeom>
          <a:noFill/>
          <a:ln>
            <a:noFill/>
          </a:ln>
        </p:spPr>
        <p:txBody>
          <a:bodyPr lIns="91425" tIns="91425" rIns="91425" bIns="91425" anchor="t" anchorCtr="0">
            <a:noAutofit/>
          </a:bodyPr>
          <a:lstStyle/>
          <a:p>
            <a:pPr>
              <a:spcBef>
                <a:spcPts val="0"/>
              </a:spcBef>
              <a:buNone/>
            </a:pPr>
            <a:r>
              <a:rPr lang="en" sz="1100"/>
              <a:t>Humidity Sensor Service</a:t>
            </a:r>
          </a:p>
        </p:txBody>
      </p:sp>
      <p:sp>
        <p:nvSpPr>
          <p:cNvPr id="54" name="Shape 54"/>
          <p:cNvSpPr txBox="1"/>
          <p:nvPr/>
        </p:nvSpPr>
        <p:spPr>
          <a:xfrm>
            <a:off x="76200" y="1974350"/>
            <a:ext cx="2002799" cy="318600"/>
          </a:xfrm>
          <a:prstGeom prst="rect">
            <a:avLst/>
          </a:prstGeom>
          <a:noFill/>
          <a:ln>
            <a:noFill/>
          </a:ln>
        </p:spPr>
        <p:txBody>
          <a:bodyPr lIns="91425" tIns="91425" rIns="91425" bIns="91425" anchor="t" anchorCtr="0">
            <a:noAutofit/>
          </a:bodyPr>
          <a:lstStyle/>
          <a:p>
            <a:pPr lvl="0" rtl="0">
              <a:spcBef>
                <a:spcPts val="0"/>
              </a:spcBef>
              <a:buNone/>
            </a:pPr>
            <a:r>
              <a:rPr lang="en" sz="1100"/>
              <a:t>Temperature Sensor Service</a:t>
            </a:r>
          </a:p>
        </p:txBody>
      </p:sp>
      <p:sp>
        <p:nvSpPr>
          <p:cNvPr id="55" name="Shape 55"/>
          <p:cNvSpPr txBox="1"/>
          <p:nvPr/>
        </p:nvSpPr>
        <p:spPr>
          <a:xfrm>
            <a:off x="127450" y="3008700"/>
            <a:ext cx="2002799" cy="318600"/>
          </a:xfrm>
          <a:prstGeom prst="rect">
            <a:avLst/>
          </a:prstGeom>
          <a:noFill/>
          <a:ln>
            <a:noFill/>
          </a:ln>
        </p:spPr>
        <p:txBody>
          <a:bodyPr lIns="91425" tIns="91425" rIns="91425" bIns="91425" anchor="t" anchorCtr="0">
            <a:noAutofit/>
          </a:bodyPr>
          <a:lstStyle/>
          <a:p>
            <a:pPr lvl="0" rtl="0">
              <a:spcBef>
                <a:spcPts val="0"/>
              </a:spcBef>
              <a:buNone/>
            </a:pPr>
            <a:r>
              <a:rPr lang="en" sz="1100"/>
              <a:t>Pressure Sensor Service</a:t>
            </a:r>
          </a:p>
        </p:txBody>
      </p:sp>
      <p:cxnSp>
        <p:nvCxnSpPr>
          <p:cNvPr id="56" name="Shape 56"/>
          <p:cNvCxnSpPr>
            <a:stCxn id="50" idx="0"/>
          </p:cNvCxnSpPr>
          <p:nvPr/>
        </p:nvCxnSpPr>
        <p:spPr>
          <a:xfrm>
            <a:off x="1274450" y="1652299"/>
            <a:ext cx="719099" cy="314100"/>
          </a:xfrm>
          <a:prstGeom prst="straightConnector1">
            <a:avLst/>
          </a:prstGeom>
          <a:noFill/>
          <a:ln w="19050" cap="flat">
            <a:solidFill>
              <a:schemeClr val="dk2"/>
            </a:solidFill>
            <a:prstDash val="solid"/>
            <a:round/>
            <a:headEnd type="none" w="lg" len="lg"/>
            <a:tailEnd type="none" w="lg" len="lg"/>
          </a:ln>
        </p:spPr>
      </p:cxnSp>
      <p:cxnSp>
        <p:nvCxnSpPr>
          <p:cNvPr id="57" name="Shape 57"/>
          <p:cNvCxnSpPr>
            <a:stCxn id="51" idx="0"/>
            <a:endCxn id="49" idx="1"/>
          </p:cNvCxnSpPr>
          <p:nvPr/>
        </p:nvCxnSpPr>
        <p:spPr>
          <a:xfrm rot="10800000" flipH="1">
            <a:off x="1274450" y="2571774"/>
            <a:ext cx="728399" cy="43200"/>
          </a:xfrm>
          <a:prstGeom prst="straightConnector1">
            <a:avLst/>
          </a:prstGeom>
          <a:noFill/>
          <a:ln w="19050" cap="flat">
            <a:solidFill>
              <a:schemeClr val="dk2"/>
            </a:solidFill>
            <a:prstDash val="solid"/>
            <a:round/>
            <a:headEnd type="none" w="lg" len="lg"/>
            <a:tailEnd type="none" w="lg" len="lg"/>
          </a:ln>
        </p:spPr>
      </p:cxnSp>
      <p:cxnSp>
        <p:nvCxnSpPr>
          <p:cNvPr id="58" name="Shape 58"/>
          <p:cNvCxnSpPr>
            <a:stCxn id="52" idx="0"/>
          </p:cNvCxnSpPr>
          <p:nvPr/>
        </p:nvCxnSpPr>
        <p:spPr>
          <a:xfrm rot="10800000" flipH="1">
            <a:off x="1274450" y="3295349"/>
            <a:ext cx="719099" cy="282300"/>
          </a:xfrm>
          <a:prstGeom prst="straightConnector1">
            <a:avLst/>
          </a:prstGeom>
          <a:noFill/>
          <a:ln w="19050" cap="flat">
            <a:solidFill>
              <a:schemeClr val="dk2"/>
            </a:solidFill>
            <a:prstDash val="solid"/>
            <a:round/>
            <a:headEnd type="none" w="lg" len="lg"/>
            <a:tailEnd type="none" w="lg" len="lg"/>
          </a:ln>
        </p:spPr>
      </p:cxnSp>
      <p:sp>
        <p:nvSpPr>
          <p:cNvPr id="59" name="Shape 59"/>
          <p:cNvSpPr/>
          <p:nvPr/>
        </p:nvSpPr>
        <p:spPr>
          <a:xfrm>
            <a:off x="4797550" y="2089200"/>
            <a:ext cx="1037699" cy="9651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0" name="Shape 60"/>
          <p:cNvSpPr txBox="1"/>
          <p:nvPr/>
        </p:nvSpPr>
        <p:spPr>
          <a:xfrm>
            <a:off x="4315000" y="2984825"/>
            <a:ext cx="2002799" cy="500699"/>
          </a:xfrm>
          <a:prstGeom prst="rect">
            <a:avLst/>
          </a:prstGeom>
          <a:noFill/>
          <a:ln>
            <a:noFill/>
          </a:ln>
        </p:spPr>
        <p:txBody>
          <a:bodyPr lIns="91425" tIns="91425" rIns="91425" bIns="91425" anchor="t" anchorCtr="0">
            <a:noAutofit/>
          </a:bodyPr>
          <a:lstStyle/>
          <a:p>
            <a:pPr algn="ctr" rtl="0">
              <a:spcBef>
                <a:spcPts val="0"/>
              </a:spcBef>
              <a:buNone/>
            </a:pPr>
            <a:r>
              <a:rPr lang="en" sz="1100"/>
              <a:t>WeatherData</a:t>
            </a:r>
          </a:p>
          <a:p>
            <a:pPr lvl="0" algn="ctr" rtl="0">
              <a:spcBef>
                <a:spcPts val="0"/>
              </a:spcBef>
              <a:buNone/>
            </a:pPr>
            <a:r>
              <a:rPr lang="en" sz="1100"/>
              <a:t>Object</a:t>
            </a:r>
          </a:p>
        </p:txBody>
      </p:sp>
      <p:cxnSp>
        <p:nvCxnSpPr>
          <p:cNvPr id="61" name="Shape 61"/>
          <p:cNvCxnSpPr>
            <a:stCxn id="59" idx="2"/>
          </p:cNvCxnSpPr>
          <p:nvPr/>
        </p:nvCxnSpPr>
        <p:spPr>
          <a:xfrm rot="10800000">
            <a:off x="3978250" y="2248650"/>
            <a:ext cx="819300" cy="323100"/>
          </a:xfrm>
          <a:prstGeom prst="curvedConnector3">
            <a:avLst>
              <a:gd name="adj1" fmla="val 50000"/>
            </a:avLst>
          </a:prstGeom>
          <a:noFill/>
          <a:ln w="19050" cap="flat">
            <a:solidFill>
              <a:schemeClr val="dk2"/>
            </a:solidFill>
            <a:prstDash val="solid"/>
            <a:round/>
            <a:headEnd type="none" w="lg" len="lg"/>
            <a:tailEnd type="triangle" w="lg" len="lg"/>
          </a:ln>
        </p:spPr>
      </p:cxnSp>
      <p:sp>
        <p:nvSpPr>
          <p:cNvPr id="62" name="Shape 62"/>
          <p:cNvSpPr txBox="1"/>
          <p:nvPr/>
        </p:nvSpPr>
        <p:spPr>
          <a:xfrm>
            <a:off x="3828250" y="1959150"/>
            <a:ext cx="1037699" cy="282299"/>
          </a:xfrm>
          <a:prstGeom prst="rect">
            <a:avLst/>
          </a:prstGeom>
          <a:noFill/>
          <a:ln>
            <a:noFill/>
          </a:ln>
        </p:spPr>
        <p:txBody>
          <a:bodyPr lIns="91425" tIns="91425" rIns="91425" bIns="91425" anchor="t" anchorCtr="0">
            <a:noAutofit/>
          </a:bodyPr>
          <a:lstStyle/>
          <a:p>
            <a:pPr lvl="0" algn="ctr" rtl="0">
              <a:spcBef>
                <a:spcPts val="0"/>
              </a:spcBef>
              <a:buNone/>
            </a:pPr>
            <a:r>
              <a:rPr lang="en" sz="1100" i="1"/>
              <a:t>pulls data...</a:t>
            </a:r>
          </a:p>
        </p:txBody>
      </p:sp>
      <p:pic>
        <p:nvPicPr>
          <p:cNvPr id="63" name="Shape 63"/>
          <p:cNvPicPr preferRelativeResize="0"/>
          <p:nvPr/>
        </p:nvPicPr>
        <p:blipFill>
          <a:blip r:embed="rId3">
            <a:alphaModFix/>
          </a:blip>
          <a:stretch>
            <a:fillRect/>
          </a:stretch>
        </p:blipFill>
        <p:spPr>
          <a:xfrm>
            <a:off x="7095200" y="1774712"/>
            <a:ext cx="1128399" cy="1594074"/>
          </a:xfrm>
          <a:prstGeom prst="rect">
            <a:avLst/>
          </a:prstGeom>
          <a:noFill/>
          <a:ln>
            <a:noFill/>
          </a:ln>
        </p:spPr>
      </p:pic>
      <p:sp>
        <p:nvSpPr>
          <p:cNvPr id="64" name="Shape 64"/>
          <p:cNvSpPr/>
          <p:nvPr/>
        </p:nvSpPr>
        <p:spPr>
          <a:xfrm>
            <a:off x="5844475" y="2284810"/>
            <a:ext cx="1256275" cy="282400"/>
          </a:xfrm>
          <a:custGeom>
            <a:avLst/>
            <a:gdLst/>
            <a:ahLst/>
            <a:cxnLst/>
            <a:rect l="0" t="0" r="0" b="0"/>
            <a:pathLst>
              <a:path w="50251" h="11296" extrusionOk="0">
                <a:moveTo>
                  <a:pt x="0" y="11296"/>
                </a:moveTo>
                <a:cubicBezTo>
                  <a:pt x="4127" y="9414"/>
                  <a:pt x="16386" y="68"/>
                  <a:pt x="24762" y="8"/>
                </a:cubicBezTo>
                <a:cubicBezTo>
                  <a:pt x="33137" y="-52"/>
                  <a:pt x="46002" y="9111"/>
                  <a:pt x="50251" y="10932"/>
                </a:cubicBezTo>
              </a:path>
            </a:pathLst>
          </a:custGeom>
          <a:noFill/>
          <a:ln w="19050" cap="flat">
            <a:solidFill>
              <a:schemeClr val="dk2"/>
            </a:solidFill>
            <a:prstDash val="solid"/>
            <a:round/>
            <a:headEnd type="none" w="lg" len="lg"/>
            <a:tailEnd type="triangle" w="lg" len="lg"/>
          </a:ln>
        </p:spPr>
      </p:sp>
      <p:sp>
        <p:nvSpPr>
          <p:cNvPr id="65" name="Shape 65"/>
          <p:cNvSpPr txBox="1"/>
          <p:nvPr/>
        </p:nvSpPr>
        <p:spPr>
          <a:xfrm>
            <a:off x="5829562" y="1992500"/>
            <a:ext cx="1286100" cy="282299"/>
          </a:xfrm>
          <a:prstGeom prst="rect">
            <a:avLst/>
          </a:prstGeom>
          <a:noFill/>
          <a:ln>
            <a:noFill/>
          </a:ln>
        </p:spPr>
        <p:txBody>
          <a:bodyPr lIns="91425" tIns="91425" rIns="91425" bIns="91425" anchor="t" anchorCtr="0">
            <a:noAutofit/>
          </a:bodyPr>
          <a:lstStyle/>
          <a:p>
            <a:pPr lvl="0" algn="ctr" rtl="0">
              <a:spcBef>
                <a:spcPts val="0"/>
              </a:spcBef>
              <a:buNone/>
            </a:pPr>
            <a:r>
              <a:rPr lang="en" sz="1100" i="1"/>
              <a:t>displays...</a:t>
            </a:r>
          </a:p>
        </p:txBody>
      </p:sp>
      <p:sp>
        <p:nvSpPr>
          <p:cNvPr id="66" name="Shape 66"/>
          <p:cNvSpPr txBox="1"/>
          <p:nvPr/>
        </p:nvSpPr>
        <p:spPr>
          <a:xfrm>
            <a:off x="7210950" y="2002500"/>
            <a:ext cx="891300" cy="1165500"/>
          </a:xfrm>
          <a:prstGeom prst="rect">
            <a:avLst/>
          </a:prstGeom>
          <a:noFill/>
          <a:ln>
            <a:noFill/>
          </a:ln>
        </p:spPr>
        <p:txBody>
          <a:bodyPr lIns="91425" tIns="91425" rIns="91425" bIns="91425" anchor="t" anchorCtr="0">
            <a:noAutofit/>
          </a:bodyPr>
          <a:lstStyle/>
          <a:p>
            <a:pPr rtl="0">
              <a:spcBef>
                <a:spcPts val="0"/>
              </a:spcBef>
              <a:buNone/>
            </a:pPr>
            <a:r>
              <a:rPr lang="en" sz="900" i="1"/>
              <a:t>Current Conditions</a:t>
            </a:r>
          </a:p>
          <a:p>
            <a:pPr rtl="0">
              <a:spcBef>
                <a:spcPts val="0"/>
              </a:spcBef>
              <a:buNone/>
            </a:pPr>
            <a:endParaRPr sz="900" i="1"/>
          </a:p>
          <a:p>
            <a:pPr rtl="0">
              <a:spcBef>
                <a:spcPts val="0"/>
              </a:spcBef>
              <a:buNone/>
            </a:pPr>
            <a:r>
              <a:rPr lang="en" sz="900" i="1"/>
              <a:t>Temp: 72 F</a:t>
            </a:r>
          </a:p>
          <a:p>
            <a:pPr rtl="0">
              <a:spcBef>
                <a:spcPts val="0"/>
              </a:spcBef>
              <a:buNone/>
            </a:pPr>
            <a:r>
              <a:rPr lang="en" sz="900" i="1"/>
              <a:t>Humidity: 60</a:t>
            </a:r>
          </a:p>
          <a:p>
            <a:pPr lvl="0" rtl="0">
              <a:spcBef>
                <a:spcPts val="0"/>
              </a:spcBef>
              <a:buNone/>
            </a:pPr>
            <a:r>
              <a:rPr lang="en" sz="900" i="1"/>
              <a:t>Pressure:</a:t>
            </a:r>
          </a:p>
        </p:txBody>
      </p:sp>
      <p:sp>
        <p:nvSpPr>
          <p:cNvPr id="67" name="Shape 67"/>
          <p:cNvSpPr/>
          <p:nvPr/>
        </p:nvSpPr>
        <p:spPr>
          <a:xfrm>
            <a:off x="7856350" y="2865325"/>
            <a:ext cx="172799" cy="282299"/>
          </a:xfrm>
          <a:prstGeom prst="down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txBox="1"/>
          <p:nvPr/>
        </p:nvSpPr>
        <p:spPr>
          <a:xfrm>
            <a:off x="7031200" y="3344400"/>
            <a:ext cx="1256399" cy="314099"/>
          </a:xfrm>
          <a:prstGeom prst="rect">
            <a:avLst/>
          </a:prstGeom>
          <a:noFill/>
          <a:ln>
            <a:noFill/>
          </a:ln>
        </p:spPr>
        <p:txBody>
          <a:bodyPr lIns="91425" tIns="91425" rIns="91425" bIns="91425" anchor="t" anchorCtr="0">
            <a:noAutofit/>
          </a:bodyPr>
          <a:lstStyle/>
          <a:p>
            <a:pPr lvl="0" algn="ctr" rtl="0">
              <a:spcBef>
                <a:spcPts val="0"/>
              </a:spcBef>
              <a:buNone/>
            </a:pPr>
            <a:r>
              <a:rPr lang="en" sz="1100"/>
              <a:t>Display Device</a:t>
            </a:r>
          </a:p>
        </p:txBody>
      </p:sp>
      <p:sp>
        <p:nvSpPr>
          <p:cNvPr id="69" name="Shape 69"/>
          <p:cNvSpPr txBox="1"/>
          <p:nvPr/>
        </p:nvSpPr>
        <p:spPr>
          <a:xfrm>
            <a:off x="3776550" y="4233125"/>
            <a:ext cx="5243700" cy="791999"/>
          </a:xfrm>
          <a:prstGeom prst="rect">
            <a:avLst/>
          </a:prstGeom>
          <a:noFill/>
          <a:ln>
            <a:noFill/>
          </a:ln>
        </p:spPr>
        <p:txBody>
          <a:bodyPr lIns="91425" tIns="91425" rIns="91425" bIns="91425" anchor="t" anchorCtr="0">
            <a:noAutofit/>
          </a:bodyPr>
          <a:lstStyle/>
          <a:p>
            <a:pPr>
              <a:spcBef>
                <a:spcPts val="0"/>
              </a:spcBef>
              <a:buNone/>
            </a:pPr>
            <a:r>
              <a:rPr lang="en" b="1"/>
              <a:t>Our job, if we choose to accept it, is to create an app that uses the WeatherData object to update three displays for current conditions, weather stats, and a forecast.</a:t>
            </a:r>
          </a:p>
        </p:txBody>
      </p:sp>
      <p:cxnSp>
        <p:nvCxnSpPr>
          <p:cNvPr id="70" name="Shape 70"/>
          <p:cNvCxnSpPr/>
          <p:nvPr/>
        </p:nvCxnSpPr>
        <p:spPr>
          <a:xfrm flipH="1">
            <a:off x="4697549" y="1247225"/>
            <a:ext cx="9000" cy="2985899"/>
          </a:xfrm>
          <a:prstGeom prst="straightConnector1">
            <a:avLst/>
          </a:prstGeom>
          <a:noFill/>
          <a:ln w="19050" cap="flat">
            <a:solidFill>
              <a:schemeClr val="dk2"/>
            </a:solidFill>
            <a:prstDash val="dash"/>
            <a:round/>
            <a:headEnd type="none" w="lg" len="lg"/>
            <a:tailEnd type="none" w="lg" len="lg"/>
          </a:ln>
        </p:spPr>
      </p:cxnSp>
      <p:sp>
        <p:nvSpPr>
          <p:cNvPr id="71" name="Shape 71"/>
          <p:cNvSpPr txBox="1"/>
          <p:nvPr/>
        </p:nvSpPr>
        <p:spPr>
          <a:xfrm>
            <a:off x="1734550" y="3804775"/>
            <a:ext cx="2502899" cy="323099"/>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0000"/>
                </a:solidFill>
              </a:rPr>
              <a:t>Weather-O-Rama Provides</a:t>
            </a:r>
          </a:p>
        </p:txBody>
      </p:sp>
      <p:sp>
        <p:nvSpPr>
          <p:cNvPr id="72" name="Shape 72"/>
          <p:cNvSpPr txBox="1"/>
          <p:nvPr/>
        </p:nvSpPr>
        <p:spPr>
          <a:xfrm>
            <a:off x="5352775" y="3804775"/>
            <a:ext cx="2502899" cy="323099"/>
          </a:xfrm>
          <a:prstGeom prst="rect">
            <a:avLst/>
          </a:prstGeom>
          <a:noFill/>
          <a:ln>
            <a:noFill/>
          </a:ln>
        </p:spPr>
        <p:txBody>
          <a:bodyPr lIns="91425" tIns="91425" rIns="91425" bIns="91425" anchor="t" anchorCtr="0">
            <a:noAutofit/>
          </a:bodyPr>
          <a:lstStyle/>
          <a:p>
            <a:pPr lvl="0" algn="ctr" rtl="0">
              <a:spcBef>
                <a:spcPts val="0"/>
              </a:spcBef>
              <a:buNone/>
            </a:pPr>
            <a:r>
              <a:rPr lang="en" b="1">
                <a:solidFill>
                  <a:srgbClr val="FF0000"/>
                </a:solidFill>
              </a:rPr>
              <a:t>What we Implement</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Weather Monitoring App: First Try...</a:t>
            </a:r>
          </a:p>
        </p:txBody>
      </p:sp>
      <p:sp>
        <p:nvSpPr>
          <p:cNvPr id="78" name="Shape 78"/>
          <p:cNvSpPr/>
          <p:nvPr/>
        </p:nvSpPr>
        <p:spPr>
          <a:xfrm>
            <a:off x="518900" y="1256300"/>
            <a:ext cx="2339700" cy="19115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a:solidFill>
                  <a:srgbClr val="FF0000"/>
                </a:solidFill>
              </a:rPr>
              <a:t>getTemperature()</a:t>
            </a:r>
          </a:p>
          <a:p>
            <a:pPr rtl="0">
              <a:spcBef>
                <a:spcPts val="0"/>
              </a:spcBef>
              <a:buNone/>
            </a:pPr>
            <a:r>
              <a:rPr lang="en">
                <a:solidFill>
                  <a:srgbClr val="FF0000"/>
                </a:solidFill>
              </a:rPr>
              <a:t>getHumidity()</a:t>
            </a:r>
          </a:p>
          <a:p>
            <a:pPr rtl="0">
              <a:spcBef>
                <a:spcPts val="0"/>
              </a:spcBef>
              <a:buNone/>
            </a:pPr>
            <a:r>
              <a:rPr lang="en">
                <a:solidFill>
                  <a:srgbClr val="FF0000"/>
                </a:solidFill>
              </a:rPr>
              <a:t>getPressure()</a:t>
            </a:r>
          </a:p>
          <a:p>
            <a:pPr rtl="0">
              <a:spcBef>
                <a:spcPts val="0"/>
              </a:spcBef>
              <a:buNone/>
            </a:pPr>
            <a:r>
              <a:rPr lang="en"/>
              <a:t>measurementsChanged()</a:t>
            </a:r>
          </a:p>
          <a:p>
            <a:pPr rtl="0">
              <a:spcBef>
                <a:spcPts val="0"/>
              </a:spcBef>
              <a:buNone/>
            </a:pPr>
            <a:endParaRPr/>
          </a:p>
          <a:p>
            <a:pPr>
              <a:spcBef>
                <a:spcPts val="0"/>
              </a:spcBef>
              <a:buNone/>
            </a:pPr>
            <a:r>
              <a:rPr lang="en"/>
              <a:t>// Other Methods</a:t>
            </a:r>
          </a:p>
        </p:txBody>
      </p:sp>
      <p:sp>
        <p:nvSpPr>
          <p:cNvPr id="79" name="Shape 79"/>
          <p:cNvSpPr/>
          <p:nvPr/>
        </p:nvSpPr>
        <p:spPr>
          <a:xfrm>
            <a:off x="518900" y="885500"/>
            <a:ext cx="2339700" cy="3707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a:t>WeatherData</a:t>
            </a:r>
          </a:p>
        </p:txBody>
      </p:sp>
      <p:sp>
        <p:nvSpPr>
          <p:cNvPr id="80" name="Shape 80"/>
          <p:cNvSpPr/>
          <p:nvPr/>
        </p:nvSpPr>
        <p:spPr>
          <a:xfrm>
            <a:off x="4142100" y="1465675"/>
            <a:ext cx="4287899" cy="2767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200">
                <a:latin typeface="Courier New"/>
                <a:ea typeface="Courier New"/>
                <a:cs typeface="Courier New"/>
                <a:sym typeface="Courier New"/>
              </a:rPr>
              <a:t>/* This method gets called whenever the</a:t>
            </a:r>
          </a:p>
          <a:p>
            <a:pPr rtl="0">
              <a:spcBef>
                <a:spcPts val="0"/>
              </a:spcBef>
              <a:buNone/>
            </a:pPr>
            <a:r>
              <a:rPr lang="en" sz="1200">
                <a:latin typeface="Courier New"/>
                <a:ea typeface="Courier New"/>
                <a:cs typeface="Courier New"/>
                <a:sym typeface="Courier New"/>
              </a:rPr>
              <a:t> * weather measurements have been updated</a:t>
            </a:r>
          </a:p>
          <a:p>
            <a:pPr rtl="0">
              <a:spcBef>
                <a:spcPts val="0"/>
              </a:spcBef>
              <a:buNone/>
            </a:pPr>
            <a:r>
              <a:rPr lang="en" sz="1200">
                <a:latin typeface="Courier New"/>
                <a:ea typeface="Courier New"/>
                <a:cs typeface="Courier New"/>
                <a:sym typeface="Courier New"/>
              </a:rPr>
              <a:t> */</a:t>
            </a:r>
          </a:p>
          <a:p>
            <a:pPr rtl="0">
              <a:spcBef>
                <a:spcPts val="0"/>
              </a:spcBef>
              <a:buNone/>
            </a:pPr>
            <a:r>
              <a:rPr lang="en" sz="1200">
                <a:latin typeface="Courier New"/>
                <a:ea typeface="Courier New"/>
                <a:cs typeface="Courier New"/>
                <a:sym typeface="Courier New"/>
              </a:rPr>
              <a:t>def measurementsChanged() {</a:t>
            </a:r>
          </a:p>
          <a:p>
            <a:pPr rtl="0">
              <a:spcBef>
                <a:spcPts val="0"/>
              </a:spcBef>
              <a:buNone/>
            </a:pPr>
            <a:r>
              <a:rPr lang="en" sz="1200">
                <a:latin typeface="Courier New"/>
                <a:ea typeface="Courier New"/>
                <a:cs typeface="Courier New"/>
                <a:sym typeface="Courier New"/>
              </a:rPr>
              <a:t>  // Your code goes here.</a:t>
            </a:r>
          </a:p>
          <a:p>
            <a:pPr lvl="0">
              <a:spcBef>
                <a:spcPts val="0"/>
              </a:spcBef>
              <a:buNone/>
            </a:pPr>
            <a:r>
              <a:rPr lang="en" sz="1200">
                <a:latin typeface="Courier New"/>
                <a:ea typeface="Courier New"/>
                <a:cs typeface="Courier New"/>
                <a:sym typeface="Courier New"/>
              </a:rPr>
              <a:t>}</a:t>
            </a:r>
          </a:p>
        </p:txBody>
      </p:sp>
      <p:cxnSp>
        <p:nvCxnSpPr>
          <p:cNvPr id="81" name="Shape 81"/>
          <p:cNvCxnSpPr>
            <a:endCxn id="80" idx="1"/>
          </p:cNvCxnSpPr>
          <p:nvPr/>
        </p:nvCxnSpPr>
        <p:spPr>
          <a:xfrm>
            <a:off x="2694600" y="2103025"/>
            <a:ext cx="1447500" cy="746400"/>
          </a:xfrm>
          <a:prstGeom prst="curvedConnector3">
            <a:avLst>
              <a:gd name="adj1" fmla="val 50000"/>
            </a:avLst>
          </a:prstGeom>
          <a:noFill/>
          <a:ln w="19050" cap="flat">
            <a:solidFill>
              <a:schemeClr val="dk2"/>
            </a:solidFill>
            <a:prstDash val="solid"/>
            <a:round/>
            <a:headEnd type="none" w="lg" len="lg"/>
            <a:tailEnd type="triangle" w="lg" len="lg"/>
          </a:ln>
        </p:spPr>
      </p:cxnSp>
      <p:sp>
        <p:nvSpPr>
          <p:cNvPr id="82" name="Shape 82"/>
          <p:cNvSpPr txBox="1"/>
          <p:nvPr/>
        </p:nvSpPr>
        <p:spPr>
          <a:xfrm>
            <a:off x="1019600" y="3623225"/>
            <a:ext cx="2922299" cy="857400"/>
          </a:xfrm>
          <a:prstGeom prst="rect">
            <a:avLst/>
          </a:prstGeom>
          <a:noFill/>
          <a:ln>
            <a:noFill/>
          </a:ln>
        </p:spPr>
        <p:txBody>
          <a:bodyPr lIns="91425" tIns="91425" rIns="91425" bIns="91425" anchor="t" anchorCtr="0">
            <a:noAutofit/>
          </a:bodyPr>
          <a:lstStyle/>
          <a:p>
            <a:pPr>
              <a:spcBef>
                <a:spcPts val="0"/>
              </a:spcBef>
              <a:buNone/>
            </a:pPr>
            <a:r>
              <a:rPr lang="en" i="1"/>
              <a:t>The developers of the WeatherData object left us a clue about what we need to add...</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Weather Monitoring App: First Try...</a:t>
            </a:r>
          </a:p>
        </p:txBody>
      </p:sp>
      <p:sp>
        <p:nvSpPr>
          <p:cNvPr id="88" name="Shape 88"/>
          <p:cNvSpPr/>
          <p:nvPr/>
        </p:nvSpPr>
        <p:spPr>
          <a:xfrm>
            <a:off x="518900" y="1256300"/>
            <a:ext cx="2339700" cy="19115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FF0000"/>
                </a:solidFill>
              </a:rPr>
              <a:t>getTemperature()</a:t>
            </a:r>
          </a:p>
          <a:p>
            <a:pPr lvl="0" rtl="0">
              <a:spcBef>
                <a:spcPts val="0"/>
              </a:spcBef>
              <a:buNone/>
            </a:pPr>
            <a:r>
              <a:rPr lang="en">
                <a:solidFill>
                  <a:srgbClr val="FF0000"/>
                </a:solidFill>
              </a:rPr>
              <a:t>getHumidity()</a:t>
            </a:r>
          </a:p>
          <a:p>
            <a:pPr lvl="0" rtl="0">
              <a:spcBef>
                <a:spcPts val="0"/>
              </a:spcBef>
              <a:buNone/>
            </a:pPr>
            <a:r>
              <a:rPr lang="en">
                <a:solidFill>
                  <a:srgbClr val="FF0000"/>
                </a:solidFill>
              </a:rPr>
              <a:t>getPressure()</a:t>
            </a:r>
          </a:p>
          <a:p>
            <a:pPr lvl="0" rtl="0">
              <a:spcBef>
                <a:spcPts val="0"/>
              </a:spcBef>
              <a:buNone/>
            </a:pPr>
            <a:r>
              <a:rPr lang="en"/>
              <a:t>measurementsChanged()</a:t>
            </a:r>
          </a:p>
          <a:p>
            <a:pPr lvl="0" rtl="0">
              <a:spcBef>
                <a:spcPts val="0"/>
              </a:spcBef>
              <a:buNone/>
            </a:pPr>
            <a:endParaRPr/>
          </a:p>
          <a:p>
            <a:pPr lvl="0" rtl="0">
              <a:spcBef>
                <a:spcPts val="0"/>
              </a:spcBef>
              <a:buNone/>
            </a:pPr>
            <a:r>
              <a:rPr lang="en"/>
              <a:t>// Other Methods</a:t>
            </a:r>
          </a:p>
        </p:txBody>
      </p:sp>
      <p:sp>
        <p:nvSpPr>
          <p:cNvPr id="89" name="Shape 89"/>
          <p:cNvSpPr/>
          <p:nvPr/>
        </p:nvSpPr>
        <p:spPr>
          <a:xfrm>
            <a:off x="518900" y="885500"/>
            <a:ext cx="2339700" cy="3707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WeatherData</a:t>
            </a:r>
          </a:p>
        </p:txBody>
      </p:sp>
      <p:sp>
        <p:nvSpPr>
          <p:cNvPr id="90" name="Shape 90"/>
          <p:cNvSpPr/>
          <p:nvPr/>
        </p:nvSpPr>
        <p:spPr>
          <a:xfrm>
            <a:off x="4142100" y="1465675"/>
            <a:ext cx="4287899" cy="2767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200">
                <a:latin typeface="Courier New"/>
                <a:ea typeface="Courier New"/>
                <a:cs typeface="Courier New"/>
                <a:sym typeface="Courier New"/>
              </a:rPr>
              <a:t>/* This method gets called whenever the</a:t>
            </a:r>
          </a:p>
          <a:p>
            <a:pPr lvl="0" rtl="0">
              <a:spcBef>
                <a:spcPts val="0"/>
              </a:spcBef>
              <a:buNone/>
            </a:pPr>
            <a:r>
              <a:rPr lang="en" sz="1200">
                <a:latin typeface="Courier New"/>
                <a:ea typeface="Courier New"/>
                <a:cs typeface="Courier New"/>
                <a:sym typeface="Courier New"/>
              </a:rPr>
              <a:t> * weather measurements have been updated</a:t>
            </a:r>
          </a:p>
          <a:p>
            <a:pPr lvl="0" rtl="0">
              <a:spcBef>
                <a:spcPts val="0"/>
              </a:spcBef>
              <a:buNone/>
            </a:pPr>
            <a:r>
              <a:rPr lang="en" sz="1200">
                <a:latin typeface="Courier New"/>
                <a:ea typeface="Courier New"/>
                <a:cs typeface="Courier New"/>
                <a:sym typeface="Courier New"/>
              </a:rPr>
              <a:t> */</a:t>
            </a:r>
          </a:p>
          <a:p>
            <a:pPr lvl="0" rtl="0">
              <a:spcBef>
                <a:spcPts val="0"/>
              </a:spcBef>
              <a:buNone/>
            </a:pPr>
            <a:r>
              <a:rPr lang="en" sz="1200">
                <a:latin typeface="Courier New"/>
                <a:ea typeface="Courier New"/>
                <a:cs typeface="Courier New"/>
                <a:sym typeface="Courier New"/>
              </a:rPr>
              <a:t>def measurementsChanged() {</a:t>
            </a:r>
          </a:p>
          <a:p>
            <a:pPr rtl="0">
              <a:spcBef>
                <a:spcPts val="0"/>
              </a:spcBef>
              <a:buNone/>
            </a:pPr>
            <a:r>
              <a:rPr lang="en" sz="1200">
                <a:latin typeface="Courier New"/>
                <a:ea typeface="Courier New"/>
                <a:cs typeface="Courier New"/>
                <a:sym typeface="Courier New"/>
              </a:rPr>
              <a:t>  val t = getTemperature</a:t>
            </a:r>
          </a:p>
          <a:p>
            <a:pPr rtl="0">
              <a:spcBef>
                <a:spcPts val="0"/>
              </a:spcBef>
              <a:buNone/>
            </a:pPr>
            <a:r>
              <a:rPr lang="en" sz="1200">
                <a:latin typeface="Courier New"/>
                <a:ea typeface="Courier New"/>
                <a:cs typeface="Courier New"/>
                <a:sym typeface="Courier New"/>
              </a:rPr>
              <a:t>  val h = getHumidity</a:t>
            </a:r>
          </a:p>
          <a:p>
            <a:pPr rtl="0">
              <a:spcBef>
                <a:spcPts val="0"/>
              </a:spcBef>
              <a:buNone/>
            </a:pPr>
            <a:r>
              <a:rPr lang="en" sz="1200">
                <a:latin typeface="Courier New"/>
                <a:ea typeface="Courier New"/>
                <a:cs typeface="Courier New"/>
                <a:sym typeface="Courier New"/>
              </a:rPr>
              <a:t>  val p = getPressure</a:t>
            </a:r>
          </a:p>
          <a:p>
            <a:pPr rtl="0">
              <a:spcBef>
                <a:spcPts val="0"/>
              </a:spcBef>
              <a:buNone/>
            </a:pPr>
            <a:endParaRPr sz="1200">
              <a:latin typeface="Courier New"/>
              <a:ea typeface="Courier New"/>
              <a:cs typeface="Courier New"/>
              <a:sym typeface="Courier New"/>
            </a:endParaRPr>
          </a:p>
          <a:p>
            <a:pPr rtl="0">
              <a:spcBef>
                <a:spcPts val="0"/>
              </a:spcBef>
              <a:buNone/>
            </a:pPr>
            <a:r>
              <a:rPr lang="en" sz="1200">
                <a:latin typeface="Courier New"/>
                <a:ea typeface="Courier New"/>
                <a:cs typeface="Courier New"/>
                <a:sym typeface="Courier New"/>
              </a:rPr>
              <a:t>  conditionDisplay.update(t, h, p)</a:t>
            </a:r>
          </a:p>
          <a:p>
            <a:pPr rtl="0">
              <a:spcBef>
                <a:spcPts val="0"/>
              </a:spcBef>
              <a:buNone/>
            </a:pPr>
            <a:r>
              <a:rPr lang="en" sz="1200">
                <a:latin typeface="Courier New"/>
                <a:ea typeface="Courier New"/>
                <a:cs typeface="Courier New"/>
                <a:sym typeface="Courier New"/>
              </a:rPr>
              <a:t>  statsDisplay.update(t, h, p)</a:t>
            </a:r>
          </a:p>
          <a:p>
            <a:pPr lvl="0" rtl="0">
              <a:spcBef>
                <a:spcPts val="0"/>
              </a:spcBef>
              <a:buNone/>
            </a:pPr>
            <a:r>
              <a:rPr lang="en" sz="1200">
                <a:latin typeface="Courier New"/>
                <a:ea typeface="Courier New"/>
                <a:cs typeface="Courier New"/>
                <a:sym typeface="Courier New"/>
              </a:rPr>
              <a:t>  forcastDisplay.update(t, h, p)</a:t>
            </a:r>
          </a:p>
          <a:p>
            <a:pPr lvl="0" rtl="0">
              <a:spcBef>
                <a:spcPts val="0"/>
              </a:spcBef>
              <a:buNone/>
            </a:pPr>
            <a:r>
              <a:rPr lang="en" sz="1200">
                <a:latin typeface="Courier New"/>
                <a:ea typeface="Courier New"/>
                <a:cs typeface="Courier New"/>
                <a:sym typeface="Courier New"/>
              </a:rPr>
              <a:t>}</a:t>
            </a:r>
          </a:p>
        </p:txBody>
      </p:sp>
      <p:cxnSp>
        <p:nvCxnSpPr>
          <p:cNvPr id="91" name="Shape 91"/>
          <p:cNvCxnSpPr>
            <a:endCxn id="90" idx="1"/>
          </p:cNvCxnSpPr>
          <p:nvPr/>
        </p:nvCxnSpPr>
        <p:spPr>
          <a:xfrm>
            <a:off x="2694600" y="2103025"/>
            <a:ext cx="1447500" cy="746400"/>
          </a:xfrm>
          <a:prstGeom prst="curvedConnector3">
            <a:avLst>
              <a:gd name="adj1" fmla="val 50000"/>
            </a:avLst>
          </a:prstGeom>
          <a:noFill/>
          <a:ln w="19050" cap="flat">
            <a:solidFill>
              <a:schemeClr val="dk2"/>
            </a:solidFill>
            <a:prstDash val="solid"/>
            <a:round/>
            <a:headEnd type="none" w="lg" len="lg"/>
            <a:tailEnd type="triangle" w="lg" len="lg"/>
          </a:ln>
        </p:spPr>
      </p:cxnSp>
      <p:sp>
        <p:nvSpPr>
          <p:cNvPr id="92" name="Shape 92"/>
          <p:cNvSpPr txBox="1"/>
          <p:nvPr/>
        </p:nvSpPr>
        <p:spPr>
          <a:xfrm>
            <a:off x="1019600" y="3623225"/>
            <a:ext cx="2922299" cy="857400"/>
          </a:xfrm>
          <a:prstGeom prst="rect">
            <a:avLst/>
          </a:prstGeom>
          <a:noFill/>
          <a:ln>
            <a:noFill/>
          </a:ln>
        </p:spPr>
        <p:txBody>
          <a:bodyPr lIns="91425" tIns="91425" rIns="91425" bIns="91425" anchor="t" anchorCtr="0">
            <a:noAutofit/>
          </a:bodyPr>
          <a:lstStyle/>
          <a:p>
            <a:pPr lvl="0" rtl="0">
              <a:spcBef>
                <a:spcPts val="0"/>
              </a:spcBef>
              <a:buNone/>
            </a:pPr>
            <a:r>
              <a:rPr lang="en" i="1"/>
              <a:t>The developers of the WeatherData object left us a clue about what we need to add...</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Weather Monitoring App: First Try...</a:t>
            </a:r>
          </a:p>
        </p:txBody>
      </p:sp>
      <p:sp>
        <p:nvSpPr>
          <p:cNvPr id="98" name="Shape 98"/>
          <p:cNvSpPr/>
          <p:nvPr/>
        </p:nvSpPr>
        <p:spPr>
          <a:xfrm>
            <a:off x="518900" y="1256300"/>
            <a:ext cx="2339700" cy="19115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FF0000"/>
                </a:solidFill>
              </a:rPr>
              <a:t>getTemperature()</a:t>
            </a:r>
          </a:p>
          <a:p>
            <a:pPr lvl="0" rtl="0">
              <a:spcBef>
                <a:spcPts val="0"/>
              </a:spcBef>
              <a:buNone/>
            </a:pPr>
            <a:r>
              <a:rPr lang="en">
                <a:solidFill>
                  <a:srgbClr val="FF0000"/>
                </a:solidFill>
              </a:rPr>
              <a:t>getHumidity()</a:t>
            </a:r>
          </a:p>
          <a:p>
            <a:pPr lvl="0" rtl="0">
              <a:spcBef>
                <a:spcPts val="0"/>
              </a:spcBef>
              <a:buNone/>
            </a:pPr>
            <a:r>
              <a:rPr lang="en">
                <a:solidFill>
                  <a:srgbClr val="FF0000"/>
                </a:solidFill>
              </a:rPr>
              <a:t>getPressure()</a:t>
            </a:r>
          </a:p>
          <a:p>
            <a:pPr lvl="0" rtl="0">
              <a:spcBef>
                <a:spcPts val="0"/>
              </a:spcBef>
              <a:buNone/>
            </a:pPr>
            <a:r>
              <a:rPr lang="en"/>
              <a:t>measurementsChanged()</a:t>
            </a:r>
          </a:p>
          <a:p>
            <a:pPr lvl="0" rtl="0">
              <a:spcBef>
                <a:spcPts val="0"/>
              </a:spcBef>
              <a:buNone/>
            </a:pPr>
            <a:endParaRPr/>
          </a:p>
          <a:p>
            <a:pPr lvl="0" rtl="0">
              <a:spcBef>
                <a:spcPts val="0"/>
              </a:spcBef>
              <a:buNone/>
            </a:pPr>
            <a:r>
              <a:rPr lang="en"/>
              <a:t>// Other Methods</a:t>
            </a:r>
          </a:p>
        </p:txBody>
      </p:sp>
      <p:sp>
        <p:nvSpPr>
          <p:cNvPr id="99" name="Shape 99"/>
          <p:cNvSpPr/>
          <p:nvPr/>
        </p:nvSpPr>
        <p:spPr>
          <a:xfrm>
            <a:off x="518900" y="885500"/>
            <a:ext cx="2339700" cy="3707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WeatherData</a:t>
            </a:r>
          </a:p>
        </p:txBody>
      </p:sp>
      <p:sp>
        <p:nvSpPr>
          <p:cNvPr id="100" name="Shape 100"/>
          <p:cNvSpPr/>
          <p:nvPr/>
        </p:nvSpPr>
        <p:spPr>
          <a:xfrm>
            <a:off x="4142100" y="1465675"/>
            <a:ext cx="4287899" cy="2767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200">
                <a:latin typeface="Courier New"/>
                <a:ea typeface="Courier New"/>
                <a:cs typeface="Courier New"/>
                <a:sym typeface="Courier New"/>
              </a:rPr>
              <a:t>/* This method gets called whenever the</a:t>
            </a:r>
          </a:p>
          <a:p>
            <a:pPr lvl="0" rtl="0">
              <a:spcBef>
                <a:spcPts val="0"/>
              </a:spcBef>
              <a:buNone/>
            </a:pPr>
            <a:r>
              <a:rPr lang="en" sz="1200">
                <a:latin typeface="Courier New"/>
                <a:ea typeface="Courier New"/>
                <a:cs typeface="Courier New"/>
                <a:sym typeface="Courier New"/>
              </a:rPr>
              <a:t> * weather measurements have been updated</a:t>
            </a:r>
          </a:p>
          <a:p>
            <a:pPr lvl="0" rtl="0">
              <a:spcBef>
                <a:spcPts val="0"/>
              </a:spcBef>
              <a:buNone/>
            </a:pPr>
            <a:r>
              <a:rPr lang="en" sz="1200">
                <a:latin typeface="Courier New"/>
                <a:ea typeface="Courier New"/>
                <a:cs typeface="Courier New"/>
                <a:sym typeface="Courier New"/>
              </a:rPr>
              <a:t> */</a:t>
            </a:r>
          </a:p>
          <a:p>
            <a:pPr lvl="0" rtl="0">
              <a:spcBef>
                <a:spcPts val="0"/>
              </a:spcBef>
              <a:buNone/>
            </a:pPr>
            <a:r>
              <a:rPr lang="en" sz="1200">
                <a:latin typeface="Courier New"/>
                <a:ea typeface="Courier New"/>
                <a:cs typeface="Courier New"/>
                <a:sym typeface="Courier New"/>
              </a:rPr>
              <a:t>def measurementsChanged() {</a:t>
            </a:r>
          </a:p>
          <a:p>
            <a:pPr lvl="0" rtl="0">
              <a:spcBef>
                <a:spcPts val="0"/>
              </a:spcBef>
              <a:buNone/>
            </a:pPr>
            <a:r>
              <a:rPr lang="en" sz="1200">
                <a:latin typeface="Courier New"/>
                <a:ea typeface="Courier New"/>
                <a:cs typeface="Courier New"/>
                <a:sym typeface="Courier New"/>
              </a:rPr>
              <a:t>  val t = getTemperature</a:t>
            </a:r>
          </a:p>
          <a:p>
            <a:pPr lvl="0" rtl="0">
              <a:spcBef>
                <a:spcPts val="0"/>
              </a:spcBef>
              <a:buNone/>
            </a:pPr>
            <a:r>
              <a:rPr lang="en" sz="1200">
                <a:latin typeface="Courier New"/>
                <a:ea typeface="Courier New"/>
                <a:cs typeface="Courier New"/>
                <a:sym typeface="Courier New"/>
              </a:rPr>
              <a:t>  val h = getHumidity</a:t>
            </a:r>
          </a:p>
          <a:p>
            <a:pPr lvl="0" rtl="0">
              <a:spcBef>
                <a:spcPts val="0"/>
              </a:spcBef>
              <a:buNone/>
            </a:pPr>
            <a:r>
              <a:rPr lang="en" sz="1200">
                <a:latin typeface="Courier New"/>
                <a:ea typeface="Courier New"/>
                <a:cs typeface="Courier New"/>
                <a:sym typeface="Courier New"/>
              </a:rPr>
              <a:t>  val p = getPressure</a:t>
            </a:r>
          </a:p>
          <a:p>
            <a:pPr lvl="0" rtl="0">
              <a:spcBef>
                <a:spcPts val="0"/>
              </a:spcBef>
              <a:buNone/>
            </a:pPr>
            <a:endParaRPr sz="1200">
              <a:latin typeface="Courier New"/>
              <a:ea typeface="Courier New"/>
              <a:cs typeface="Courier New"/>
              <a:sym typeface="Courier New"/>
            </a:endParaRPr>
          </a:p>
          <a:p>
            <a:pPr lvl="0" rtl="0">
              <a:spcBef>
                <a:spcPts val="0"/>
              </a:spcBef>
              <a:buNone/>
            </a:pPr>
            <a:r>
              <a:rPr lang="en" sz="1200">
                <a:latin typeface="Courier New"/>
                <a:ea typeface="Courier New"/>
                <a:cs typeface="Courier New"/>
                <a:sym typeface="Courier New"/>
              </a:rPr>
              <a:t>  conditionDisplay.update(t, h, p)</a:t>
            </a:r>
          </a:p>
          <a:p>
            <a:pPr lvl="0" rtl="0">
              <a:spcBef>
                <a:spcPts val="0"/>
              </a:spcBef>
              <a:buNone/>
            </a:pPr>
            <a:r>
              <a:rPr lang="en" sz="1200">
                <a:latin typeface="Courier New"/>
                <a:ea typeface="Courier New"/>
                <a:cs typeface="Courier New"/>
                <a:sym typeface="Courier New"/>
              </a:rPr>
              <a:t>  statsDisplay.update(t, h, p)</a:t>
            </a:r>
          </a:p>
          <a:p>
            <a:pPr lvl="0" rtl="0">
              <a:spcBef>
                <a:spcPts val="0"/>
              </a:spcBef>
              <a:buNone/>
            </a:pPr>
            <a:r>
              <a:rPr lang="en" sz="1200">
                <a:latin typeface="Courier New"/>
                <a:ea typeface="Courier New"/>
                <a:cs typeface="Courier New"/>
                <a:sym typeface="Courier New"/>
              </a:rPr>
              <a:t>  forcastDisplay.update(t, h, p)</a:t>
            </a:r>
          </a:p>
          <a:p>
            <a:pPr lvl="0" rtl="0">
              <a:spcBef>
                <a:spcPts val="0"/>
              </a:spcBef>
              <a:buNone/>
            </a:pPr>
            <a:r>
              <a:rPr lang="en" sz="1200">
                <a:latin typeface="Courier New"/>
                <a:ea typeface="Courier New"/>
                <a:cs typeface="Courier New"/>
                <a:sym typeface="Courier New"/>
              </a:rPr>
              <a:t>}</a:t>
            </a:r>
          </a:p>
        </p:txBody>
      </p:sp>
      <p:cxnSp>
        <p:nvCxnSpPr>
          <p:cNvPr id="101" name="Shape 101"/>
          <p:cNvCxnSpPr>
            <a:endCxn id="100" idx="1"/>
          </p:cNvCxnSpPr>
          <p:nvPr/>
        </p:nvCxnSpPr>
        <p:spPr>
          <a:xfrm>
            <a:off x="2694600" y="2103025"/>
            <a:ext cx="1447500" cy="746400"/>
          </a:xfrm>
          <a:prstGeom prst="curvedConnector3">
            <a:avLst>
              <a:gd name="adj1" fmla="val 50000"/>
            </a:avLst>
          </a:prstGeom>
          <a:noFill/>
          <a:ln w="19050" cap="flat">
            <a:solidFill>
              <a:schemeClr val="dk2"/>
            </a:solidFill>
            <a:prstDash val="solid"/>
            <a:round/>
            <a:headEnd type="none" w="lg" len="lg"/>
            <a:tailEnd type="triangle" w="lg" len="lg"/>
          </a:ln>
        </p:spPr>
      </p:cxnSp>
      <p:sp>
        <p:nvSpPr>
          <p:cNvPr id="102" name="Shape 102"/>
          <p:cNvSpPr txBox="1"/>
          <p:nvPr/>
        </p:nvSpPr>
        <p:spPr>
          <a:xfrm>
            <a:off x="1019600" y="3623225"/>
            <a:ext cx="2922299" cy="857400"/>
          </a:xfrm>
          <a:prstGeom prst="rect">
            <a:avLst/>
          </a:prstGeom>
          <a:noFill/>
          <a:ln>
            <a:noFill/>
          </a:ln>
        </p:spPr>
        <p:txBody>
          <a:bodyPr lIns="91425" tIns="91425" rIns="91425" bIns="91425" anchor="t" anchorCtr="0">
            <a:noAutofit/>
          </a:bodyPr>
          <a:lstStyle/>
          <a:p>
            <a:pPr lvl="0" rtl="0">
              <a:spcBef>
                <a:spcPts val="0"/>
              </a:spcBef>
              <a:buNone/>
            </a:pPr>
            <a:r>
              <a:rPr lang="en" i="1"/>
              <a:t>The developers of the WeatherData object left us a clue about what we need to add...</a:t>
            </a:r>
          </a:p>
        </p:txBody>
      </p:sp>
      <p:sp>
        <p:nvSpPr>
          <p:cNvPr id="103" name="Shape 103"/>
          <p:cNvSpPr txBox="1"/>
          <p:nvPr/>
        </p:nvSpPr>
        <p:spPr>
          <a:xfrm>
            <a:off x="4142175" y="4360600"/>
            <a:ext cx="4287899" cy="611699"/>
          </a:xfrm>
          <a:prstGeom prst="rect">
            <a:avLst/>
          </a:prstGeom>
          <a:noFill/>
          <a:ln>
            <a:noFill/>
          </a:ln>
        </p:spPr>
        <p:txBody>
          <a:bodyPr lIns="91425" tIns="91425" rIns="91425" bIns="91425" anchor="t" anchorCtr="0">
            <a:noAutofit/>
          </a:bodyPr>
          <a:lstStyle/>
          <a:p>
            <a:pPr>
              <a:spcBef>
                <a:spcPts val="0"/>
              </a:spcBef>
              <a:buNone/>
            </a:pPr>
            <a:r>
              <a:rPr lang="en">
                <a:solidFill>
                  <a:srgbClr val="FF0000"/>
                </a:solidFill>
              </a:rPr>
              <a:t>What is wrong with this implementation?</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a:t>Weather Monitoring App: First Try...</a:t>
            </a:r>
          </a:p>
        </p:txBody>
      </p:sp>
      <p:sp>
        <p:nvSpPr>
          <p:cNvPr id="109" name="Shape 109"/>
          <p:cNvSpPr/>
          <p:nvPr/>
        </p:nvSpPr>
        <p:spPr>
          <a:xfrm>
            <a:off x="518900" y="1256300"/>
            <a:ext cx="2339700" cy="19115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FF0000"/>
                </a:solidFill>
              </a:rPr>
              <a:t>getTemperature()</a:t>
            </a:r>
          </a:p>
          <a:p>
            <a:pPr lvl="0" rtl="0">
              <a:spcBef>
                <a:spcPts val="0"/>
              </a:spcBef>
              <a:buNone/>
            </a:pPr>
            <a:r>
              <a:rPr lang="en">
                <a:solidFill>
                  <a:srgbClr val="FF0000"/>
                </a:solidFill>
              </a:rPr>
              <a:t>getHumidity()</a:t>
            </a:r>
          </a:p>
          <a:p>
            <a:pPr lvl="0" rtl="0">
              <a:spcBef>
                <a:spcPts val="0"/>
              </a:spcBef>
              <a:buNone/>
            </a:pPr>
            <a:r>
              <a:rPr lang="en">
                <a:solidFill>
                  <a:srgbClr val="FF0000"/>
                </a:solidFill>
              </a:rPr>
              <a:t>getPressure()</a:t>
            </a:r>
          </a:p>
          <a:p>
            <a:pPr lvl="0" rtl="0">
              <a:spcBef>
                <a:spcPts val="0"/>
              </a:spcBef>
              <a:buNone/>
            </a:pPr>
            <a:r>
              <a:rPr lang="en"/>
              <a:t>measurementsChanged()</a:t>
            </a:r>
          </a:p>
          <a:p>
            <a:pPr lvl="0" rtl="0">
              <a:spcBef>
                <a:spcPts val="0"/>
              </a:spcBef>
              <a:buNone/>
            </a:pPr>
            <a:endParaRPr/>
          </a:p>
          <a:p>
            <a:pPr lvl="0" rtl="0">
              <a:spcBef>
                <a:spcPts val="0"/>
              </a:spcBef>
              <a:buNone/>
            </a:pPr>
            <a:r>
              <a:rPr lang="en"/>
              <a:t>// Other Methods</a:t>
            </a:r>
          </a:p>
        </p:txBody>
      </p:sp>
      <p:sp>
        <p:nvSpPr>
          <p:cNvPr id="110" name="Shape 110"/>
          <p:cNvSpPr/>
          <p:nvPr/>
        </p:nvSpPr>
        <p:spPr>
          <a:xfrm>
            <a:off x="518900" y="885500"/>
            <a:ext cx="2339700" cy="3707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WeatherData</a:t>
            </a:r>
          </a:p>
        </p:txBody>
      </p:sp>
      <p:sp>
        <p:nvSpPr>
          <p:cNvPr id="111" name="Shape 111"/>
          <p:cNvSpPr/>
          <p:nvPr/>
        </p:nvSpPr>
        <p:spPr>
          <a:xfrm>
            <a:off x="4142100" y="1465675"/>
            <a:ext cx="4287899" cy="2767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200">
                <a:latin typeface="Courier New"/>
                <a:ea typeface="Courier New"/>
                <a:cs typeface="Courier New"/>
                <a:sym typeface="Courier New"/>
              </a:rPr>
              <a:t>/* This method gets called whenever the</a:t>
            </a:r>
          </a:p>
          <a:p>
            <a:pPr lvl="0" rtl="0">
              <a:spcBef>
                <a:spcPts val="0"/>
              </a:spcBef>
              <a:buNone/>
            </a:pPr>
            <a:r>
              <a:rPr lang="en" sz="1200">
                <a:latin typeface="Courier New"/>
                <a:ea typeface="Courier New"/>
                <a:cs typeface="Courier New"/>
                <a:sym typeface="Courier New"/>
              </a:rPr>
              <a:t> * weather measurements have been updated</a:t>
            </a:r>
          </a:p>
          <a:p>
            <a:pPr lvl="0" rtl="0">
              <a:spcBef>
                <a:spcPts val="0"/>
              </a:spcBef>
              <a:buNone/>
            </a:pPr>
            <a:r>
              <a:rPr lang="en" sz="1200">
                <a:latin typeface="Courier New"/>
                <a:ea typeface="Courier New"/>
                <a:cs typeface="Courier New"/>
                <a:sym typeface="Courier New"/>
              </a:rPr>
              <a:t> */</a:t>
            </a:r>
          </a:p>
          <a:p>
            <a:pPr lvl="0" rtl="0">
              <a:spcBef>
                <a:spcPts val="0"/>
              </a:spcBef>
              <a:buNone/>
            </a:pPr>
            <a:r>
              <a:rPr lang="en" sz="1200">
                <a:latin typeface="Courier New"/>
                <a:ea typeface="Courier New"/>
                <a:cs typeface="Courier New"/>
                <a:sym typeface="Courier New"/>
              </a:rPr>
              <a:t>def measurementsChanged() {</a:t>
            </a:r>
          </a:p>
          <a:p>
            <a:pPr lvl="0" rtl="0">
              <a:spcBef>
                <a:spcPts val="0"/>
              </a:spcBef>
              <a:buNone/>
            </a:pPr>
            <a:r>
              <a:rPr lang="en" sz="1200">
                <a:latin typeface="Courier New"/>
                <a:ea typeface="Courier New"/>
                <a:cs typeface="Courier New"/>
                <a:sym typeface="Courier New"/>
              </a:rPr>
              <a:t>  val t = getTemperature</a:t>
            </a:r>
          </a:p>
          <a:p>
            <a:pPr lvl="0" rtl="0">
              <a:spcBef>
                <a:spcPts val="0"/>
              </a:spcBef>
              <a:buNone/>
            </a:pPr>
            <a:r>
              <a:rPr lang="en" sz="1200">
                <a:latin typeface="Courier New"/>
                <a:ea typeface="Courier New"/>
                <a:cs typeface="Courier New"/>
                <a:sym typeface="Courier New"/>
              </a:rPr>
              <a:t>  val h = getHumidity</a:t>
            </a:r>
          </a:p>
          <a:p>
            <a:pPr lvl="0" rtl="0">
              <a:spcBef>
                <a:spcPts val="0"/>
              </a:spcBef>
              <a:buNone/>
            </a:pPr>
            <a:r>
              <a:rPr lang="en" sz="1200">
                <a:latin typeface="Courier New"/>
                <a:ea typeface="Courier New"/>
                <a:cs typeface="Courier New"/>
                <a:sym typeface="Courier New"/>
              </a:rPr>
              <a:t>  val p = getPressure</a:t>
            </a:r>
          </a:p>
          <a:p>
            <a:pPr lvl="0" rtl="0">
              <a:spcBef>
                <a:spcPts val="0"/>
              </a:spcBef>
              <a:buNone/>
            </a:pPr>
            <a:endParaRPr sz="1200">
              <a:latin typeface="Courier New"/>
              <a:ea typeface="Courier New"/>
              <a:cs typeface="Courier New"/>
              <a:sym typeface="Courier New"/>
            </a:endParaRPr>
          </a:p>
          <a:p>
            <a:pPr lvl="0" rtl="0">
              <a:spcBef>
                <a:spcPts val="0"/>
              </a:spcBef>
              <a:buNone/>
            </a:pPr>
            <a:r>
              <a:rPr lang="en" sz="1200">
                <a:latin typeface="Courier New"/>
                <a:ea typeface="Courier New"/>
                <a:cs typeface="Courier New"/>
                <a:sym typeface="Courier New"/>
              </a:rPr>
              <a:t>  conditionDisplay.update(t, h, p)</a:t>
            </a:r>
          </a:p>
          <a:p>
            <a:pPr lvl="0" rtl="0">
              <a:spcBef>
                <a:spcPts val="0"/>
              </a:spcBef>
              <a:buNone/>
            </a:pPr>
            <a:r>
              <a:rPr lang="en" sz="1200">
                <a:latin typeface="Courier New"/>
                <a:ea typeface="Courier New"/>
                <a:cs typeface="Courier New"/>
                <a:sym typeface="Courier New"/>
              </a:rPr>
              <a:t>  statsDisplay.update(t, h, p)</a:t>
            </a:r>
          </a:p>
          <a:p>
            <a:pPr lvl="0" rtl="0">
              <a:spcBef>
                <a:spcPts val="0"/>
              </a:spcBef>
              <a:buNone/>
            </a:pPr>
            <a:r>
              <a:rPr lang="en" sz="1200">
                <a:latin typeface="Courier New"/>
                <a:ea typeface="Courier New"/>
                <a:cs typeface="Courier New"/>
                <a:sym typeface="Courier New"/>
              </a:rPr>
              <a:t>  forcastDisplay.update(t, h, p)</a:t>
            </a:r>
          </a:p>
          <a:p>
            <a:pPr lvl="0" rtl="0">
              <a:spcBef>
                <a:spcPts val="0"/>
              </a:spcBef>
              <a:buNone/>
            </a:pPr>
            <a:r>
              <a:rPr lang="en" sz="1200">
                <a:latin typeface="Courier New"/>
                <a:ea typeface="Courier New"/>
                <a:cs typeface="Courier New"/>
                <a:sym typeface="Courier New"/>
              </a:rPr>
              <a:t>}</a:t>
            </a:r>
          </a:p>
        </p:txBody>
      </p:sp>
      <p:cxnSp>
        <p:nvCxnSpPr>
          <p:cNvPr id="112" name="Shape 112"/>
          <p:cNvCxnSpPr>
            <a:endCxn id="111" idx="1"/>
          </p:cNvCxnSpPr>
          <p:nvPr/>
        </p:nvCxnSpPr>
        <p:spPr>
          <a:xfrm>
            <a:off x="2694600" y="2103025"/>
            <a:ext cx="1447500" cy="746400"/>
          </a:xfrm>
          <a:prstGeom prst="curvedConnector3">
            <a:avLst>
              <a:gd name="adj1" fmla="val 50000"/>
            </a:avLst>
          </a:prstGeom>
          <a:noFill/>
          <a:ln w="19050" cap="flat">
            <a:solidFill>
              <a:schemeClr val="dk2"/>
            </a:solidFill>
            <a:prstDash val="solid"/>
            <a:round/>
            <a:headEnd type="none" w="lg" len="lg"/>
            <a:tailEnd type="triangle" w="lg" len="lg"/>
          </a:ln>
        </p:spPr>
      </p:cxnSp>
      <p:sp>
        <p:nvSpPr>
          <p:cNvPr id="113" name="Shape 113"/>
          <p:cNvSpPr txBox="1"/>
          <p:nvPr/>
        </p:nvSpPr>
        <p:spPr>
          <a:xfrm>
            <a:off x="1019600" y="3623225"/>
            <a:ext cx="2922299" cy="857400"/>
          </a:xfrm>
          <a:prstGeom prst="rect">
            <a:avLst/>
          </a:prstGeom>
          <a:noFill/>
          <a:ln>
            <a:noFill/>
          </a:ln>
        </p:spPr>
        <p:txBody>
          <a:bodyPr lIns="91425" tIns="91425" rIns="91425" bIns="91425" anchor="t" anchorCtr="0">
            <a:noAutofit/>
          </a:bodyPr>
          <a:lstStyle/>
          <a:p>
            <a:pPr lvl="0" rtl="0">
              <a:spcBef>
                <a:spcPts val="0"/>
              </a:spcBef>
              <a:buNone/>
            </a:pPr>
            <a:r>
              <a:rPr lang="en" i="1"/>
              <a:t>The developers of the WeatherData object left us a clue about what we need to add...</a:t>
            </a:r>
          </a:p>
        </p:txBody>
      </p:sp>
      <p:sp>
        <p:nvSpPr>
          <p:cNvPr id="114" name="Shape 114"/>
          <p:cNvSpPr txBox="1"/>
          <p:nvPr/>
        </p:nvSpPr>
        <p:spPr>
          <a:xfrm>
            <a:off x="4142175" y="4360600"/>
            <a:ext cx="4287899" cy="611699"/>
          </a:xfrm>
          <a:prstGeom prst="rect">
            <a:avLst/>
          </a:prstGeom>
          <a:noFill/>
          <a:ln>
            <a:noFill/>
          </a:ln>
        </p:spPr>
        <p:txBody>
          <a:bodyPr lIns="91425" tIns="91425" rIns="91425" bIns="91425" anchor="t" anchorCtr="0">
            <a:noAutofit/>
          </a:bodyPr>
          <a:lstStyle/>
          <a:p>
            <a:pPr lvl="0" rtl="0">
              <a:spcBef>
                <a:spcPts val="0"/>
              </a:spcBef>
              <a:buNone/>
            </a:pPr>
            <a:r>
              <a:rPr lang="en">
                <a:solidFill>
                  <a:srgbClr val="FF0000"/>
                </a:solidFill>
              </a:rPr>
              <a:t>We have hardcoded the display elements! Yuck!</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Observer Pattern Defined</a:t>
            </a:r>
          </a:p>
        </p:txBody>
      </p:sp>
      <p:sp>
        <p:nvSpPr>
          <p:cNvPr id="120" name="Shape 12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a:t>A newspaper publisher goes into business and begins publishing newspapers.</a:t>
            </a:r>
          </a:p>
          <a:p>
            <a:pPr marL="457200" lvl="0" indent="-381000" rtl="0">
              <a:spcBef>
                <a:spcPts val="0"/>
              </a:spcBef>
              <a:buClr>
                <a:schemeClr val="dk1"/>
              </a:buClr>
              <a:buSzPct val="100000"/>
              <a:buFont typeface="Arial"/>
              <a:buChar char="●"/>
            </a:pPr>
            <a:r>
              <a:rPr lang="en" sz="2400"/>
              <a:t>You subscribe to a particular publisher, and every time there's a new edition it gets delivered to you - as long as you remain a subscriber.</a:t>
            </a:r>
          </a:p>
          <a:p>
            <a:pPr marL="457200" lvl="0" indent="-381000" rtl="0">
              <a:spcBef>
                <a:spcPts val="0"/>
              </a:spcBef>
              <a:buClr>
                <a:schemeClr val="dk1"/>
              </a:buClr>
              <a:buSzPct val="100000"/>
              <a:buFont typeface="Arial"/>
              <a:buChar char="●"/>
            </a:pPr>
            <a:r>
              <a:rPr lang="en" sz="2400"/>
              <a:t>You unsubscribe when you don't want the newspaper anymore, and they stop being delivered.</a:t>
            </a:r>
          </a:p>
          <a:p>
            <a:pPr marL="457200" lvl="0" indent="-381000">
              <a:spcBef>
                <a:spcPts val="0"/>
              </a:spcBef>
              <a:buClr>
                <a:schemeClr val="dk1"/>
              </a:buClr>
              <a:buSzPct val="100000"/>
              <a:buFont typeface="Arial"/>
              <a:buChar char="●"/>
            </a:pPr>
            <a:r>
              <a:rPr lang="en" sz="2400"/>
              <a:t>While the publisher remains in business, people, hotels, airlines, and other businesses constantly subscribe and unsubscribe to the newspaper.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Effect transition="in" filter="fade">
                                      <p:cBhvr>
                                        <p:cTn id="7" dur="1000"/>
                                        <p:tgtEl>
                                          <p:spTgt spid="1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xEl>
                                              <p:pRg st="1" end="1"/>
                                            </p:txEl>
                                          </p:spTgt>
                                        </p:tgtEl>
                                        <p:attrNameLst>
                                          <p:attrName>style.visibility</p:attrName>
                                        </p:attrNameLst>
                                      </p:cBhvr>
                                      <p:to>
                                        <p:strVal val="visible"/>
                                      </p:to>
                                    </p:set>
                                    <p:animEffect transition="in" filter="fade">
                                      <p:cBhvr>
                                        <p:cTn id="12" dur="1000"/>
                                        <p:tgtEl>
                                          <p:spTgt spid="1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xEl>
                                              <p:pRg st="2" end="2"/>
                                            </p:txEl>
                                          </p:spTgt>
                                        </p:tgtEl>
                                        <p:attrNameLst>
                                          <p:attrName>style.visibility</p:attrName>
                                        </p:attrNameLst>
                                      </p:cBhvr>
                                      <p:to>
                                        <p:strVal val="visible"/>
                                      </p:to>
                                    </p:set>
                                    <p:animEffect transition="in" filter="fade">
                                      <p:cBhvr>
                                        <p:cTn id="17" dur="1000"/>
                                        <p:tgtEl>
                                          <p:spTgt spid="1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0">
                                            <p:txEl>
                                              <p:pRg st="3" end="3"/>
                                            </p:txEl>
                                          </p:spTgt>
                                        </p:tgtEl>
                                        <p:attrNameLst>
                                          <p:attrName>style.visibility</p:attrName>
                                        </p:attrNameLst>
                                      </p:cBhvr>
                                      <p:to>
                                        <p:strVal val="visible"/>
                                      </p:to>
                                    </p:set>
                                    <p:animEffect transition="in" filter="fade">
                                      <p:cBhvr>
                                        <p:cTn id="22" dur="1000"/>
                                        <p:tgtEl>
                                          <p:spTgt spid="1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1959</Words>
  <Application>Microsoft Macintosh PowerPoint</Application>
  <PresentationFormat>On-screen Show (16:9)</PresentationFormat>
  <Paragraphs>455</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simple-light</vt:lpstr>
      <vt:lpstr>CMPSCI 220 Programming Methodology</vt:lpstr>
      <vt:lpstr>Objectives</vt:lpstr>
      <vt:lpstr>i-clicker Question!</vt:lpstr>
      <vt:lpstr>Observer: Weather Monitoring Application</vt:lpstr>
      <vt:lpstr>Weather Monitoring App: First Try...</vt:lpstr>
      <vt:lpstr>Weather Monitoring App: First Try...</vt:lpstr>
      <vt:lpstr>Weather Monitoring App: First Try...</vt:lpstr>
      <vt:lpstr>Weather Monitoring App: First Try...</vt:lpstr>
      <vt:lpstr>Observer Pattern Defined</vt:lpstr>
      <vt:lpstr>Publisher + Subscriber = Observer Pattern</vt:lpstr>
      <vt:lpstr>Subscribing...</vt:lpstr>
      <vt:lpstr>Subscribing...</vt:lpstr>
      <vt:lpstr>Publisher + Subscriber = Observer Pattern</vt:lpstr>
      <vt:lpstr>Publisher + Subscriber = Observer Pattern</vt:lpstr>
      <vt:lpstr>Publisher + Subscriber = Observer Pattern</vt:lpstr>
      <vt:lpstr>Publisher + Subscriber = Observer Pattern</vt:lpstr>
      <vt:lpstr>Publisher + Subscriber = Observer Pattern</vt:lpstr>
      <vt:lpstr>The Observer Pattern Defined</vt:lpstr>
      <vt:lpstr>Observer Class Diagram</vt:lpstr>
      <vt:lpstr>Designing the Weather Station: Try Sketching it Out!</vt:lpstr>
      <vt:lpstr>This Might Help: Observer Class Diagram</vt:lpstr>
      <vt:lpstr>Designing the Weather Station</vt:lpstr>
      <vt:lpstr>Implementing the Weather Application</vt:lpstr>
      <vt:lpstr>Welcome to Starbuzz Coffee!</vt:lpstr>
      <vt:lpstr>Starbuzz Ordering System Design</vt:lpstr>
      <vt:lpstr>Class Explosion!!!</vt:lpstr>
      <vt:lpstr>Class Explosion!!!</vt:lpstr>
      <vt:lpstr>Starbuzz Ordering System Design Take 2</vt:lpstr>
      <vt:lpstr>Your Turn!</vt:lpstr>
      <vt:lpstr>What Might Impact This Design?</vt:lpstr>
      <vt:lpstr>The Open-Closed Principle</vt:lpstr>
      <vt:lpstr>Meet The Decorator Pattern</vt:lpstr>
      <vt:lpstr>The Decorator Pattern Defined</vt:lpstr>
      <vt:lpstr>Decorator Class Diagram</vt:lpstr>
      <vt:lpstr>Starbuzz's New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CMPSCI 220 Programming Methodology</dc:title>
  <cp:lastModifiedBy>Tim Richards</cp:lastModifiedBy>
  <cp:revision>1</cp:revision>
  <dcterms:modified xsi:type="dcterms:W3CDTF">2015-03-05T15:02:51Z</dcterms:modified>
</cp:coreProperties>
</file>