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8155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6"/>
            <a:ext cx="7772400" cy="59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CMPSCI 220 Programming Methodology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295223"/>
            <a:ext cx="7772400" cy="111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1</a:t>
            </a:r>
            <a:r>
              <a:rPr lang="en-US" dirty="0" smtClean="0"/>
              <a:t>3</a:t>
            </a:r>
            <a:r>
              <a:rPr lang="en" dirty="0" smtClean="0"/>
              <a:t>: </a:t>
            </a:r>
            <a:r>
              <a:rPr lang="en" dirty="0"/>
              <a:t>Design Patterns </a:t>
            </a:r>
            <a:r>
              <a:rPr lang="en" dirty="0" smtClean="0"/>
              <a:t>Part</a:t>
            </a:r>
            <a:r>
              <a:rPr lang="en-US" smtClean="0"/>
              <a:t> 2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" sz="2000" dirty="0" smtClean="0"/>
              <a:t>(</a:t>
            </a:r>
            <a:r>
              <a:rPr lang="en-US" sz="2000" dirty="0" smtClean="0"/>
              <a:t>Command</a:t>
            </a:r>
            <a:r>
              <a:rPr lang="en" sz="2000" dirty="0" smtClean="0"/>
              <a:t>)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26806" y="4913618"/>
            <a:ext cx="2117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Based on Head First Design Patterns</a:t>
            </a:r>
            <a:endParaRPr lang="en-US" sz="900" i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921914" cy="857250"/>
          </a:xfrm>
        </p:spPr>
        <p:txBody>
          <a:bodyPr/>
          <a:lstStyle/>
          <a:p>
            <a:r>
              <a:rPr lang="en-US" dirty="0" smtClean="0"/>
              <a:t>Let us look at this a little closer…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38" y="0"/>
            <a:ext cx="5478946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868" y="2002673"/>
            <a:ext cx="3134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Order has all the instructions need to prepare the meal. The Order directs the Short Order Cook with methods like </a:t>
            </a:r>
            <a:r>
              <a:rPr lang="en-US" sz="1600" dirty="0" err="1" smtClean="0">
                <a:solidFill>
                  <a:srgbClr val="FF0000"/>
                </a:solidFill>
              </a:rPr>
              <a:t>makeBurger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4821" y="3069290"/>
            <a:ext cx="2132337" cy="180689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921914" cy="857250"/>
          </a:xfrm>
        </p:spPr>
        <p:txBody>
          <a:bodyPr/>
          <a:lstStyle/>
          <a:p>
            <a:r>
              <a:rPr lang="en-US" dirty="0" smtClean="0"/>
              <a:t>Let us look at this a little closer…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38" y="0"/>
            <a:ext cx="5478946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868" y="2002673"/>
            <a:ext cx="313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Short Order cook follows the instructions of the Order and produces the meal.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1011" y="2933343"/>
            <a:ext cx="2132337" cy="180689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921914" cy="857250"/>
          </a:xfrm>
        </p:spPr>
        <p:txBody>
          <a:bodyPr/>
          <a:lstStyle/>
          <a:p>
            <a:r>
              <a:rPr lang="en-US" dirty="0" smtClean="0"/>
              <a:t>Let us look at this a little closer…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38" y="0"/>
            <a:ext cx="5478946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868" y="2002673"/>
            <a:ext cx="31344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Finally, we have the meal as output.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9627" y="4217320"/>
            <a:ext cx="2132337" cy="90040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Diner to Command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98054" y="1386357"/>
            <a:ext cx="1188516" cy="990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Command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19444" y="2376612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1016" y="3878332"/>
            <a:ext cx="3134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client is responsible for creating the command object. The command object consists of a set of actions on a receiver.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9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Diner to Command Pattern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98054" y="1386357"/>
            <a:ext cx="1188516" cy="1298032"/>
            <a:chOff x="6898054" y="1386357"/>
            <a:chExt cx="1188516" cy="1298032"/>
          </a:xfrm>
        </p:grpSpPr>
        <p:sp>
          <p:nvSpPr>
            <p:cNvPr id="4" name="Rectangle 3"/>
            <p:cNvSpPr/>
            <p:nvPr/>
          </p:nvSpPr>
          <p:spPr>
            <a:xfrm>
              <a:off x="6898054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Command object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19444" y="237661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57437" y="1386357"/>
            <a:ext cx="1188516" cy="1296543"/>
            <a:chOff x="1457437" y="1386357"/>
            <a:chExt cx="1188516" cy="1296543"/>
          </a:xfrm>
        </p:grpSpPr>
        <p:sp>
          <p:nvSpPr>
            <p:cNvPr id="6" name="Rectangle 5"/>
            <p:cNvSpPr/>
            <p:nvPr/>
          </p:nvSpPr>
          <p:spPr>
            <a:xfrm>
              <a:off x="1457437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654" y="2375123"/>
              <a:ext cx="1012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4" idx="1"/>
            <a:endCxn id="6" idx="3"/>
          </p:cNvCxnSpPr>
          <p:nvPr/>
        </p:nvCxnSpPr>
        <p:spPr>
          <a:xfrm flipH="1">
            <a:off x="2645953" y="1881485"/>
            <a:ext cx="4252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6296" y="1539708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Command Object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1016" y="3878332"/>
            <a:ext cx="313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actions and the Receiver are bound together in the Command object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6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Diner to Command Pattern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98054" y="1386357"/>
            <a:ext cx="1188516" cy="1298032"/>
            <a:chOff x="6898054" y="1386357"/>
            <a:chExt cx="1188516" cy="1298032"/>
          </a:xfrm>
        </p:grpSpPr>
        <p:sp>
          <p:nvSpPr>
            <p:cNvPr id="4" name="Rectangle 3"/>
            <p:cNvSpPr/>
            <p:nvPr/>
          </p:nvSpPr>
          <p:spPr>
            <a:xfrm>
              <a:off x="6898054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Command object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19444" y="237661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57437" y="1386357"/>
            <a:ext cx="1188516" cy="1296543"/>
            <a:chOff x="1457437" y="1386357"/>
            <a:chExt cx="1188516" cy="1296543"/>
          </a:xfrm>
        </p:grpSpPr>
        <p:sp>
          <p:nvSpPr>
            <p:cNvPr id="6" name="Rectangle 5"/>
            <p:cNvSpPr/>
            <p:nvPr/>
          </p:nvSpPr>
          <p:spPr>
            <a:xfrm>
              <a:off x="1457437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654" y="2375123"/>
              <a:ext cx="1012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4" idx="1"/>
            <a:endCxn id="6" idx="3"/>
          </p:cNvCxnSpPr>
          <p:nvPr/>
        </p:nvCxnSpPr>
        <p:spPr>
          <a:xfrm flipH="1">
            <a:off x="2645953" y="1881485"/>
            <a:ext cx="4252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6296" y="1539708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Command Object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876" y="2783227"/>
            <a:ext cx="3134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Command object provides one method, execute(), that encapsulates the actions and can be called to invoke the actions on the Receiver.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Diner to Command Pattern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98054" y="1386357"/>
            <a:ext cx="1188516" cy="1298032"/>
            <a:chOff x="6898054" y="1386357"/>
            <a:chExt cx="1188516" cy="1298032"/>
          </a:xfrm>
        </p:grpSpPr>
        <p:sp>
          <p:nvSpPr>
            <p:cNvPr id="4" name="Rectangle 3"/>
            <p:cNvSpPr/>
            <p:nvPr/>
          </p:nvSpPr>
          <p:spPr>
            <a:xfrm>
              <a:off x="6898054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Command object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19444" y="237661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57437" y="1386357"/>
            <a:ext cx="1188516" cy="1296543"/>
            <a:chOff x="1457437" y="1386357"/>
            <a:chExt cx="1188516" cy="1296543"/>
          </a:xfrm>
        </p:grpSpPr>
        <p:sp>
          <p:nvSpPr>
            <p:cNvPr id="6" name="Rectangle 5"/>
            <p:cNvSpPr/>
            <p:nvPr/>
          </p:nvSpPr>
          <p:spPr>
            <a:xfrm>
              <a:off x="1457437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654" y="2375123"/>
              <a:ext cx="1012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4" idx="1"/>
            <a:endCxn id="6" idx="3"/>
          </p:cNvCxnSpPr>
          <p:nvPr/>
        </p:nvCxnSpPr>
        <p:spPr>
          <a:xfrm flipH="1">
            <a:off x="2645953" y="1881485"/>
            <a:ext cx="4252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6296" y="1539708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Command Object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529" y="3156029"/>
            <a:ext cx="3134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client calls </a:t>
            </a:r>
            <a:r>
              <a:rPr lang="en-US" sz="1600" dirty="0" err="1" smtClean="0">
                <a:solidFill>
                  <a:srgbClr val="FF0000"/>
                </a:solidFill>
              </a:rPr>
              <a:t>setCommand</a:t>
            </a:r>
            <a:r>
              <a:rPr lang="en-US" sz="1600" dirty="0" smtClean="0">
                <a:solidFill>
                  <a:srgbClr val="FF0000"/>
                </a:solidFill>
              </a:rPr>
              <a:t>() on an Invoker object and passes it the command object, where it gets stored until it is needed.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90230" y="2915509"/>
            <a:ext cx="1563228" cy="1296543"/>
            <a:chOff x="1457437" y="1386357"/>
            <a:chExt cx="1188516" cy="1296543"/>
          </a:xfrm>
        </p:grpSpPr>
        <p:sp>
          <p:nvSpPr>
            <p:cNvPr id="14" name="Rectangle 13"/>
            <p:cNvSpPr/>
            <p:nvPr/>
          </p:nvSpPr>
          <p:spPr>
            <a:xfrm>
              <a:off x="1457437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setCommand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0654" y="2375123"/>
              <a:ext cx="588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Invoker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645953" y="2236811"/>
            <a:ext cx="3844277" cy="1173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967981">
            <a:off x="3937812" y="2529011"/>
            <a:ext cx="137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setCommand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9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Diner to Command Pattern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98054" y="1386357"/>
            <a:ext cx="1188516" cy="1298032"/>
            <a:chOff x="6898054" y="1386357"/>
            <a:chExt cx="1188516" cy="1298032"/>
          </a:xfrm>
        </p:grpSpPr>
        <p:sp>
          <p:nvSpPr>
            <p:cNvPr id="4" name="Rectangle 3"/>
            <p:cNvSpPr/>
            <p:nvPr/>
          </p:nvSpPr>
          <p:spPr>
            <a:xfrm>
              <a:off x="6898054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Command object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19444" y="237661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57437" y="1386357"/>
            <a:ext cx="1188516" cy="1296543"/>
            <a:chOff x="1457437" y="1386357"/>
            <a:chExt cx="1188516" cy="1296543"/>
          </a:xfrm>
        </p:grpSpPr>
        <p:sp>
          <p:nvSpPr>
            <p:cNvPr id="6" name="Rectangle 5"/>
            <p:cNvSpPr/>
            <p:nvPr/>
          </p:nvSpPr>
          <p:spPr>
            <a:xfrm>
              <a:off x="1457437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654" y="2375123"/>
              <a:ext cx="1012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4" idx="1"/>
            <a:endCxn id="6" idx="3"/>
          </p:cNvCxnSpPr>
          <p:nvPr/>
        </p:nvCxnSpPr>
        <p:spPr>
          <a:xfrm flipH="1">
            <a:off x="2645953" y="1881485"/>
            <a:ext cx="4252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6296" y="1539708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Command Object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166543"/>
            <a:ext cx="313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At some point in the future the Invoker calls the command object’s execute() method…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90230" y="2915509"/>
            <a:ext cx="1563228" cy="1296543"/>
            <a:chOff x="1457437" y="1386357"/>
            <a:chExt cx="1188516" cy="1296543"/>
          </a:xfrm>
        </p:grpSpPr>
        <p:sp>
          <p:nvSpPr>
            <p:cNvPr id="14" name="Rectangle 13"/>
            <p:cNvSpPr/>
            <p:nvPr/>
          </p:nvSpPr>
          <p:spPr>
            <a:xfrm>
              <a:off x="1457437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setCommand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0654" y="2375123"/>
              <a:ext cx="588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Invoker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645953" y="2236811"/>
            <a:ext cx="3844277" cy="1173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967981">
            <a:off x="3937812" y="2529011"/>
            <a:ext cx="137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setCommand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5293" y="2376612"/>
            <a:ext cx="4054937" cy="1363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1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Diner to Command Pattern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98054" y="1386357"/>
            <a:ext cx="1188516" cy="1298032"/>
            <a:chOff x="6898054" y="1386357"/>
            <a:chExt cx="1188516" cy="1298032"/>
          </a:xfrm>
        </p:grpSpPr>
        <p:sp>
          <p:nvSpPr>
            <p:cNvPr id="4" name="Rectangle 3"/>
            <p:cNvSpPr/>
            <p:nvPr/>
          </p:nvSpPr>
          <p:spPr>
            <a:xfrm>
              <a:off x="6898054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Command object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19444" y="237661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57437" y="1386357"/>
            <a:ext cx="1188516" cy="1296543"/>
            <a:chOff x="1457437" y="1386357"/>
            <a:chExt cx="1188516" cy="1296543"/>
          </a:xfrm>
        </p:grpSpPr>
        <p:sp>
          <p:nvSpPr>
            <p:cNvPr id="6" name="Rectangle 5"/>
            <p:cNvSpPr/>
            <p:nvPr/>
          </p:nvSpPr>
          <p:spPr>
            <a:xfrm>
              <a:off x="1457437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654" y="2375123"/>
              <a:ext cx="1012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4" idx="1"/>
            <a:endCxn id="6" idx="3"/>
          </p:cNvCxnSpPr>
          <p:nvPr/>
        </p:nvCxnSpPr>
        <p:spPr>
          <a:xfrm flipH="1">
            <a:off x="2645953" y="1881485"/>
            <a:ext cx="4252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6296" y="1539708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Command Object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06296" y="4212052"/>
            <a:ext cx="41705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At some point in the future the Invoker calls the command object’s execute() method…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90230" y="2915509"/>
            <a:ext cx="1563228" cy="1296543"/>
            <a:chOff x="1457437" y="1386357"/>
            <a:chExt cx="1188516" cy="1296543"/>
          </a:xfrm>
        </p:grpSpPr>
        <p:sp>
          <p:nvSpPr>
            <p:cNvPr id="14" name="Rectangle 13"/>
            <p:cNvSpPr/>
            <p:nvPr/>
          </p:nvSpPr>
          <p:spPr>
            <a:xfrm>
              <a:off x="1457437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setCommand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0654" y="2375123"/>
              <a:ext cx="588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Invoker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645953" y="2236811"/>
            <a:ext cx="3844277" cy="1173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967981">
            <a:off x="3937812" y="2529011"/>
            <a:ext cx="137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setCommand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5293" y="2376612"/>
            <a:ext cx="4054937" cy="1363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75823" y="3257492"/>
            <a:ext cx="1563228" cy="1296543"/>
            <a:chOff x="1457437" y="1386357"/>
            <a:chExt cx="1188516" cy="1296543"/>
          </a:xfrm>
        </p:grpSpPr>
        <p:sp>
          <p:nvSpPr>
            <p:cNvPr id="19" name="Rectangle 18"/>
            <p:cNvSpPr/>
            <p:nvPr/>
          </p:nvSpPr>
          <p:spPr>
            <a:xfrm>
              <a:off x="1457437" y="1386357"/>
              <a:ext cx="1188516" cy="99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action1()</a:t>
              </a:r>
            </a:p>
            <a:p>
              <a:pPr algn="ctr"/>
              <a:r>
                <a:rPr lang="en-US" dirty="0" smtClean="0"/>
                <a:t>action2()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50654" y="2375123"/>
              <a:ext cx="68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Receiver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1457437" y="2375123"/>
            <a:ext cx="93217" cy="8823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3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br>
              <a:rPr lang="en-US" dirty="0" smtClean="0"/>
            </a:br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40" y="0"/>
            <a:ext cx="58151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909650"/>
            <a:ext cx="8229600" cy="401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 b="1" dirty="0" smtClean="0"/>
              <a:t>Command </a:t>
            </a:r>
            <a:r>
              <a:rPr lang="en" sz="2400" b="1" dirty="0" smtClean="0"/>
              <a:t>Pattern</a:t>
            </a:r>
            <a:endParaRPr lang="en" sz="2400" b="1" dirty="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Learn how objects can </a:t>
            </a:r>
            <a:r>
              <a:rPr lang="en-US" sz="2000" dirty="0" smtClean="0"/>
              <a:t>encapsulate invocation</a:t>
            </a:r>
            <a:r>
              <a:rPr lang="en" sz="2000" dirty="0" smtClean="0"/>
              <a:t>.</a:t>
            </a:r>
            <a:endParaRPr lang="en" sz="2000" dirty="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Apply the </a:t>
            </a:r>
            <a:r>
              <a:rPr lang="en-US" sz="2000" dirty="0" smtClean="0"/>
              <a:t>command</a:t>
            </a:r>
            <a:r>
              <a:rPr lang="en" sz="2000" dirty="0" smtClean="0"/>
              <a:t> </a:t>
            </a:r>
            <a:r>
              <a:rPr lang="en" sz="2000" dirty="0"/>
              <a:t>pattern in Scala</a:t>
            </a:r>
            <a:r>
              <a:rPr lang="en" sz="2000" dirty="0" smtClean="0"/>
              <a:t>.</a:t>
            </a:r>
            <a:endParaRPr lang="en-US" sz="2000" dirty="0" smtClean="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smtClean="0"/>
              <a:t>Learn how to evolve the command pattern to support undo.</a:t>
            </a:r>
            <a:endParaRPr lang="en" sz="2000" dirty="0"/>
          </a:p>
          <a:p>
            <a:pPr rtl="0">
              <a:spcBef>
                <a:spcPts val="0"/>
              </a:spcBef>
              <a:buNone/>
            </a:pPr>
            <a:endParaRPr sz="2400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br>
              <a:rPr lang="en-US" dirty="0" smtClean="0"/>
            </a:br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40" y="0"/>
            <a:ext cx="5815160" cy="5143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91808" y="908704"/>
            <a:ext cx="2738247" cy="23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9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br>
              <a:rPr lang="en-US" dirty="0" smtClean="0"/>
            </a:br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40" y="0"/>
            <a:ext cx="5815160" cy="514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91808" y="908704"/>
            <a:ext cx="2738247" cy="23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02587" y="1759159"/>
            <a:ext cx="2027468" cy="22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96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br>
              <a:rPr lang="en-US" dirty="0" smtClean="0"/>
            </a:br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40" y="0"/>
            <a:ext cx="5815160" cy="514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91808" y="908704"/>
            <a:ext cx="2738247" cy="23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02587" y="1759159"/>
            <a:ext cx="2027468" cy="22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91808" y="1677608"/>
            <a:ext cx="2738247" cy="757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6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br>
              <a:rPr lang="en-US" dirty="0" smtClean="0"/>
            </a:br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40" y="0"/>
            <a:ext cx="5815160" cy="514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91808" y="908704"/>
            <a:ext cx="2738247" cy="23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02587" y="1759159"/>
            <a:ext cx="2027468" cy="22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91808" y="1677608"/>
            <a:ext cx="2738247" cy="757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47113" y="908704"/>
            <a:ext cx="3076159" cy="23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5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br>
              <a:rPr lang="en-US" dirty="0" smtClean="0"/>
            </a:br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40" y="0"/>
            <a:ext cx="5815160" cy="514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91808" y="908704"/>
            <a:ext cx="2738247" cy="23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02587" y="1759159"/>
            <a:ext cx="2027468" cy="22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91808" y="1677608"/>
            <a:ext cx="2738247" cy="757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47113" y="908704"/>
            <a:ext cx="3076159" cy="23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91808" y="2434862"/>
            <a:ext cx="2831464" cy="1537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1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br>
              <a:rPr lang="en-US" dirty="0" smtClean="0"/>
            </a:br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40" y="0"/>
            <a:ext cx="5815160" cy="514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91808" y="908704"/>
            <a:ext cx="2738247" cy="23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602587" y="1759159"/>
            <a:ext cx="2027468" cy="22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91808" y="1677608"/>
            <a:ext cx="2738247" cy="757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47113" y="908704"/>
            <a:ext cx="3076159" cy="231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91808" y="2434862"/>
            <a:ext cx="2831464" cy="1537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59806" y="4823123"/>
            <a:ext cx="2470249" cy="34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12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9" y="205977"/>
            <a:ext cx="2013049" cy="2520135"/>
          </a:xfrm>
        </p:spPr>
        <p:txBody>
          <a:bodyPr/>
          <a:lstStyle/>
          <a:p>
            <a:r>
              <a:rPr lang="en-US" sz="2800" dirty="0" smtClean="0"/>
              <a:t>Command</a:t>
            </a:r>
            <a:br>
              <a:rPr lang="en-US" sz="2800" dirty="0" smtClean="0"/>
            </a:br>
            <a:r>
              <a:rPr lang="en-US" sz="2800" dirty="0" smtClean="0"/>
              <a:t>Pattern </a:t>
            </a:r>
            <a:br>
              <a:rPr lang="en-US" sz="2800" dirty="0" smtClean="0"/>
            </a:br>
            <a:r>
              <a:rPr lang="en-US" sz="2800" dirty="0" smtClean="0"/>
              <a:t>Class </a:t>
            </a:r>
            <a:br>
              <a:rPr lang="en-US" sz="2800" dirty="0" smtClean="0"/>
            </a:br>
            <a:r>
              <a:rPr lang="en-US" sz="2800" dirty="0" smtClean="0"/>
              <a:t>Diagram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61" y="0"/>
            <a:ext cx="69084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15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 Defined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Command Pattern</a:t>
            </a:r>
            <a:r>
              <a:rPr lang="en-US" dirty="0"/>
              <a:t> </a:t>
            </a:r>
            <a:r>
              <a:rPr lang="en-US" dirty="0" smtClean="0"/>
              <a:t>encapsulates a request as an object, thereby letting you parameterize other objects with different requests, queue or log requests, and support undoable operations.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271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5" y="205978"/>
            <a:ext cx="2852217" cy="2170634"/>
          </a:xfrm>
        </p:spPr>
        <p:txBody>
          <a:bodyPr/>
          <a:lstStyle/>
          <a:p>
            <a:r>
              <a:rPr lang="en-US" dirty="0" smtClean="0"/>
              <a:t>Assigning Commands to Slots…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42" y="0"/>
            <a:ext cx="57963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6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Hardware!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3830780" cy="3725680"/>
          </a:xfrm>
        </p:spPr>
        <p:txBody>
          <a:bodyPr/>
          <a:lstStyle/>
          <a:p>
            <a:r>
              <a:rPr lang="en-US" sz="2000" b="1" dirty="0" smtClean="0"/>
              <a:t>Home Automation or Bust!</a:t>
            </a:r>
          </a:p>
          <a:p>
            <a:endParaRPr lang="en-US" sz="2000" dirty="0"/>
          </a:p>
          <a:p>
            <a:r>
              <a:rPr lang="en-US" sz="2000" dirty="0" smtClean="0"/>
              <a:t>You have been hired to implement an API for programming a remote for home automation. The goal is to make it as easy and as flexible as possible to allow the remote to be easily reprogrammed.</a:t>
            </a:r>
          </a:p>
          <a:p>
            <a:endParaRPr lang="en-US" sz="2000" dirty="0"/>
          </a:p>
          <a:p>
            <a:r>
              <a:rPr lang="en-US" sz="2000" b="1" dirty="0" smtClean="0"/>
              <a:t>Are you up for the challenge?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96" y="594152"/>
            <a:ext cx="2901221" cy="42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2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Vendor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78" y="1176656"/>
            <a:ext cx="6016953" cy="3803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533" y="806927"/>
            <a:ext cx="2080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should give you a</a:t>
            </a:r>
          </a:p>
          <a:p>
            <a:r>
              <a:rPr lang="en-US" dirty="0" smtClean="0"/>
              <a:t>good idea of what we </a:t>
            </a:r>
          </a:p>
          <a:p>
            <a:r>
              <a:rPr lang="en-US" dirty="0" smtClean="0"/>
              <a:t>need to control from the</a:t>
            </a:r>
          </a:p>
          <a:p>
            <a:r>
              <a:rPr lang="en-US" dirty="0" smtClean="0"/>
              <a:t>remote!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9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89" y="737192"/>
            <a:ext cx="7034285" cy="4406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 Brief Introduction to the Command Pattern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338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921914" cy="857250"/>
          </a:xfrm>
        </p:spPr>
        <p:txBody>
          <a:bodyPr/>
          <a:lstStyle/>
          <a:p>
            <a:r>
              <a:rPr lang="en-US" dirty="0" smtClean="0"/>
              <a:t>Let us look at this a little closer…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38" y="0"/>
            <a:ext cx="54789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6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921914" cy="857250"/>
          </a:xfrm>
        </p:spPr>
        <p:txBody>
          <a:bodyPr/>
          <a:lstStyle/>
          <a:p>
            <a:r>
              <a:rPr lang="en-US" dirty="0" smtClean="0"/>
              <a:t>Let us look at this a little closer…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38" y="0"/>
            <a:ext cx="5478946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868" y="2002673"/>
            <a:ext cx="31344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customer knows what he wants and creates an order.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62057" y="780554"/>
            <a:ext cx="2132337" cy="180689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3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921914" cy="857250"/>
          </a:xfrm>
        </p:spPr>
        <p:txBody>
          <a:bodyPr/>
          <a:lstStyle/>
          <a:p>
            <a:r>
              <a:rPr lang="en-US" dirty="0" smtClean="0"/>
              <a:t>Let us look at this a little closer…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38" y="0"/>
            <a:ext cx="5478946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868" y="2002673"/>
            <a:ext cx="313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order consists of an order slip and the customer’s menu items that are written on it.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1116" y="205978"/>
            <a:ext cx="2132337" cy="180689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8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2921914" cy="857250"/>
          </a:xfrm>
        </p:spPr>
        <p:txBody>
          <a:bodyPr/>
          <a:lstStyle/>
          <a:p>
            <a:r>
              <a:rPr lang="en-US" dirty="0" smtClean="0"/>
              <a:t>Let us look at this a little closer…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38" y="0"/>
            <a:ext cx="5478946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868" y="2002673"/>
            <a:ext cx="3134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waitress takes the order, and when she gets around to it, she calls its </a:t>
            </a:r>
            <a:r>
              <a:rPr lang="en-US" sz="1600" dirty="0" err="1" smtClean="0">
                <a:solidFill>
                  <a:srgbClr val="FF0000"/>
                </a:solidFill>
              </a:rPr>
              <a:t>orderUp</a:t>
            </a:r>
            <a:r>
              <a:rPr lang="en-US" sz="1600" dirty="0" smtClean="0">
                <a:solidFill>
                  <a:srgbClr val="FF0000"/>
                </a:solidFill>
              </a:rPr>
              <a:t>() method to being the Order’s preparation.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4640" y="1717883"/>
            <a:ext cx="2132337" cy="180689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576</Words>
  <Application>Microsoft Macintosh PowerPoint</Application>
  <PresentationFormat>On-screen Show (16:9)</PresentationFormat>
  <Paragraphs>98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simple-light</vt:lpstr>
      <vt:lpstr>CMPSCI 220 Programming Methodology</vt:lpstr>
      <vt:lpstr>Objectives</vt:lpstr>
      <vt:lpstr>Free Hardware!</vt:lpstr>
      <vt:lpstr>The Vendor Classes</vt:lpstr>
      <vt:lpstr>A Brief Introduction to the Command Pattern</vt:lpstr>
      <vt:lpstr>Let us look at this a little closer…</vt:lpstr>
      <vt:lpstr>Let us look at this a little closer…</vt:lpstr>
      <vt:lpstr>Let us look at this a little closer…</vt:lpstr>
      <vt:lpstr>Let us look at this a little closer…</vt:lpstr>
      <vt:lpstr>Let us look at this a little closer…</vt:lpstr>
      <vt:lpstr>Let us look at this a little closer…</vt:lpstr>
      <vt:lpstr>Let us look at this a little closer…</vt:lpstr>
      <vt:lpstr>From Diner to Command Pattern</vt:lpstr>
      <vt:lpstr>From Diner to Command Pattern</vt:lpstr>
      <vt:lpstr>From Diner to Command Pattern</vt:lpstr>
      <vt:lpstr>From Diner to Command Pattern</vt:lpstr>
      <vt:lpstr>From Diner to Command Pattern</vt:lpstr>
      <vt:lpstr>From Diner to Command Pattern</vt:lpstr>
      <vt:lpstr>What Does  What?</vt:lpstr>
      <vt:lpstr>What Does  What?</vt:lpstr>
      <vt:lpstr>What Does  What?</vt:lpstr>
      <vt:lpstr>What Does  What?</vt:lpstr>
      <vt:lpstr>What Does  What?</vt:lpstr>
      <vt:lpstr>What Does  What?</vt:lpstr>
      <vt:lpstr>What Does  What?</vt:lpstr>
      <vt:lpstr>Command Pattern  Class  Diagram</vt:lpstr>
      <vt:lpstr>Command Pattern Defined</vt:lpstr>
      <vt:lpstr>Assigning Commands to Slots…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CMPSCI 220 Programming Methodology</dc:title>
  <cp:lastModifiedBy>Tim Richards</cp:lastModifiedBy>
  <cp:revision>21</cp:revision>
  <dcterms:modified xsi:type="dcterms:W3CDTF">2015-03-05T20:57:57Z</dcterms:modified>
</cp:coreProperties>
</file>