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8"/>
  </p:notesMasterIdLst>
  <p:sldIdLst>
    <p:sldId id="256" r:id="rId2"/>
    <p:sldId id="257" r:id="rId3"/>
    <p:sldId id="258" r:id="rId4"/>
    <p:sldId id="275" r:id="rId5"/>
    <p:sldId id="276" r:id="rId6"/>
    <p:sldId id="277" r:id="rId7"/>
    <p:sldId id="278" r:id="rId8"/>
    <p:sldId id="279" r:id="rId9"/>
    <p:sldId id="262" r:id="rId10"/>
    <p:sldId id="266" r:id="rId11"/>
    <p:sldId id="267" r:id="rId12"/>
    <p:sldId id="268" r:id="rId13"/>
    <p:sldId id="269" r:id="rId14"/>
    <p:sldId id="270" r:id="rId15"/>
    <p:sldId id="271" r:id="rId16"/>
    <p:sldId id="272" r:id="rId17"/>
    <p:sldId id="263" r:id="rId18"/>
    <p:sldId id="273" r:id="rId19"/>
    <p:sldId id="274" r:id="rId20"/>
    <p:sldId id="280" r:id="rId21"/>
    <p:sldId id="281" r:id="rId22"/>
    <p:sldId id="282" r:id="rId23"/>
    <p:sldId id="283" r:id="rId24"/>
    <p:sldId id="284" r:id="rId25"/>
    <p:sldId id="285" r:id="rId26"/>
    <p:sldId id="286" r:id="rId27"/>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7" d="100"/>
          <a:sy n="97" d="100"/>
        </p:scale>
        <p:origin x="-104" y="-22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663815595"/>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1583342"/>
            <a:ext cx="7772400" cy="1159856"/>
          </a:xfrm>
          <a:prstGeom prst="rect">
            <a:avLst/>
          </a:prstGeom>
        </p:spPr>
        <p:txBody>
          <a:bodyPr lIns="91425" tIns="91425" rIns="91425" bIns="91425" anchor="t"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0" name="Shape 10"/>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a:endParaRPr/>
          </a:p>
        </p:txBody>
      </p:sp>
      <p:sp>
        <p:nvSpPr>
          <p:cNvPr id="11" name="Shape 11"/>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25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25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25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algn="ctr">
              <a:spcBef>
                <a:spcPts val="360"/>
              </a:spcBef>
              <a:buSzPct val="100000"/>
              <a:buNone/>
              <a:defRPr sz="1800"/>
            </a:lvl1pPr>
          </a:lstStyle>
          <a:p>
            <a:endParaRPr/>
          </a:p>
        </p:txBody>
      </p:sp>
      <p:sp>
        <p:nvSpPr>
          <p:cNvPr id="26" name="Shape 26"/>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524"/>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a:noFill/>
          <a:ln>
            <a:noFill/>
          </a:ln>
        </p:spPr>
        <p:txBody>
          <a:bodyPr lIns="91425" tIns="91425" rIns="91425" bIns="91425" anchor="t" anchorCtr="0"/>
          <a:lstStyle>
            <a:lvl1pPr>
              <a:spcBef>
                <a:spcPts val="0"/>
              </a:spcBef>
              <a:buClr>
                <a:schemeClr val="dk1"/>
              </a:buClr>
              <a:buSzPct val="100000"/>
              <a:buNone/>
              <a:defRPr sz="3000" b="1">
                <a:solidFill>
                  <a:schemeClr val="dk1"/>
                </a:solidFill>
              </a:defRPr>
            </a:lvl1pPr>
            <a:lvl2pPr>
              <a:spcBef>
                <a:spcPts val="0"/>
              </a:spcBef>
              <a:buClr>
                <a:schemeClr val="dk1"/>
              </a:buClr>
              <a:buSzPct val="100000"/>
              <a:buNone/>
              <a:defRPr sz="3600" b="1">
                <a:solidFill>
                  <a:schemeClr val="dk1"/>
                </a:solidFill>
              </a:defRPr>
            </a:lvl2pPr>
            <a:lvl3pPr>
              <a:spcBef>
                <a:spcPts val="0"/>
              </a:spcBef>
              <a:buClr>
                <a:schemeClr val="dk1"/>
              </a:buClr>
              <a:buSzPct val="100000"/>
              <a:buNone/>
              <a:defRPr sz="3600" b="1">
                <a:solidFill>
                  <a:schemeClr val="dk1"/>
                </a:solidFill>
              </a:defRPr>
            </a:lvl3pPr>
            <a:lvl4pPr>
              <a:spcBef>
                <a:spcPts val="0"/>
              </a:spcBef>
              <a:buClr>
                <a:schemeClr val="dk1"/>
              </a:buClr>
              <a:buSzPct val="100000"/>
              <a:buNone/>
              <a:defRPr sz="3600" b="1">
                <a:solidFill>
                  <a:schemeClr val="dk1"/>
                </a:solidFill>
              </a:defRPr>
            </a:lvl4pPr>
            <a:lvl5pPr>
              <a:spcBef>
                <a:spcPts val="0"/>
              </a:spcBef>
              <a:buClr>
                <a:schemeClr val="dk1"/>
              </a:buClr>
              <a:buSzPct val="100000"/>
              <a:buNone/>
              <a:defRPr sz="3600" b="1">
                <a:solidFill>
                  <a:schemeClr val="dk1"/>
                </a:solidFill>
              </a:defRPr>
            </a:lvl5pPr>
            <a:lvl6pPr>
              <a:spcBef>
                <a:spcPts val="0"/>
              </a:spcBef>
              <a:buClr>
                <a:schemeClr val="dk1"/>
              </a:buClr>
              <a:buSzPct val="100000"/>
              <a:buNone/>
              <a:defRPr sz="3600" b="1">
                <a:solidFill>
                  <a:schemeClr val="dk1"/>
                </a:solidFill>
              </a:defRPr>
            </a:lvl6pPr>
            <a:lvl7pPr>
              <a:spcBef>
                <a:spcPts val="0"/>
              </a:spcBef>
              <a:buClr>
                <a:schemeClr val="dk1"/>
              </a:buClr>
              <a:buSzPct val="100000"/>
              <a:buNone/>
              <a:defRPr sz="3600" b="1">
                <a:solidFill>
                  <a:schemeClr val="dk1"/>
                </a:solidFill>
              </a:defRPr>
            </a:lvl7pPr>
            <a:lvl8pPr>
              <a:spcBef>
                <a:spcPts val="0"/>
              </a:spcBef>
              <a:buClr>
                <a:schemeClr val="dk1"/>
              </a:buClr>
              <a:buSzPct val="100000"/>
              <a:buNone/>
              <a:defRPr sz="3600" b="1">
                <a:solidFill>
                  <a:schemeClr val="dk1"/>
                </a:solidFill>
              </a:defRPr>
            </a:lvl8pPr>
            <a:lvl9pPr>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
        <p:nvSpPr>
          <p:cNvPr id="7" name="Shape 7"/>
          <p:cNvSpPr txBox="1">
            <a:spLocks noGrp="1"/>
          </p:cNvSpPr>
          <p:nvPr>
            <p:ph type="sldNum" idx="12"/>
          </p:nvPr>
        </p:nvSpPr>
        <p:spPr>
          <a:xfrm>
            <a:off x="8556791" y="4749850"/>
            <a:ext cx="548699" cy="393524"/>
          </a:xfrm>
          <a:prstGeom prst="rect">
            <a:avLst/>
          </a:prstGeom>
          <a:noFill/>
          <a:ln>
            <a:noFill/>
          </a:ln>
        </p:spPr>
        <p:txBody>
          <a:bodyPr lIns="91425" tIns="91425" rIns="91425" b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1583346"/>
            <a:ext cx="7772400" cy="593699"/>
          </a:xfrm>
          <a:prstGeom prst="rect">
            <a:avLst/>
          </a:prstGeom>
        </p:spPr>
        <p:txBody>
          <a:bodyPr lIns="91425" tIns="91425" rIns="91425" bIns="91425" anchor="t" anchorCtr="0">
            <a:noAutofit/>
          </a:bodyPr>
          <a:lstStyle/>
          <a:p>
            <a:pPr>
              <a:spcBef>
                <a:spcPts val="0"/>
              </a:spcBef>
              <a:buNone/>
            </a:pPr>
            <a:r>
              <a:rPr lang="en" sz="2800"/>
              <a:t>CMPSCI 220 Programming Methodology</a:t>
            </a:r>
          </a:p>
        </p:txBody>
      </p:sp>
      <p:sp>
        <p:nvSpPr>
          <p:cNvPr id="31" name="Shape 31"/>
          <p:cNvSpPr txBox="1">
            <a:spLocks noGrp="1"/>
          </p:cNvSpPr>
          <p:nvPr>
            <p:ph type="subTitle" idx="1"/>
          </p:nvPr>
        </p:nvSpPr>
        <p:spPr>
          <a:xfrm>
            <a:off x="685800" y="2295223"/>
            <a:ext cx="7772400" cy="1118700"/>
          </a:xfrm>
          <a:prstGeom prst="rect">
            <a:avLst/>
          </a:prstGeom>
        </p:spPr>
        <p:txBody>
          <a:bodyPr lIns="91425" tIns="91425" rIns="91425" bIns="91425" anchor="t" anchorCtr="0">
            <a:noAutofit/>
          </a:bodyPr>
          <a:lstStyle/>
          <a:p>
            <a:pPr rtl="0">
              <a:spcBef>
                <a:spcPts val="0"/>
              </a:spcBef>
              <a:buNone/>
            </a:pPr>
            <a:r>
              <a:rPr lang="en-US" dirty="0" smtClean="0"/>
              <a:t>Libraries</a:t>
            </a:r>
            <a:endParaRPr lang="en" dirty="0"/>
          </a:p>
        </p:txBody>
      </p:sp>
      <p:sp>
        <p:nvSpPr>
          <p:cNvPr id="2" name="TextBox 1"/>
          <p:cNvSpPr txBox="1"/>
          <p:nvPr/>
        </p:nvSpPr>
        <p:spPr>
          <a:xfrm>
            <a:off x="7026806" y="4913618"/>
            <a:ext cx="2117194" cy="230832"/>
          </a:xfrm>
          <a:prstGeom prst="rect">
            <a:avLst/>
          </a:prstGeom>
          <a:noFill/>
        </p:spPr>
        <p:txBody>
          <a:bodyPr wrap="none" rtlCol="0">
            <a:spAutoFit/>
          </a:bodyPr>
          <a:lstStyle/>
          <a:p>
            <a:r>
              <a:rPr lang="en-US" sz="900" i="1" dirty="0" smtClean="0"/>
              <a:t>Based on Head First Design Patterns</a:t>
            </a:r>
            <a:endParaRPr lang="en-US" sz="900" i="1" dirty="0"/>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to Software Libraries</a:t>
            </a:r>
            <a:endParaRPr lang="en-US" dirty="0"/>
          </a:p>
        </p:txBody>
      </p:sp>
      <p:sp>
        <p:nvSpPr>
          <p:cNvPr id="3" name="Text Placeholder 2"/>
          <p:cNvSpPr>
            <a:spLocks noGrp="1"/>
          </p:cNvSpPr>
          <p:nvPr>
            <p:ph type="body" idx="1"/>
          </p:nvPr>
        </p:nvSpPr>
        <p:spPr/>
        <p:txBody>
          <a:bodyPr/>
          <a:lstStyle/>
          <a:p>
            <a:r>
              <a:rPr lang="en-US" sz="2800" b="1" dirty="0" smtClean="0"/>
              <a:t>Language Dependent</a:t>
            </a:r>
          </a:p>
          <a:p>
            <a:r>
              <a:rPr lang="en-US" sz="2400" dirty="0" smtClean="0"/>
              <a:t>How libraries are implemented and accessed is dependent on the programming language.</a:t>
            </a:r>
          </a:p>
          <a:p>
            <a:endParaRPr lang="en-US" sz="2400" dirty="0"/>
          </a:p>
          <a:p>
            <a:r>
              <a:rPr lang="en-US" sz="2800" b="1" dirty="0" smtClean="0"/>
              <a:t>Programming Language Support</a:t>
            </a:r>
            <a:endParaRPr lang="en-US" sz="2800" b="1" dirty="0"/>
          </a:p>
          <a:p>
            <a:r>
              <a:rPr lang="en-US" sz="2400" dirty="0" smtClean="0"/>
              <a:t>Programming languages support different mechanisms for implementing libraries and different levels of granularity for controlling access to them.</a:t>
            </a:r>
          </a:p>
        </p:txBody>
      </p:sp>
    </p:spTree>
    <p:extLst>
      <p:ext uri="{BB962C8B-B14F-4D97-AF65-F5344CB8AC3E}">
        <p14:creationId xmlns:p14="http://schemas.microsoft.com/office/powerpoint/2010/main" val="238772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Granularity</a:t>
            </a:r>
            <a:endParaRPr lang="en-US" dirty="0"/>
          </a:p>
        </p:txBody>
      </p:sp>
      <p:sp>
        <p:nvSpPr>
          <p:cNvPr id="3" name="Text Placeholder 2"/>
          <p:cNvSpPr>
            <a:spLocks noGrp="1"/>
          </p:cNvSpPr>
          <p:nvPr>
            <p:ph type="body" idx="1"/>
          </p:nvPr>
        </p:nvSpPr>
        <p:spPr/>
        <p:txBody>
          <a:bodyPr/>
          <a:lstStyle/>
          <a:p>
            <a:r>
              <a:rPr lang="en-US" sz="2800" b="1" dirty="0" smtClean="0"/>
              <a:t>Course Grained Access</a:t>
            </a:r>
          </a:p>
          <a:p>
            <a:r>
              <a:rPr lang="en-US" sz="2400" dirty="0" smtClean="0"/>
              <a:t>Some languages provide course grained access to libraries – operations and data are either accessible or they are not.</a:t>
            </a:r>
          </a:p>
          <a:p>
            <a:endParaRPr lang="en-US" sz="2400" dirty="0"/>
          </a:p>
          <a:p>
            <a:r>
              <a:rPr lang="en-US" sz="2800" b="1" dirty="0" smtClean="0"/>
              <a:t>Fine Grained Access</a:t>
            </a:r>
            <a:endParaRPr lang="en-US" sz="2800" b="1" dirty="0"/>
          </a:p>
          <a:p>
            <a:r>
              <a:rPr lang="en-US" sz="2400" dirty="0" smtClean="0"/>
              <a:t>Other languages provide fine grained access to libraries </a:t>
            </a:r>
          </a:p>
          <a:p>
            <a:r>
              <a:rPr lang="en-US" sz="2400" dirty="0" smtClean="0"/>
              <a:t>– operations and data may be accessible to a group of libraries, classes, operations, or data but not others.</a:t>
            </a:r>
          </a:p>
        </p:txBody>
      </p:sp>
    </p:spTree>
    <p:extLst>
      <p:ext uri="{BB962C8B-B14F-4D97-AF65-F5344CB8AC3E}">
        <p14:creationId xmlns:p14="http://schemas.microsoft.com/office/powerpoint/2010/main" val="82776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Defined Interfaces</a:t>
            </a:r>
            <a:endParaRPr lang="en-US" dirty="0"/>
          </a:p>
        </p:txBody>
      </p:sp>
      <p:sp>
        <p:nvSpPr>
          <p:cNvPr id="3" name="Text Placeholder 2"/>
          <p:cNvSpPr>
            <a:spLocks noGrp="1"/>
          </p:cNvSpPr>
          <p:nvPr>
            <p:ph type="body" idx="1"/>
          </p:nvPr>
        </p:nvSpPr>
        <p:spPr>
          <a:xfrm>
            <a:off x="260802" y="1200150"/>
            <a:ext cx="3536242" cy="3725680"/>
          </a:xfrm>
        </p:spPr>
        <p:txBody>
          <a:bodyPr/>
          <a:lstStyle/>
          <a:p>
            <a:r>
              <a:rPr lang="en-US" sz="2000" dirty="0" smtClean="0"/>
              <a:t>Libraries (like user interfaces) provide access to functionality through well defined interfaces.</a:t>
            </a:r>
          </a:p>
          <a:p>
            <a:endParaRPr lang="en-US" sz="2000" dirty="0"/>
          </a:p>
        </p:txBody>
      </p:sp>
      <p:pic>
        <p:nvPicPr>
          <p:cNvPr id="4" name="Picture 3"/>
          <p:cNvPicPr>
            <a:picLocks noChangeAspect="1"/>
          </p:cNvPicPr>
          <p:nvPr/>
        </p:nvPicPr>
        <p:blipFill>
          <a:blip r:embed="rId2"/>
          <a:stretch>
            <a:fillRect/>
          </a:stretch>
        </p:blipFill>
        <p:spPr>
          <a:xfrm>
            <a:off x="3993442" y="1204977"/>
            <a:ext cx="5464790" cy="3967033"/>
          </a:xfrm>
          <a:prstGeom prst="rect">
            <a:avLst/>
          </a:prstGeom>
        </p:spPr>
      </p:pic>
    </p:spTree>
    <p:extLst>
      <p:ext uri="{BB962C8B-B14F-4D97-AF65-F5344CB8AC3E}">
        <p14:creationId xmlns:p14="http://schemas.microsoft.com/office/powerpoint/2010/main" val="3438052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Defined Interfaces</a:t>
            </a:r>
            <a:endParaRPr lang="en-US" dirty="0"/>
          </a:p>
        </p:txBody>
      </p:sp>
      <p:sp>
        <p:nvSpPr>
          <p:cNvPr id="3" name="Text Placeholder 2"/>
          <p:cNvSpPr>
            <a:spLocks noGrp="1"/>
          </p:cNvSpPr>
          <p:nvPr>
            <p:ph type="body" idx="1"/>
          </p:nvPr>
        </p:nvSpPr>
        <p:spPr>
          <a:xfrm>
            <a:off x="260802" y="1200150"/>
            <a:ext cx="3536242" cy="3725680"/>
          </a:xfrm>
        </p:spPr>
        <p:txBody>
          <a:bodyPr/>
          <a:lstStyle/>
          <a:p>
            <a:r>
              <a:rPr lang="en-US" sz="2000" dirty="0" smtClean="0">
                <a:solidFill>
                  <a:schemeClr val="bg2">
                    <a:lumMod val="60000"/>
                    <a:lumOff val="40000"/>
                  </a:schemeClr>
                </a:solidFill>
              </a:rPr>
              <a:t>Libraries (like user interfaces) provide access to functionality through well defined interfaces.</a:t>
            </a:r>
          </a:p>
          <a:p>
            <a:endParaRPr lang="en-US" sz="2000" dirty="0"/>
          </a:p>
          <a:p>
            <a:r>
              <a:rPr lang="en-US" sz="2000" dirty="0" smtClean="0"/>
              <a:t>A poorly designed interface (confusing, to restrictive, overly permissive) will lead to  libraries that are not useful, difficult to use and impact the performance and reliability of the software system using it.</a:t>
            </a:r>
            <a:endParaRPr lang="en-US" sz="2000" dirty="0"/>
          </a:p>
        </p:txBody>
      </p:sp>
      <p:pic>
        <p:nvPicPr>
          <p:cNvPr id="5" name="Picture 4"/>
          <p:cNvPicPr>
            <a:picLocks noChangeAspect="1"/>
          </p:cNvPicPr>
          <p:nvPr/>
        </p:nvPicPr>
        <p:blipFill>
          <a:blip r:embed="rId2"/>
          <a:stretch>
            <a:fillRect/>
          </a:stretch>
        </p:blipFill>
        <p:spPr>
          <a:xfrm>
            <a:off x="3951674" y="1200149"/>
            <a:ext cx="5383815" cy="4021487"/>
          </a:xfrm>
          <a:prstGeom prst="rect">
            <a:avLst/>
          </a:prstGeom>
        </p:spPr>
      </p:pic>
    </p:spTree>
    <p:extLst>
      <p:ext uri="{BB962C8B-B14F-4D97-AF65-F5344CB8AC3E}">
        <p14:creationId xmlns:p14="http://schemas.microsoft.com/office/powerpoint/2010/main" val="2559051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Through Interface</a:t>
            </a:r>
            <a:endParaRPr lang="en-US" dirty="0"/>
          </a:p>
        </p:txBody>
      </p:sp>
      <p:sp>
        <p:nvSpPr>
          <p:cNvPr id="4" name="Rectangle 3"/>
          <p:cNvSpPr/>
          <p:nvPr/>
        </p:nvSpPr>
        <p:spPr>
          <a:xfrm>
            <a:off x="6049083" y="1230643"/>
            <a:ext cx="2396065" cy="33515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Implementation</a:t>
            </a:r>
            <a:endParaRPr lang="en-US" dirty="0"/>
          </a:p>
        </p:txBody>
      </p:sp>
      <p:sp>
        <p:nvSpPr>
          <p:cNvPr id="5" name="Rectangle 4"/>
          <p:cNvSpPr/>
          <p:nvPr/>
        </p:nvSpPr>
        <p:spPr>
          <a:xfrm rot="5400000">
            <a:off x="4144172" y="2677285"/>
            <a:ext cx="3351539" cy="4582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Interface</a:t>
            </a:r>
            <a:endParaRPr lang="en-US" dirty="0"/>
          </a:p>
        </p:txBody>
      </p:sp>
      <p:sp>
        <p:nvSpPr>
          <p:cNvPr id="6" name="TextBox 5"/>
          <p:cNvSpPr txBox="1"/>
          <p:nvPr/>
        </p:nvSpPr>
        <p:spPr>
          <a:xfrm>
            <a:off x="6690652" y="4582187"/>
            <a:ext cx="748923" cy="307777"/>
          </a:xfrm>
          <a:prstGeom prst="rect">
            <a:avLst/>
          </a:prstGeom>
          <a:noFill/>
        </p:spPr>
        <p:txBody>
          <a:bodyPr wrap="none" rtlCol="0">
            <a:spAutoFit/>
          </a:bodyPr>
          <a:lstStyle/>
          <a:p>
            <a:r>
              <a:rPr lang="en-US" dirty="0" smtClean="0"/>
              <a:t>Library</a:t>
            </a:r>
            <a:endParaRPr lang="en-US" dirty="0"/>
          </a:p>
        </p:txBody>
      </p:sp>
      <p:sp>
        <p:nvSpPr>
          <p:cNvPr id="7" name="Rectangle 6"/>
          <p:cNvSpPr/>
          <p:nvPr/>
        </p:nvSpPr>
        <p:spPr>
          <a:xfrm>
            <a:off x="728504" y="1230643"/>
            <a:ext cx="2396065" cy="5236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Software Library</a:t>
            </a:r>
          </a:p>
          <a:p>
            <a:pPr algn="ctr"/>
            <a:r>
              <a:rPr lang="en-US" dirty="0" smtClean="0"/>
              <a:t>Tool</a:t>
            </a:r>
            <a:endParaRPr lang="en-US" dirty="0"/>
          </a:p>
        </p:txBody>
      </p:sp>
      <p:sp>
        <p:nvSpPr>
          <p:cNvPr id="8" name="Rectangle 7"/>
          <p:cNvSpPr/>
          <p:nvPr/>
        </p:nvSpPr>
        <p:spPr>
          <a:xfrm>
            <a:off x="728504" y="1906721"/>
            <a:ext cx="2396065" cy="5236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Software Library</a:t>
            </a:r>
          </a:p>
          <a:p>
            <a:pPr algn="ctr"/>
            <a:r>
              <a:rPr lang="en-US" dirty="0" smtClean="0"/>
              <a:t>Tool</a:t>
            </a:r>
            <a:endParaRPr lang="en-US" dirty="0"/>
          </a:p>
        </p:txBody>
      </p:sp>
      <p:sp>
        <p:nvSpPr>
          <p:cNvPr id="9" name="Rectangle 8"/>
          <p:cNvSpPr/>
          <p:nvPr/>
        </p:nvSpPr>
        <p:spPr>
          <a:xfrm>
            <a:off x="728504" y="2599576"/>
            <a:ext cx="2396065" cy="5236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Software Library</a:t>
            </a:r>
          </a:p>
          <a:p>
            <a:pPr algn="ctr"/>
            <a:r>
              <a:rPr lang="en-US" dirty="0" smtClean="0"/>
              <a:t>Tool</a:t>
            </a:r>
            <a:endParaRPr lang="en-US" dirty="0"/>
          </a:p>
        </p:txBody>
      </p:sp>
      <p:sp>
        <p:nvSpPr>
          <p:cNvPr id="10" name="Rectangle 9"/>
          <p:cNvSpPr/>
          <p:nvPr/>
        </p:nvSpPr>
        <p:spPr>
          <a:xfrm>
            <a:off x="728504" y="3278320"/>
            <a:ext cx="2396065" cy="5236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Software Library</a:t>
            </a:r>
          </a:p>
          <a:p>
            <a:pPr algn="ctr"/>
            <a:r>
              <a:rPr lang="en-US" dirty="0" smtClean="0"/>
              <a:t>Tool</a:t>
            </a:r>
            <a:endParaRPr lang="en-US" dirty="0"/>
          </a:p>
        </p:txBody>
      </p:sp>
      <p:sp>
        <p:nvSpPr>
          <p:cNvPr id="11" name="Rectangle 10"/>
          <p:cNvSpPr/>
          <p:nvPr/>
        </p:nvSpPr>
        <p:spPr>
          <a:xfrm>
            <a:off x="728504" y="3954398"/>
            <a:ext cx="2396065" cy="5236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Software Library</a:t>
            </a:r>
          </a:p>
          <a:p>
            <a:pPr algn="ctr"/>
            <a:r>
              <a:rPr lang="en-US" dirty="0" smtClean="0"/>
              <a:t>Tool</a:t>
            </a:r>
            <a:endParaRPr lang="en-US" dirty="0"/>
          </a:p>
        </p:txBody>
      </p:sp>
      <p:cxnSp>
        <p:nvCxnSpPr>
          <p:cNvPr id="13" name="Straight Arrow Connector 12"/>
          <p:cNvCxnSpPr>
            <a:stCxn id="7" idx="3"/>
          </p:cNvCxnSpPr>
          <p:nvPr/>
        </p:nvCxnSpPr>
        <p:spPr>
          <a:xfrm>
            <a:off x="3124569" y="1492482"/>
            <a:ext cx="2466240" cy="130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8" idx="3"/>
          </p:cNvCxnSpPr>
          <p:nvPr/>
        </p:nvCxnSpPr>
        <p:spPr>
          <a:xfrm>
            <a:off x="3124569" y="2168560"/>
            <a:ext cx="24662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3124569" y="2870822"/>
            <a:ext cx="24662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3124569" y="3533808"/>
            <a:ext cx="24662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a:off x="3124569" y="4209886"/>
            <a:ext cx="24662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22240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Dependencies: Lasagna</a:t>
            </a:r>
            <a:endParaRPr lang="en-US" dirty="0"/>
          </a:p>
        </p:txBody>
      </p:sp>
      <p:sp>
        <p:nvSpPr>
          <p:cNvPr id="3" name="Text Placeholder 2"/>
          <p:cNvSpPr>
            <a:spLocks noGrp="1"/>
          </p:cNvSpPr>
          <p:nvPr>
            <p:ph type="body" idx="1"/>
          </p:nvPr>
        </p:nvSpPr>
        <p:spPr/>
        <p:txBody>
          <a:bodyPr/>
          <a:lstStyle/>
          <a:p>
            <a:r>
              <a:rPr lang="en-US" dirty="0" smtClean="0"/>
              <a:t>Paying attention to what your library depends on and how it interacts with other libraries is important. </a:t>
            </a:r>
            <a:endParaRPr lang="en-US" dirty="0"/>
          </a:p>
        </p:txBody>
      </p:sp>
      <p:pic>
        <p:nvPicPr>
          <p:cNvPr id="4" name="Picture 3"/>
          <p:cNvPicPr>
            <a:picLocks noChangeAspect="1"/>
          </p:cNvPicPr>
          <p:nvPr/>
        </p:nvPicPr>
        <p:blipFill>
          <a:blip r:embed="rId2"/>
          <a:stretch>
            <a:fillRect/>
          </a:stretch>
        </p:blipFill>
        <p:spPr>
          <a:xfrm>
            <a:off x="3956578" y="2462376"/>
            <a:ext cx="3546371" cy="2358898"/>
          </a:xfrm>
          <a:prstGeom prst="rect">
            <a:avLst/>
          </a:prstGeom>
        </p:spPr>
      </p:pic>
      <p:sp>
        <p:nvSpPr>
          <p:cNvPr id="5" name="TextBox 4"/>
          <p:cNvSpPr txBox="1"/>
          <p:nvPr/>
        </p:nvSpPr>
        <p:spPr>
          <a:xfrm>
            <a:off x="457200" y="2932597"/>
            <a:ext cx="3375811" cy="2031325"/>
          </a:xfrm>
          <a:prstGeom prst="rect">
            <a:avLst/>
          </a:prstGeom>
          <a:noFill/>
        </p:spPr>
        <p:txBody>
          <a:bodyPr wrap="square" rtlCol="0">
            <a:spAutoFit/>
          </a:bodyPr>
          <a:lstStyle/>
          <a:p>
            <a:r>
              <a:rPr lang="en-US" dirty="0" smtClean="0"/>
              <a:t>Lasagna is made from bottom to top where each layer depends on the layer below it. It takes a little longer to put together, but it is nicely organized and provides a rich flavor.</a:t>
            </a:r>
          </a:p>
          <a:p>
            <a:endParaRPr lang="en-US" dirty="0"/>
          </a:p>
          <a:p>
            <a:r>
              <a:rPr lang="en-US" dirty="0" smtClean="0"/>
              <a:t>This is a good analogy for how libraries are organized, implemented, and used in a software system.</a:t>
            </a:r>
            <a:endParaRPr lang="en-US" dirty="0"/>
          </a:p>
        </p:txBody>
      </p:sp>
    </p:spTree>
    <p:extLst>
      <p:ext uri="{BB962C8B-B14F-4D97-AF65-F5344CB8AC3E}">
        <p14:creationId xmlns:p14="http://schemas.microsoft.com/office/powerpoint/2010/main" val="169903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Dependencies: Spaghetti</a:t>
            </a:r>
            <a:endParaRPr lang="en-US" dirty="0"/>
          </a:p>
        </p:txBody>
      </p:sp>
      <p:sp>
        <p:nvSpPr>
          <p:cNvPr id="3" name="Text Placeholder 2"/>
          <p:cNvSpPr>
            <a:spLocks noGrp="1"/>
          </p:cNvSpPr>
          <p:nvPr>
            <p:ph type="body" idx="1"/>
          </p:nvPr>
        </p:nvSpPr>
        <p:spPr/>
        <p:txBody>
          <a:bodyPr/>
          <a:lstStyle/>
          <a:p>
            <a:r>
              <a:rPr lang="en-US" dirty="0" smtClean="0"/>
              <a:t>Paying attention to what your library depends on and how it interacts with other libraries is important. </a:t>
            </a:r>
            <a:endParaRPr lang="en-US" dirty="0"/>
          </a:p>
        </p:txBody>
      </p:sp>
      <p:sp>
        <p:nvSpPr>
          <p:cNvPr id="5" name="TextBox 4"/>
          <p:cNvSpPr txBox="1"/>
          <p:nvPr/>
        </p:nvSpPr>
        <p:spPr>
          <a:xfrm>
            <a:off x="457200" y="2932597"/>
            <a:ext cx="3375811" cy="1815882"/>
          </a:xfrm>
          <a:prstGeom prst="rect">
            <a:avLst/>
          </a:prstGeom>
          <a:noFill/>
        </p:spPr>
        <p:txBody>
          <a:bodyPr wrap="square" rtlCol="0">
            <a:spAutoFit/>
          </a:bodyPr>
          <a:lstStyle/>
          <a:p>
            <a:r>
              <a:rPr lang="en-US" dirty="0" smtClean="0"/>
              <a:t>Spaghetti might be quick to make and have good taste – but, it can be a sloppy mess to eat!</a:t>
            </a:r>
          </a:p>
          <a:p>
            <a:endParaRPr lang="en-US" dirty="0"/>
          </a:p>
          <a:p>
            <a:r>
              <a:rPr lang="en-US" dirty="0" smtClean="0"/>
              <a:t>Creating libraries quickly without a clear understanding of their interface can lead to code that is disorganized and monolithic.</a:t>
            </a:r>
            <a:endParaRPr lang="en-US" dirty="0"/>
          </a:p>
        </p:txBody>
      </p:sp>
      <p:pic>
        <p:nvPicPr>
          <p:cNvPr id="6" name="Picture 5"/>
          <p:cNvPicPr>
            <a:picLocks noChangeAspect="1"/>
          </p:cNvPicPr>
          <p:nvPr/>
        </p:nvPicPr>
        <p:blipFill>
          <a:blip r:embed="rId2"/>
          <a:stretch>
            <a:fillRect/>
          </a:stretch>
        </p:blipFill>
        <p:spPr>
          <a:xfrm>
            <a:off x="4565650" y="2565400"/>
            <a:ext cx="3289300" cy="2463800"/>
          </a:xfrm>
          <a:prstGeom prst="rect">
            <a:avLst/>
          </a:prstGeom>
        </p:spPr>
      </p:pic>
    </p:spTree>
    <p:extLst>
      <p:ext uri="{BB962C8B-B14F-4D97-AF65-F5344CB8AC3E}">
        <p14:creationId xmlns:p14="http://schemas.microsoft.com/office/powerpoint/2010/main" val="4181237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1591" y="903627"/>
            <a:ext cx="7531968" cy="4222056"/>
          </a:xfrm>
          <a:prstGeom prst="rect">
            <a:avLst/>
          </a:prstGeom>
        </p:spPr>
      </p:pic>
      <p:sp>
        <p:nvSpPr>
          <p:cNvPr id="2" name="Title 1"/>
          <p:cNvSpPr>
            <a:spLocks noGrp="1"/>
          </p:cNvSpPr>
          <p:nvPr>
            <p:ph type="title"/>
          </p:nvPr>
        </p:nvSpPr>
        <p:spPr/>
        <p:txBody>
          <a:bodyPr/>
          <a:lstStyle/>
          <a:p>
            <a:r>
              <a:rPr lang="en-US" dirty="0" smtClean="0"/>
              <a:t>Dependency Mess</a:t>
            </a:r>
            <a:endParaRPr lang="en-US" dirty="0"/>
          </a:p>
        </p:txBody>
      </p:sp>
      <p:sp>
        <p:nvSpPr>
          <p:cNvPr id="5" name="TextBox 4"/>
          <p:cNvSpPr txBox="1"/>
          <p:nvPr/>
        </p:nvSpPr>
        <p:spPr>
          <a:xfrm>
            <a:off x="3522085" y="4372712"/>
            <a:ext cx="4504508" cy="553998"/>
          </a:xfrm>
          <a:prstGeom prst="rect">
            <a:avLst/>
          </a:prstGeom>
          <a:noFill/>
        </p:spPr>
        <p:txBody>
          <a:bodyPr wrap="none" rtlCol="0">
            <a:spAutoFit/>
          </a:bodyPr>
          <a:lstStyle/>
          <a:p>
            <a:r>
              <a:rPr lang="en-US" sz="3000" dirty="0" smtClean="0">
                <a:solidFill>
                  <a:srgbClr val="FF0000"/>
                </a:solidFill>
              </a:rPr>
              <a:t>Poorly design interfaces?</a:t>
            </a:r>
            <a:endParaRPr lang="en-US" sz="3000" dirty="0">
              <a:solidFill>
                <a:srgbClr val="FF0000"/>
              </a:solidFill>
            </a:endParaRPr>
          </a:p>
        </p:txBody>
      </p:sp>
      <p:pic>
        <p:nvPicPr>
          <p:cNvPr id="6" name="Picture 5"/>
          <p:cNvPicPr>
            <a:picLocks noChangeAspect="1"/>
          </p:cNvPicPr>
          <p:nvPr/>
        </p:nvPicPr>
        <p:blipFill>
          <a:blip r:embed="rId3"/>
          <a:stretch>
            <a:fillRect/>
          </a:stretch>
        </p:blipFill>
        <p:spPr>
          <a:xfrm>
            <a:off x="268549" y="2554020"/>
            <a:ext cx="2080535" cy="2371810"/>
          </a:xfrm>
          <a:prstGeom prst="rect">
            <a:avLst/>
          </a:prstGeom>
        </p:spPr>
      </p:pic>
    </p:spTree>
    <p:extLst>
      <p:ext uri="{BB962C8B-B14F-4D97-AF65-F5344CB8AC3E}">
        <p14:creationId xmlns:p14="http://schemas.microsoft.com/office/powerpoint/2010/main" val="2711552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Dependency Directionality</a:t>
            </a:r>
            <a:endParaRPr lang="en-US" dirty="0"/>
          </a:p>
        </p:txBody>
      </p:sp>
      <p:sp>
        <p:nvSpPr>
          <p:cNvPr id="3" name="Text Placeholder 2"/>
          <p:cNvSpPr>
            <a:spLocks noGrp="1"/>
          </p:cNvSpPr>
          <p:nvPr>
            <p:ph type="body" idx="1"/>
          </p:nvPr>
        </p:nvSpPr>
        <p:spPr>
          <a:xfrm>
            <a:off x="457200" y="1200150"/>
            <a:ext cx="4033786" cy="3725680"/>
          </a:xfrm>
        </p:spPr>
        <p:txBody>
          <a:bodyPr/>
          <a:lstStyle/>
          <a:p>
            <a:r>
              <a:rPr lang="en-US" dirty="0" smtClean="0"/>
              <a:t>One-Way Dependency</a:t>
            </a:r>
          </a:p>
          <a:p>
            <a:endParaRPr lang="en-US" sz="2000" dirty="0" smtClean="0"/>
          </a:p>
          <a:p>
            <a:r>
              <a:rPr lang="en-US" sz="2000" dirty="0" smtClean="0"/>
              <a:t>Good library design and usage are those that promote a one-way dependency. That is, a library at a lower level should not depend on a library “above” it and a library “below” it.</a:t>
            </a:r>
            <a:endParaRPr lang="en-US" sz="2000" dirty="0"/>
          </a:p>
        </p:txBody>
      </p:sp>
      <p:pic>
        <p:nvPicPr>
          <p:cNvPr id="4" name="Picture 3"/>
          <p:cNvPicPr>
            <a:picLocks noChangeAspect="1"/>
          </p:cNvPicPr>
          <p:nvPr/>
        </p:nvPicPr>
        <p:blipFill>
          <a:blip r:embed="rId2"/>
          <a:stretch>
            <a:fillRect/>
          </a:stretch>
        </p:blipFill>
        <p:spPr>
          <a:xfrm>
            <a:off x="4843928" y="1562100"/>
            <a:ext cx="4051300" cy="2006600"/>
          </a:xfrm>
          <a:prstGeom prst="rect">
            <a:avLst/>
          </a:prstGeom>
        </p:spPr>
      </p:pic>
    </p:spTree>
    <p:extLst>
      <p:ext uri="{BB962C8B-B14F-4D97-AF65-F5344CB8AC3E}">
        <p14:creationId xmlns:p14="http://schemas.microsoft.com/office/powerpoint/2010/main" val="4273797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Dependency Directionality</a:t>
            </a:r>
            <a:endParaRPr lang="en-US" dirty="0"/>
          </a:p>
        </p:txBody>
      </p:sp>
      <p:sp>
        <p:nvSpPr>
          <p:cNvPr id="3" name="Text Placeholder 2"/>
          <p:cNvSpPr>
            <a:spLocks noGrp="1"/>
          </p:cNvSpPr>
          <p:nvPr>
            <p:ph type="body" idx="1"/>
          </p:nvPr>
        </p:nvSpPr>
        <p:spPr>
          <a:xfrm>
            <a:off x="457200" y="1200150"/>
            <a:ext cx="4033786" cy="3725680"/>
          </a:xfrm>
        </p:spPr>
        <p:txBody>
          <a:bodyPr/>
          <a:lstStyle/>
          <a:p>
            <a:r>
              <a:rPr lang="en-US" dirty="0" smtClean="0"/>
              <a:t>Circular Dependency</a:t>
            </a:r>
          </a:p>
          <a:p>
            <a:endParaRPr lang="en-US" sz="2000" dirty="0" smtClean="0"/>
          </a:p>
          <a:p>
            <a:r>
              <a:rPr lang="en-US" sz="2000" b="1" dirty="0" smtClean="0"/>
              <a:t>Bad</a:t>
            </a:r>
            <a:r>
              <a:rPr lang="en-US" sz="2000" dirty="0" smtClean="0"/>
              <a:t> library design and usage are those that exhibit </a:t>
            </a:r>
            <a:r>
              <a:rPr lang="en-US" sz="2000" b="1" dirty="0" smtClean="0"/>
              <a:t>circular</a:t>
            </a:r>
            <a:r>
              <a:rPr lang="en-US" sz="2000" dirty="0" smtClean="0"/>
              <a:t> dependencies. </a:t>
            </a:r>
          </a:p>
          <a:p>
            <a:endParaRPr lang="en-US" sz="2000" dirty="0"/>
          </a:p>
          <a:p>
            <a:r>
              <a:rPr lang="en-US" sz="2000" dirty="0" smtClean="0"/>
              <a:t>That is, a library A that depends on the library B which depends on the library A</a:t>
            </a:r>
            <a:r>
              <a:rPr lang="en-US" sz="2000" dirty="0"/>
              <a:t> </a:t>
            </a:r>
            <a:r>
              <a:rPr lang="en-US" sz="2000" dirty="0" smtClean="0"/>
              <a:t>or some transitive relationship amongst a collection of libraries.</a:t>
            </a:r>
            <a:endParaRPr lang="en-US" sz="2000" dirty="0"/>
          </a:p>
        </p:txBody>
      </p:sp>
      <p:pic>
        <p:nvPicPr>
          <p:cNvPr id="5" name="Picture 4"/>
          <p:cNvPicPr>
            <a:picLocks noChangeAspect="1"/>
          </p:cNvPicPr>
          <p:nvPr/>
        </p:nvPicPr>
        <p:blipFill>
          <a:blip r:embed="rId2"/>
          <a:stretch>
            <a:fillRect/>
          </a:stretch>
        </p:blipFill>
        <p:spPr>
          <a:xfrm>
            <a:off x="4565650" y="2096910"/>
            <a:ext cx="4614290" cy="2040146"/>
          </a:xfrm>
          <a:prstGeom prst="rect">
            <a:avLst/>
          </a:prstGeom>
        </p:spPr>
      </p:pic>
    </p:spTree>
    <p:extLst>
      <p:ext uri="{BB962C8B-B14F-4D97-AF65-F5344CB8AC3E}">
        <p14:creationId xmlns:p14="http://schemas.microsoft.com/office/powerpoint/2010/main" val="34433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05978"/>
            <a:ext cx="8229600" cy="857400"/>
          </a:xfrm>
          <a:prstGeom prst="rect">
            <a:avLst/>
          </a:prstGeom>
        </p:spPr>
        <p:txBody>
          <a:bodyPr lIns="91425" tIns="91425" rIns="91425" bIns="91425" anchor="t" anchorCtr="0">
            <a:noAutofit/>
          </a:bodyPr>
          <a:lstStyle/>
          <a:p>
            <a:pPr>
              <a:spcBef>
                <a:spcPts val="0"/>
              </a:spcBef>
              <a:buNone/>
            </a:pPr>
            <a:r>
              <a:rPr lang="en"/>
              <a:t>Objectives</a:t>
            </a:r>
          </a:p>
        </p:txBody>
      </p:sp>
      <p:sp>
        <p:nvSpPr>
          <p:cNvPr id="37" name="Shape 37"/>
          <p:cNvSpPr txBox="1">
            <a:spLocks noGrp="1"/>
          </p:cNvSpPr>
          <p:nvPr>
            <p:ph type="body" idx="1"/>
          </p:nvPr>
        </p:nvSpPr>
        <p:spPr>
          <a:xfrm>
            <a:off x="457200" y="909650"/>
            <a:ext cx="8229600" cy="4016100"/>
          </a:xfrm>
          <a:prstGeom prst="rect">
            <a:avLst/>
          </a:prstGeom>
        </p:spPr>
        <p:txBody>
          <a:bodyPr lIns="91425" tIns="91425" rIns="91425" bIns="91425" anchor="t" anchorCtr="0">
            <a:noAutofit/>
          </a:bodyPr>
          <a:lstStyle/>
          <a:p>
            <a:pPr rtl="0">
              <a:spcBef>
                <a:spcPts val="0"/>
              </a:spcBef>
              <a:buNone/>
            </a:pPr>
            <a:r>
              <a:rPr lang="en-US" sz="2400" b="1" dirty="0" smtClean="0"/>
              <a:t>Libraries</a:t>
            </a:r>
            <a:endParaRPr lang="en" sz="2400" b="1" dirty="0"/>
          </a:p>
          <a:p>
            <a:pPr marL="457200" lvl="0" indent="-355600" rtl="0">
              <a:spcBef>
                <a:spcPts val="0"/>
              </a:spcBef>
              <a:buClr>
                <a:schemeClr val="dk1"/>
              </a:buClr>
              <a:buSzPct val="100000"/>
              <a:buFont typeface="Arial"/>
              <a:buChar char="●"/>
            </a:pPr>
            <a:r>
              <a:rPr lang="en-US" sz="2000" dirty="0" smtClean="0"/>
              <a:t>Learn </a:t>
            </a:r>
            <a:r>
              <a:rPr lang="en-US" sz="2000" dirty="0" smtClean="0"/>
              <a:t>what is a software library</a:t>
            </a:r>
            <a:endParaRPr lang="en-US" sz="2000" dirty="0" smtClean="0"/>
          </a:p>
          <a:p>
            <a:pPr marL="457200" lvl="0" indent="-355600" rtl="0">
              <a:spcBef>
                <a:spcPts val="0"/>
              </a:spcBef>
              <a:buClr>
                <a:schemeClr val="dk1"/>
              </a:buClr>
              <a:buSzPct val="100000"/>
              <a:buFont typeface="Arial"/>
              <a:buChar char="●"/>
            </a:pPr>
            <a:r>
              <a:rPr lang="en-US" sz="2000" dirty="0" smtClean="0"/>
              <a:t>Learn about how different languages support libraries</a:t>
            </a:r>
            <a:endParaRPr lang="en-US" sz="2000" dirty="0" smtClean="0"/>
          </a:p>
          <a:p>
            <a:pPr marL="457200" lvl="0" indent="-355600" rtl="0">
              <a:spcBef>
                <a:spcPts val="0"/>
              </a:spcBef>
              <a:buClr>
                <a:schemeClr val="dk1"/>
              </a:buClr>
              <a:buSzPct val="100000"/>
              <a:buFont typeface="Arial"/>
              <a:buChar char="●"/>
            </a:pPr>
            <a:r>
              <a:rPr lang="en-US" sz="2000" dirty="0" smtClean="0"/>
              <a:t>Learn how to always program for libraries</a:t>
            </a:r>
            <a:endParaRPr lang="en-US" sz="2000" dirty="0"/>
          </a:p>
          <a:p>
            <a:pPr marL="457200" lvl="0" indent="-355600" rtl="0">
              <a:spcBef>
                <a:spcPts val="0"/>
              </a:spcBef>
              <a:buClr>
                <a:schemeClr val="dk1"/>
              </a:buClr>
              <a:buSzPct val="100000"/>
              <a:buFont typeface="Arial"/>
              <a:buChar char="●"/>
            </a:pPr>
            <a:r>
              <a:rPr lang="en-US" sz="2000" dirty="0" smtClean="0"/>
              <a:t>Learn to focus on small reusable component libraries</a:t>
            </a:r>
            <a:endParaRPr lang="en" sz="2000" dirty="0"/>
          </a:p>
          <a:p>
            <a:pPr rtl="0">
              <a:spcBef>
                <a:spcPts val="0"/>
              </a:spcBef>
              <a:buNone/>
            </a:pPr>
            <a:endParaRPr sz="2400" b="1" dirty="0"/>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and Libraries</a:t>
            </a:r>
            <a:endParaRPr lang="en-US" dirty="0"/>
          </a:p>
        </p:txBody>
      </p:sp>
      <p:sp>
        <p:nvSpPr>
          <p:cNvPr id="3" name="Text Placeholder 2"/>
          <p:cNvSpPr>
            <a:spLocks noGrp="1"/>
          </p:cNvSpPr>
          <p:nvPr>
            <p:ph type="body" idx="1"/>
          </p:nvPr>
        </p:nvSpPr>
        <p:spPr/>
        <p:txBody>
          <a:bodyPr/>
          <a:lstStyle/>
          <a:p>
            <a:r>
              <a:rPr lang="en-US" dirty="0" smtClean="0"/>
              <a:t>Programming languages provide different facilities to support the construction of reusable libraries.</a:t>
            </a:r>
          </a:p>
          <a:p>
            <a:endParaRPr lang="en-US" dirty="0"/>
          </a:p>
          <a:p>
            <a:r>
              <a:rPr lang="en-US" b="1" dirty="0" smtClean="0"/>
              <a:t>This includes: </a:t>
            </a:r>
            <a:r>
              <a:rPr lang="en-US" dirty="0" smtClean="0"/>
              <a:t>code organization, data structure constructs, types, information hiding, and interface definition.</a:t>
            </a:r>
            <a:endParaRPr lang="en-US" dirty="0"/>
          </a:p>
        </p:txBody>
      </p:sp>
    </p:spTree>
    <p:extLst>
      <p:ext uri="{BB962C8B-B14F-4D97-AF65-F5344CB8AC3E}">
        <p14:creationId xmlns:p14="http://schemas.microsoft.com/office/powerpoint/2010/main" val="1085576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Languages and Libraries: Browser JavaScript</a:t>
            </a:r>
            <a:endParaRPr lang="en-US" sz="2800" dirty="0"/>
          </a:p>
        </p:txBody>
      </p:sp>
      <p:sp>
        <p:nvSpPr>
          <p:cNvPr id="3" name="Text Placeholder 2"/>
          <p:cNvSpPr>
            <a:spLocks noGrp="1"/>
          </p:cNvSpPr>
          <p:nvPr>
            <p:ph type="body" idx="1"/>
          </p:nvPr>
        </p:nvSpPr>
        <p:spPr/>
        <p:txBody>
          <a:bodyPr/>
          <a:lstStyle/>
          <a:p>
            <a:r>
              <a:rPr lang="en-US" dirty="0" smtClean="0"/>
              <a:t>Despite JS being the most ubiquitous language supported by every platform it still has a poor mechanism for library construction – in fact, it has </a:t>
            </a:r>
            <a:r>
              <a:rPr lang="en-US" b="1" dirty="0" smtClean="0"/>
              <a:t>no language support </a:t>
            </a:r>
            <a:r>
              <a:rPr lang="en-US" dirty="0" smtClean="0"/>
              <a:t>at all!</a:t>
            </a:r>
          </a:p>
          <a:p>
            <a:endParaRPr lang="en-US" dirty="0"/>
          </a:p>
          <a:p>
            <a:r>
              <a:rPr lang="en-US" dirty="0" smtClean="0"/>
              <a:t>Libraries are constructed from global objects with properties that are dynamically constructed with little to no access restrictions!</a:t>
            </a:r>
            <a:endParaRPr lang="en-US" dirty="0"/>
          </a:p>
        </p:txBody>
      </p:sp>
    </p:spTree>
    <p:extLst>
      <p:ext uri="{BB962C8B-B14F-4D97-AF65-F5344CB8AC3E}">
        <p14:creationId xmlns:p14="http://schemas.microsoft.com/office/powerpoint/2010/main" val="353773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Languages and Libraries: Browser JavaScript</a:t>
            </a:r>
            <a:endParaRPr lang="en-US" sz="2800" dirty="0"/>
          </a:p>
        </p:txBody>
      </p:sp>
      <p:sp>
        <p:nvSpPr>
          <p:cNvPr id="3" name="Text Placeholder 2"/>
          <p:cNvSpPr>
            <a:spLocks noGrp="1"/>
          </p:cNvSpPr>
          <p:nvPr>
            <p:ph type="body" idx="1"/>
          </p:nvPr>
        </p:nvSpPr>
        <p:spPr/>
        <p:txBody>
          <a:bodyPr/>
          <a:lstStyle/>
          <a:p>
            <a:r>
              <a:rPr lang="en-US" sz="1600" dirty="0" smtClean="0">
                <a:latin typeface="Courier"/>
                <a:cs typeface="Courier"/>
              </a:rPr>
              <a:t>// Library: </a:t>
            </a:r>
            <a:r>
              <a:rPr lang="en-US" sz="1600" dirty="0" err="1" smtClean="0">
                <a:latin typeface="Courier"/>
                <a:cs typeface="Courier"/>
              </a:rPr>
              <a:t>people.js</a:t>
            </a:r>
            <a:r>
              <a:rPr lang="en-US" sz="1600" dirty="0" smtClean="0">
                <a:latin typeface="Courier"/>
                <a:cs typeface="Courier"/>
              </a:rPr>
              <a:t>:</a:t>
            </a:r>
          </a:p>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PeopleLibrary</a:t>
            </a:r>
            <a:r>
              <a:rPr lang="en-US" sz="1600" dirty="0" smtClean="0">
                <a:latin typeface="Courier"/>
                <a:cs typeface="Courier"/>
              </a:rPr>
              <a:t> = (function () {</a:t>
            </a:r>
          </a:p>
          <a:p>
            <a:r>
              <a:rPr lang="en-US" sz="1600" dirty="0">
                <a:latin typeface="Courier"/>
                <a:cs typeface="Courier"/>
              </a:rPr>
              <a:t> </a:t>
            </a:r>
            <a:r>
              <a:rPr lang="en-US" sz="1600" dirty="0" smtClean="0">
                <a:latin typeface="Courier"/>
                <a:cs typeface="Courier"/>
              </a:rPr>
              <a:t> function Person(name) {</a:t>
            </a:r>
          </a:p>
          <a:p>
            <a:r>
              <a:rPr lang="en-US" sz="1600" dirty="0">
                <a:latin typeface="Courier"/>
                <a:cs typeface="Courier"/>
              </a:rPr>
              <a:t> </a:t>
            </a:r>
            <a:r>
              <a:rPr lang="en-US" sz="1600" dirty="0" smtClean="0">
                <a:latin typeface="Courier"/>
                <a:cs typeface="Courier"/>
              </a:rPr>
              <a:t>   </a:t>
            </a:r>
            <a:r>
              <a:rPr lang="en-US" sz="1600" dirty="0" err="1" smtClean="0">
                <a:latin typeface="Courier"/>
                <a:cs typeface="Courier"/>
              </a:rPr>
              <a:t>this.name</a:t>
            </a:r>
            <a:r>
              <a:rPr lang="en-US" sz="1600" dirty="0" smtClean="0">
                <a:latin typeface="Courier"/>
                <a:cs typeface="Courier"/>
              </a:rPr>
              <a:t> = name;</a:t>
            </a:r>
          </a:p>
          <a:p>
            <a:r>
              <a:rPr lang="en-US" sz="1600" dirty="0">
                <a:latin typeface="Courier"/>
                <a:cs typeface="Courier"/>
              </a:rPr>
              <a:t> </a:t>
            </a:r>
            <a:r>
              <a:rPr lang="en-US" sz="1600" dirty="0" smtClean="0">
                <a:latin typeface="Courier"/>
                <a:cs typeface="Courier"/>
              </a:rPr>
              <a:t> }</a:t>
            </a:r>
          </a:p>
          <a:p>
            <a:r>
              <a:rPr lang="en-US" sz="1600" dirty="0" smtClean="0">
                <a:latin typeface="Courier"/>
                <a:cs typeface="Courier"/>
              </a:rPr>
              <a:t>  return {</a:t>
            </a:r>
          </a:p>
          <a:p>
            <a:r>
              <a:rPr lang="en-US" sz="1600" dirty="0" smtClean="0">
                <a:latin typeface="Courier"/>
                <a:cs typeface="Courier"/>
              </a:rPr>
              <a:t>    </a:t>
            </a:r>
            <a:r>
              <a:rPr lang="en-US" sz="1600" dirty="0" err="1" smtClean="0">
                <a:latin typeface="Courier"/>
                <a:cs typeface="Courier"/>
              </a:rPr>
              <a:t>newPerson</a:t>
            </a:r>
            <a:r>
              <a:rPr lang="en-US" sz="1600" dirty="0" smtClean="0">
                <a:latin typeface="Courier"/>
                <a:cs typeface="Courier"/>
              </a:rPr>
              <a:t>: function (name) {</a:t>
            </a:r>
          </a:p>
          <a:p>
            <a:r>
              <a:rPr lang="en-US" sz="1600" dirty="0" smtClean="0">
                <a:latin typeface="Courier"/>
                <a:cs typeface="Courier"/>
              </a:rPr>
              <a:t>      return new Person(name);</a:t>
            </a:r>
            <a:endParaRPr lang="en-US" sz="1600" dirty="0">
              <a:latin typeface="Courier"/>
              <a:cs typeface="Courier"/>
            </a:endParaRPr>
          </a:p>
          <a:p>
            <a:r>
              <a:rPr lang="en-US" sz="1600" dirty="0" smtClean="0">
                <a:latin typeface="Courier"/>
                <a:cs typeface="Courier"/>
              </a:rPr>
              <a:t>    }</a:t>
            </a:r>
            <a:endParaRPr lang="en-US" sz="1600" dirty="0">
              <a:latin typeface="Courier"/>
              <a:cs typeface="Courier"/>
            </a:endParaRPr>
          </a:p>
          <a:p>
            <a:r>
              <a:rPr lang="en-US" sz="1600" dirty="0" smtClean="0">
                <a:latin typeface="Courier"/>
                <a:cs typeface="Courier"/>
              </a:rPr>
              <a:t>  };</a:t>
            </a:r>
          </a:p>
          <a:p>
            <a:r>
              <a:rPr lang="en-US" sz="1600" dirty="0" smtClean="0">
                <a:latin typeface="Courier"/>
                <a:cs typeface="Courier"/>
              </a:rPr>
              <a:t>})();</a:t>
            </a:r>
          </a:p>
          <a:p>
            <a:endParaRPr lang="en-US" sz="1600" dirty="0">
              <a:latin typeface="Courier"/>
              <a:cs typeface="Courier"/>
            </a:endParaRPr>
          </a:p>
          <a:p>
            <a:r>
              <a:rPr lang="en-US" sz="1600" dirty="0" smtClean="0">
                <a:latin typeface="Courier"/>
                <a:cs typeface="Courier"/>
              </a:rPr>
              <a:t>// Use:</a:t>
            </a:r>
          </a:p>
          <a:p>
            <a:r>
              <a:rPr lang="en-US" sz="1600" dirty="0" err="1" smtClean="0">
                <a:latin typeface="Courier"/>
                <a:cs typeface="Courier"/>
              </a:rPr>
              <a:t>PeopleLibrary.newPerson</a:t>
            </a:r>
            <a:r>
              <a:rPr lang="en-US" sz="1600" dirty="0" smtClean="0">
                <a:latin typeface="Courier"/>
                <a:cs typeface="Courier"/>
              </a:rPr>
              <a:t>(‘Mia’);</a:t>
            </a:r>
            <a:endParaRPr lang="en-US" sz="1600" dirty="0">
              <a:latin typeface="Courier"/>
              <a:cs typeface="Courier"/>
            </a:endParaRPr>
          </a:p>
        </p:txBody>
      </p:sp>
    </p:spTree>
    <p:extLst>
      <p:ext uri="{BB962C8B-B14F-4D97-AF65-F5344CB8AC3E}">
        <p14:creationId xmlns:p14="http://schemas.microsoft.com/office/powerpoint/2010/main" val="4048410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Languages and Libraries: Server JavaScript</a:t>
            </a:r>
            <a:endParaRPr lang="en-US" sz="2800" dirty="0"/>
          </a:p>
        </p:txBody>
      </p:sp>
      <p:sp>
        <p:nvSpPr>
          <p:cNvPr id="3" name="Text Placeholder 2"/>
          <p:cNvSpPr>
            <a:spLocks noGrp="1"/>
          </p:cNvSpPr>
          <p:nvPr>
            <p:ph type="body" idx="1"/>
          </p:nvPr>
        </p:nvSpPr>
        <p:spPr/>
        <p:txBody>
          <a:bodyPr/>
          <a:lstStyle/>
          <a:p>
            <a:r>
              <a:rPr lang="en-US" sz="1600" dirty="0" smtClean="0">
                <a:latin typeface="Courier"/>
                <a:cs typeface="Courier"/>
              </a:rPr>
              <a:t>// </a:t>
            </a:r>
            <a:r>
              <a:rPr lang="en-US" sz="1600" dirty="0" err="1" smtClean="0">
                <a:latin typeface="Courier"/>
                <a:cs typeface="Courier"/>
              </a:rPr>
              <a:t>people.js</a:t>
            </a:r>
            <a:endParaRPr lang="en-US" sz="1600" dirty="0" smtClean="0">
              <a:latin typeface="Courier"/>
              <a:cs typeface="Courier"/>
            </a:endParaRPr>
          </a:p>
          <a:p>
            <a:r>
              <a:rPr lang="en-US" sz="1600" dirty="0" smtClean="0">
                <a:latin typeface="Courier"/>
                <a:cs typeface="Courier"/>
              </a:rPr>
              <a:t>function </a:t>
            </a:r>
            <a:r>
              <a:rPr lang="en-US" sz="1600" dirty="0">
                <a:latin typeface="Courier"/>
                <a:cs typeface="Courier"/>
              </a:rPr>
              <a:t>Person(name) {</a:t>
            </a:r>
          </a:p>
          <a:p>
            <a:r>
              <a:rPr lang="en-US" sz="1600" dirty="0">
                <a:latin typeface="Courier"/>
                <a:cs typeface="Courier"/>
              </a:rPr>
              <a:t>  </a:t>
            </a:r>
            <a:r>
              <a:rPr lang="en-US" sz="1600" dirty="0" err="1" smtClean="0">
                <a:latin typeface="Courier"/>
                <a:cs typeface="Courier"/>
              </a:rPr>
              <a:t>this.name</a:t>
            </a:r>
            <a:r>
              <a:rPr lang="en-US" sz="1600" dirty="0" smtClean="0">
                <a:latin typeface="Courier"/>
                <a:cs typeface="Courier"/>
              </a:rPr>
              <a:t> </a:t>
            </a:r>
            <a:r>
              <a:rPr lang="en-US" sz="1600" dirty="0">
                <a:latin typeface="Courier"/>
                <a:cs typeface="Courier"/>
              </a:rPr>
              <a:t>= name;</a:t>
            </a:r>
          </a:p>
          <a:p>
            <a:r>
              <a:rPr lang="en-US" sz="1600" dirty="0" smtClean="0">
                <a:latin typeface="Courier"/>
                <a:cs typeface="Courier"/>
              </a:rPr>
              <a:t>}</a:t>
            </a:r>
          </a:p>
          <a:p>
            <a:endParaRPr lang="en-US" sz="1600" dirty="0">
              <a:latin typeface="Courier"/>
              <a:cs typeface="Courier"/>
            </a:endParaRPr>
          </a:p>
          <a:p>
            <a:r>
              <a:rPr lang="en-US" sz="1600" dirty="0" err="1" smtClean="0">
                <a:latin typeface="Courier"/>
                <a:cs typeface="Courier"/>
              </a:rPr>
              <a:t>exports.newPerson</a:t>
            </a:r>
            <a:r>
              <a:rPr lang="en-US" sz="1600" dirty="0" smtClean="0">
                <a:latin typeface="Courier"/>
                <a:cs typeface="Courier"/>
              </a:rPr>
              <a:t> = function (name) {</a:t>
            </a:r>
          </a:p>
          <a:p>
            <a:r>
              <a:rPr lang="en-US" sz="1600" dirty="0" smtClean="0">
                <a:latin typeface="Courier"/>
                <a:cs typeface="Courier"/>
              </a:rPr>
              <a:t>  return new Person(name);</a:t>
            </a:r>
            <a:endParaRPr lang="en-US" sz="1600" dirty="0">
              <a:latin typeface="Courier"/>
              <a:cs typeface="Courier"/>
            </a:endParaRPr>
          </a:p>
          <a:p>
            <a:r>
              <a:rPr lang="en-US" sz="1600" dirty="0" smtClean="0">
                <a:latin typeface="Courier"/>
                <a:cs typeface="Courier"/>
              </a:rPr>
              <a:t>};</a:t>
            </a:r>
          </a:p>
          <a:p>
            <a:endParaRPr lang="en-US" sz="1600" dirty="0">
              <a:latin typeface="Courier"/>
              <a:cs typeface="Courier"/>
            </a:endParaRPr>
          </a:p>
          <a:p>
            <a:r>
              <a:rPr lang="en-US" sz="1600" dirty="0" smtClean="0">
                <a:latin typeface="Courier"/>
                <a:cs typeface="Courier"/>
              </a:rPr>
              <a:t>// Use:</a:t>
            </a:r>
          </a:p>
          <a:p>
            <a:r>
              <a:rPr lang="en-US" sz="1600" dirty="0" err="1" smtClean="0">
                <a:latin typeface="Courier"/>
                <a:cs typeface="Courier"/>
              </a:rPr>
              <a:t>var</a:t>
            </a:r>
            <a:r>
              <a:rPr lang="en-US" sz="1600" dirty="0" smtClean="0">
                <a:latin typeface="Courier"/>
                <a:cs typeface="Courier"/>
              </a:rPr>
              <a:t> people = require(‘people’);</a:t>
            </a:r>
          </a:p>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mia</a:t>
            </a:r>
            <a:r>
              <a:rPr lang="en-US" sz="1600" dirty="0" smtClean="0">
                <a:latin typeface="Courier"/>
                <a:cs typeface="Courier"/>
              </a:rPr>
              <a:t> = </a:t>
            </a:r>
            <a:r>
              <a:rPr lang="en-US" sz="1600" dirty="0" err="1" smtClean="0">
                <a:latin typeface="Courier"/>
                <a:cs typeface="Courier"/>
              </a:rPr>
              <a:t>people.newPerson</a:t>
            </a:r>
            <a:r>
              <a:rPr lang="en-US" sz="1600" dirty="0" smtClean="0">
                <a:latin typeface="Courier"/>
                <a:cs typeface="Courier"/>
              </a:rPr>
              <a:t>(‘Mia’);</a:t>
            </a:r>
          </a:p>
        </p:txBody>
      </p:sp>
    </p:spTree>
    <p:extLst>
      <p:ext uri="{BB962C8B-B14F-4D97-AF65-F5344CB8AC3E}">
        <p14:creationId xmlns:p14="http://schemas.microsoft.com/office/powerpoint/2010/main" val="611327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Languages and Libraries: Python</a:t>
            </a:r>
            <a:endParaRPr lang="en-US" sz="2800" dirty="0"/>
          </a:p>
        </p:txBody>
      </p:sp>
      <p:sp>
        <p:nvSpPr>
          <p:cNvPr id="3" name="Text Placeholder 2"/>
          <p:cNvSpPr>
            <a:spLocks noGrp="1"/>
          </p:cNvSpPr>
          <p:nvPr>
            <p:ph type="body" idx="1"/>
          </p:nvPr>
        </p:nvSpPr>
        <p:spPr/>
        <p:txBody>
          <a:bodyPr/>
          <a:lstStyle/>
          <a:p>
            <a:r>
              <a:rPr lang="en-US" sz="1600" dirty="0" smtClean="0">
                <a:latin typeface="Courier"/>
                <a:cs typeface="Courier"/>
              </a:rPr>
              <a:t>// </a:t>
            </a:r>
            <a:r>
              <a:rPr lang="en-US" sz="1600" dirty="0" err="1" smtClean="0">
                <a:latin typeface="Courier"/>
                <a:cs typeface="Courier"/>
              </a:rPr>
              <a:t>people.py</a:t>
            </a:r>
            <a:endParaRPr lang="en-US" sz="1600" dirty="0" smtClean="0">
              <a:latin typeface="Courier"/>
              <a:cs typeface="Courier"/>
            </a:endParaRPr>
          </a:p>
          <a:p>
            <a:r>
              <a:rPr lang="en-US" sz="1600" dirty="0" smtClean="0">
                <a:latin typeface="Courier"/>
                <a:cs typeface="Courier"/>
              </a:rPr>
              <a:t>class _Person:</a:t>
            </a:r>
          </a:p>
          <a:p>
            <a:r>
              <a:rPr lang="en-US" sz="1600" dirty="0">
                <a:latin typeface="Courier"/>
                <a:cs typeface="Courier"/>
              </a:rPr>
              <a:t> </a:t>
            </a:r>
            <a:r>
              <a:rPr lang="en-US" sz="1600" dirty="0" smtClean="0">
                <a:latin typeface="Courier"/>
                <a:cs typeface="Courier"/>
              </a:rPr>
              <a:t>   </a:t>
            </a:r>
            <a:r>
              <a:rPr lang="en-US" sz="1600" dirty="0" err="1" smtClean="0">
                <a:latin typeface="Courier"/>
                <a:cs typeface="Courier"/>
              </a:rPr>
              <a:t>def</a:t>
            </a:r>
            <a:r>
              <a:rPr lang="en-US" sz="1600" dirty="0" smtClean="0">
                <a:latin typeface="Courier"/>
                <a:cs typeface="Courier"/>
              </a:rPr>
              <a:t> __</a:t>
            </a:r>
            <a:r>
              <a:rPr lang="en-US" sz="1600" dirty="0" err="1" smtClean="0">
                <a:latin typeface="Courier"/>
                <a:cs typeface="Courier"/>
              </a:rPr>
              <a:t>init</a:t>
            </a:r>
            <a:r>
              <a:rPr lang="en-US" sz="1600" dirty="0" smtClean="0">
                <a:latin typeface="Courier"/>
                <a:cs typeface="Courier"/>
              </a:rPr>
              <a:t>__(self, name):</a:t>
            </a:r>
          </a:p>
          <a:p>
            <a:r>
              <a:rPr lang="en-US" sz="1600" dirty="0">
                <a:latin typeface="Courier"/>
                <a:cs typeface="Courier"/>
              </a:rPr>
              <a:t> </a:t>
            </a:r>
            <a:r>
              <a:rPr lang="en-US" sz="1600" dirty="0" smtClean="0">
                <a:latin typeface="Courier"/>
                <a:cs typeface="Courier"/>
              </a:rPr>
              <a:t>       </a:t>
            </a:r>
            <a:r>
              <a:rPr lang="en-US" sz="1600" dirty="0" err="1" smtClean="0">
                <a:latin typeface="Courier"/>
                <a:cs typeface="Courier"/>
              </a:rPr>
              <a:t>self.name</a:t>
            </a:r>
            <a:r>
              <a:rPr lang="en-US" sz="1600" dirty="0" smtClean="0">
                <a:latin typeface="Courier"/>
                <a:cs typeface="Courier"/>
              </a:rPr>
              <a:t> = name</a:t>
            </a:r>
          </a:p>
          <a:p>
            <a:endParaRPr lang="en-US" sz="1600" dirty="0">
              <a:latin typeface="Courier"/>
              <a:cs typeface="Courier"/>
            </a:endParaRPr>
          </a:p>
          <a:p>
            <a:r>
              <a:rPr lang="en-US" sz="1600" dirty="0" err="1" smtClean="0">
                <a:latin typeface="Courier"/>
                <a:cs typeface="Courier"/>
              </a:rPr>
              <a:t>def</a:t>
            </a:r>
            <a:r>
              <a:rPr lang="en-US" sz="1600" dirty="0" smtClean="0">
                <a:latin typeface="Courier"/>
                <a:cs typeface="Courier"/>
              </a:rPr>
              <a:t> </a:t>
            </a:r>
            <a:r>
              <a:rPr lang="en-US" sz="1600" dirty="0" err="1" smtClean="0">
                <a:latin typeface="Courier"/>
                <a:cs typeface="Courier"/>
              </a:rPr>
              <a:t>newPerson</a:t>
            </a:r>
            <a:r>
              <a:rPr lang="en-US" sz="1600" dirty="0" smtClean="0">
                <a:latin typeface="Courier"/>
                <a:cs typeface="Courier"/>
              </a:rPr>
              <a:t>(name):</a:t>
            </a:r>
          </a:p>
          <a:p>
            <a:r>
              <a:rPr lang="en-US" sz="1600" dirty="0">
                <a:latin typeface="Courier"/>
                <a:cs typeface="Courier"/>
              </a:rPr>
              <a:t> </a:t>
            </a:r>
            <a:r>
              <a:rPr lang="en-US" sz="1600" dirty="0" smtClean="0">
                <a:latin typeface="Courier"/>
                <a:cs typeface="Courier"/>
              </a:rPr>
              <a:t>   _Person(name)</a:t>
            </a:r>
          </a:p>
          <a:p>
            <a:endParaRPr lang="en-US" sz="1600" dirty="0">
              <a:latin typeface="Courier"/>
              <a:cs typeface="Courier"/>
            </a:endParaRPr>
          </a:p>
          <a:p>
            <a:r>
              <a:rPr lang="en-US" sz="1600" dirty="0" smtClean="0">
                <a:latin typeface="Courier"/>
                <a:cs typeface="Courier"/>
              </a:rPr>
              <a:t>// Use:</a:t>
            </a:r>
          </a:p>
          <a:p>
            <a:endParaRPr lang="en-US" sz="1600" dirty="0">
              <a:latin typeface="Courier"/>
              <a:cs typeface="Courier"/>
            </a:endParaRPr>
          </a:p>
          <a:p>
            <a:r>
              <a:rPr lang="en-US" sz="1600" dirty="0" smtClean="0">
                <a:latin typeface="Courier"/>
                <a:cs typeface="Courier"/>
              </a:rPr>
              <a:t>import people</a:t>
            </a:r>
          </a:p>
          <a:p>
            <a:r>
              <a:rPr lang="en-US" sz="1600" dirty="0" err="1" smtClean="0">
                <a:latin typeface="Courier"/>
                <a:cs typeface="Courier"/>
              </a:rPr>
              <a:t>mia</a:t>
            </a:r>
            <a:r>
              <a:rPr lang="en-US" sz="1600" dirty="0" smtClean="0">
                <a:latin typeface="Courier"/>
                <a:cs typeface="Courier"/>
              </a:rPr>
              <a:t> = </a:t>
            </a:r>
            <a:r>
              <a:rPr lang="en-US" sz="1600" dirty="0" err="1" smtClean="0">
                <a:latin typeface="Courier"/>
                <a:cs typeface="Courier"/>
              </a:rPr>
              <a:t>people.newPerson</a:t>
            </a:r>
            <a:r>
              <a:rPr lang="en-US" sz="1600" dirty="0" smtClean="0">
                <a:latin typeface="Courier"/>
                <a:cs typeface="Courier"/>
              </a:rPr>
              <a:t>(“Mia”)</a:t>
            </a:r>
          </a:p>
        </p:txBody>
      </p:sp>
    </p:spTree>
    <p:extLst>
      <p:ext uri="{BB962C8B-B14F-4D97-AF65-F5344CB8AC3E}">
        <p14:creationId xmlns:p14="http://schemas.microsoft.com/office/powerpoint/2010/main" val="2938603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Languages and Libraries: Java</a:t>
            </a:r>
            <a:endParaRPr lang="en-US" sz="2800" dirty="0"/>
          </a:p>
        </p:txBody>
      </p:sp>
      <p:sp>
        <p:nvSpPr>
          <p:cNvPr id="3" name="Text Placeholder 2"/>
          <p:cNvSpPr>
            <a:spLocks noGrp="1"/>
          </p:cNvSpPr>
          <p:nvPr>
            <p:ph type="body" idx="1"/>
          </p:nvPr>
        </p:nvSpPr>
        <p:spPr/>
        <p:txBody>
          <a:bodyPr/>
          <a:lstStyle/>
          <a:p>
            <a:r>
              <a:rPr lang="en-US" sz="1600" dirty="0" smtClean="0">
                <a:latin typeface="Courier"/>
                <a:cs typeface="Courier"/>
              </a:rPr>
              <a:t>// cs220.people.Person</a:t>
            </a:r>
          </a:p>
          <a:p>
            <a:r>
              <a:rPr lang="en-US" sz="1600" dirty="0" smtClean="0">
                <a:latin typeface="Courier"/>
                <a:cs typeface="Courier"/>
              </a:rPr>
              <a:t>public class Person {</a:t>
            </a:r>
          </a:p>
          <a:p>
            <a:r>
              <a:rPr lang="en-US" sz="1600" dirty="0">
                <a:latin typeface="Courier"/>
                <a:cs typeface="Courier"/>
              </a:rPr>
              <a:t> </a:t>
            </a:r>
            <a:r>
              <a:rPr lang="en-US" sz="1600" dirty="0" smtClean="0">
                <a:latin typeface="Courier"/>
                <a:cs typeface="Courier"/>
              </a:rPr>
              <a:t> private String name;</a:t>
            </a:r>
          </a:p>
          <a:p>
            <a:r>
              <a:rPr lang="en-US" sz="1600" dirty="0">
                <a:latin typeface="Courier"/>
                <a:cs typeface="Courier"/>
              </a:rPr>
              <a:t> </a:t>
            </a:r>
            <a:r>
              <a:rPr lang="en-US" sz="1600" dirty="0" smtClean="0">
                <a:latin typeface="Courier"/>
                <a:cs typeface="Courier"/>
              </a:rPr>
              <a:t> private Person(String name) {</a:t>
            </a:r>
          </a:p>
          <a:p>
            <a:r>
              <a:rPr lang="en-US" sz="1600" dirty="0" smtClean="0">
                <a:latin typeface="Courier"/>
                <a:cs typeface="Courier"/>
              </a:rPr>
              <a:t>    </a:t>
            </a:r>
            <a:r>
              <a:rPr lang="en-US" sz="1600" dirty="0" err="1" smtClean="0">
                <a:latin typeface="Courier"/>
                <a:cs typeface="Courier"/>
              </a:rPr>
              <a:t>this.name</a:t>
            </a:r>
            <a:r>
              <a:rPr lang="en-US" sz="1600" dirty="0" smtClean="0">
                <a:latin typeface="Courier"/>
                <a:cs typeface="Courier"/>
              </a:rPr>
              <a:t> = name;</a:t>
            </a:r>
          </a:p>
          <a:p>
            <a:r>
              <a:rPr lang="en-US" sz="1600" dirty="0">
                <a:latin typeface="Courier"/>
                <a:cs typeface="Courier"/>
              </a:rPr>
              <a:t> </a:t>
            </a:r>
            <a:r>
              <a:rPr lang="en-US" sz="1600" dirty="0" smtClean="0">
                <a:latin typeface="Courier"/>
                <a:cs typeface="Courier"/>
              </a:rPr>
              <a:t> }</a:t>
            </a:r>
          </a:p>
          <a:p>
            <a:r>
              <a:rPr lang="en-US" sz="1600" dirty="0">
                <a:latin typeface="Courier"/>
                <a:cs typeface="Courier"/>
              </a:rPr>
              <a:t> </a:t>
            </a:r>
            <a:r>
              <a:rPr lang="en-US" sz="1600" dirty="0" smtClean="0">
                <a:latin typeface="Courier"/>
                <a:cs typeface="Courier"/>
              </a:rPr>
              <a:t> String </a:t>
            </a:r>
            <a:r>
              <a:rPr lang="en-US" sz="1600" dirty="0" err="1" smtClean="0">
                <a:latin typeface="Courier"/>
                <a:cs typeface="Courier"/>
              </a:rPr>
              <a:t>getName</a:t>
            </a:r>
            <a:r>
              <a:rPr lang="en-US" sz="1600" dirty="0" smtClean="0">
                <a:latin typeface="Courier"/>
                <a:cs typeface="Courier"/>
              </a:rPr>
              <a:t>() { return name; }</a:t>
            </a:r>
          </a:p>
          <a:p>
            <a:endParaRPr lang="en-US" sz="1600" dirty="0">
              <a:latin typeface="Courier"/>
              <a:cs typeface="Courier"/>
            </a:endParaRPr>
          </a:p>
          <a:p>
            <a:r>
              <a:rPr lang="en-US" sz="1600" dirty="0" smtClean="0">
                <a:latin typeface="Courier"/>
                <a:cs typeface="Courier"/>
              </a:rPr>
              <a:t>  public static Person </a:t>
            </a:r>
            <a:r>
              <a:rPr lang="en-US" sz="1600" dirty="0" err="1" smtClean="0">
                <a:latin typeface="Courier"/>
                <a:cs typeface="Courier"/>
              </a:rPr>
              <a:t>newPerson</a:t>
            </a:r>
            <a:r>
              <a:rPr lang="en-US" sz="1600" dirty="0" smtClean="0">
                <a:latin typeface="Courier"/>
                <a:cs typeface="Courier"/>
              </a:rPr>
              <a:t>(String name) {</a:t>
            </a:r>
          </a:p>
          <a:p>
            <a:r>
              <a:rPr lang="en-US" sz="1600" dirty="0" smtClean="0">
                <a:latin typeface="Courier"/>
                <a:cs typeface="Courier"/>
              </a:rPr>
              <a:t>    return new Person(name);</a:t>
            </a:r>
            <a:endParaRPr lang="en-US" sz="1600" dirty="0">
              <a:latin typeface="Courier"/>
              <a:cs typeface="Courier"/>
            </a:endParaRPr>
          </a:p>
          <a:p>
            <a:r>
              <a:rPr lang="en-US" sz="1600" dirty="0" smtClean="0">
                <a:latin typeface="Courier"/>
                <a:cs typeface="Courier"/>
              </a:rPr>
              <a:t>  }</a:t>
            </a:r>
          </a:p>
          <a:p>
            <a:r>
              <a:rPr lang="en-US" sz="1600" dirty="0" smtClean="0">
                <a:latin typeface="Courier"/>
                <a:cs typeface="Courier"/>
              </a:rPr>
              <a:t>}</a:t>
            </a:r>
          </a:p>
          <a:p>
            <a:r>
              <a:rPr lang="en-US" sz="1600" dirty="0" smtClean="0">
                <a:latin typeface="Courier"/>
                <a:cs typeface="Courier"/>
              </a:rPr>
              <a:t>// Use:</a:t>
            </a:r>
          </a:p>
          <a:p>
            <a:r>
              <a:rPr lang="en-US" sz="1600" dirty="0" smtClean="0">
                <a:latin typeface="Courier"/>
                <a:cs typeface="Courier"/>
              </a:rPr>
              <a:t>import cs220.people.Person;</a:t>
            </a:r>
          </a:p>
          <a:p>
            <a:r>
              <a:rPr lang="en-US" sz="1600" dirty="0" err="1" smtClean="0">
                <a:latin typeface="Courier"/>
                <a:cs typeface="Courier"/>
              </a:rPr>
              <a:t>Person.newPerson</a:t>
            </a:r>
            <a:r>
              <a:rPr lang="en-US" sz="1600" dirty="0" smtClean="0">
                <a:latin typeface="Courier"/>
                <a:cs typeface="Courier"/>
              </a:rPr>
              <a:t>(“Mia”);</a:t>
            </a:r>
            <a:endParaRPr lang="en-US" sz="1600" dirty="0">
              <a:latin typeface="Courier"/>
              <a:cs typeface="Courier"/>
            </a:endParaRPr>
          </a:p>
        </p:txBody>
      </p:sp>
    </p:spTree>
    <p:extLst>
      <p:ext uri="{BB962C8B-B14F-4D97-AF65-F5344CB8AC3E}">
        <p14:creationId xmlns:p14="http://schemas.microsoft.com/office/powerpoint/2010/main" val="3557888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Languages and Libraries: </a:t>
            </a:r>
            <a:r>
              <a:rPr lang="en-US" sz="2800" dirty="0" err="1" smtClean="0"/>
              <a:t>Scala</a:t>
            </a:r>
            <a:endParaRPr lang="en-US" sz="2800" dirty="0"/>
          </a:p>
        </p:txBody>
      </p:sp>
      <p:sp>
        <p:nvSpPr>
          <p:cNvPr id="3" name="Text Placeholder 2"/>
          <p:cNvSpPr>
            <a:spLocks noGrp="1"/>
          </p:cNvSpPr>
          <p:nvPr>
            <p:ph type="body" idx="1"/>
          </p:nvPr>
        </p:nvSpPr>
        <p:spPr>
          <a:xfrm>
            <a:off x="457200" y="903345"/>
            <a:ext cx="8229600" cy="4022485"/>
          </a:xfrm>
        </p:spPr>
        <p:txBody>
          <a:bodyPr/>
          <a:lstStyle/>
          <a:p>
            <a:r>
              <a:rPr lang="en-US" sz="1600" dirty="0" smtClean="0">
                <a:latin typeface="Courier"/>
                <a:cs typeface="Courier"/>
              </a:rPr>
              <a:t>// cs220.people.Person</a:t>
            </a:r>
          </a:p>
          <a:p>
            <a:r>
              <a:rPr lang="en-US" sz="1600" dirty="0" smtClean="0">
                <a:latin typeface="Courier"/>
                <a:cs typeface="Courier"/>
              </a:rPr>
              <a:t>private [people] class Person (private </a:t>
            </a:r>
            <a:r>
              <a:rPr lang="en-US" sz="1600" dirty="0" err="1" smtClean="0">
                <a:latin typeface="Courier"/>
                <a:cs typeface="Courier"/>
              </a:rPr>
              <a:t>val</a:t>
            </a:r>
            <a:r>
              <a:rPr lang="en-US" sz="1600" dirty="0" smtClean="0">
                <a:latin typeface="Courier"/>
                <a:cs typeface="Courier"/>
              </a:rPr>
              <a:t> name: String) {</a:t>
            </a:r>
          </a:p>
          <a:p>
            <a:r>
              <a:rPr lang="en-US" sz="1600" dirty="0">
                <a:latin typeface="Courier"/>
                <a:cs typeface="Courier"/>
              </a:rPr>
              <a:t> </a:t>
            </a:r>
            <a:r>
              <a:rPr lang="en-US" sz="1600" dirty="0" smtClean="0">
                <a:latin typeface="Courier"/>
                <a:cs typeface="Courier"/>
              </a:rPr>
              <a:t> protected [people] </a:t>
            </a:r>
            <a:r>
              <a:rPr lang="en-US" sz="1600" dirty="0" err="1" smtClean="0">
                <a:latin typeface="Courier"/>
                <a:cs typeface="Courier"/>
              </a:rPr>
              <a:t>def</a:t>
            </a:r>
            <a:r>
              <a:rPr lang="en-US" sz="1600" dirty="0" smtClean="0">
                <a:latin typeface="Courier"/>
                <a:cs typeface="Courier"/>
              </a:rPr>
              <a:t> </a:t>
            </a:r>
            <a:r>
              <a:rPr lang="en-US" sz="1600" dirty="0" err="1" smtClean="0">
                <a:latin typeface="Courier"/>
                <a:cs typeface="Courier"/>
              </a:rPr>
              <a:t>getName</a:t>
            </a:r>
            <a:r>
              <a:rPr lang="en-US" sz="1600" dirty="0" smtClean="0">
                <a:latin typeface="Courier"/>
                <a:cs typeface="Courier"/>
              </a:rPr>
              <a:t>: String = name</a:t>
            </a:r>
          </a:p>
          <a:p>
            <a:r>
              <a:rPr lang="en-US" sz="1600" dirty="0" smtClean="0">
                <a:latin typeface="Courier"/>
                <a:cs typeface="Courier"/>
              </a:rPr>
              <a:t>}</a:t>
            </a:r>
          </a:p>
          <a:p>
            <a:r>
              <a:rPr lang="en-US" sz="1600" dirty="0" smtClean="0">
                <a:latin typeface="Courier"/>
                <a:cs typeface="Courier"/>
              </a:rPr>
              <a:t>class Student private (private </a:t>
            </a:r>
            <a:r>
              <a:rPr lang="en-US" sz="1600" dirty="0" err="1" smtClean="0">
                <a:latin typeface="Courier"/>
                <a:cs typeface="Courier"/>
              </a:rPr>
              <a:t>val</a:t>
            </a:r>
            <a:r>
              <a:rPr lang="en-US" sz="1600" dirty="0" smtClean="0">
                <a:latin typeface="Courier"/>
                <a:cs typeface="Courier"/>
              </a:rPr>
              <a:t> name: String,</a:t>
            </a:r>
          </a:p>
          <a:p>
            <a:r>
              <a:rPr lang="en-US" sz="1600" dirty="0">
                <a:latin typeface="Courier"/>
                <a:cs typeface="Courier"/>
              </a:rPr>
              <a:t> </a:t>
            </a:r>
            <a:r>
              <a:rPr lang="en-US" sz="1600" dirty="0" smtClean="0">
                <a:latin typeface="Courier"/>
                <a:cs typeface="Courier"/>
              </a:rPr>
              <a:t>                      private </a:t>
            </a:r>
            <a:r>
              <a:rPr lang="en-US" sz="1600" dirty="0" err="1" smtClean="0">
                <a:latin typeface="Courier"/>
                <a:cs typeface="Courier"/>
              </a:rPr>
              <a:t>val</a:t>
            </a:r>
            <a:r>
              <a:rPr lang="en-US" sz="1600" dirty="0" smtClean="0">
                <a:latin typeface="Courier"/>
                <a:cs typeface="Courier"/>
              </a:rPr>
              <a:t> id: </a:t>
            </a:r>
            <a:r>
              <a:rPr lang="en-US" sz="1600" dirty="0" err="1" smtClean="0">
                <a:latin typeface="Courier"/>
                <a:cs typeface="Courier"/>
              </a:rPr>
              <a:t>Int</a:t>
            </a:r>
            <a:r>
              <a:rPr lang="en-US" sz="1600" dirty="0" smtClean="0">
                <a:latin typeface="Courier"/>
                <a:cs typeface="Courier"/>
              </a:rPr>
              <a:t>) </a:t>
            </a:r>
          </a:p>
          <a:p>
            <a:r>
              <a:rPr lang="en-US" sz="1600" dirty="0">
                <a:latin typeface="Courier"/>
                <a:cs typeface="Courier"/>
              </a:rPr>
              <a:t> </a:t>
            </a:r>
            <a:r>
              <a:rPr lang="en-US" sz="1600" dirty="0" smtClean="0">
                <a:latin typeface="Courier"/>
                <a:cs typeface="Courier"/>
              </a:rPr>
              <a:t> extends Person(name) {</a:t>
            </a:r>
          </a:p>
          <a:p>
            <a:r>
              <a:rPr lang="en-US" sz="1600" dirty="0" smtClean="0">
                <a:latin typeface="Courier"/>
                <a:cs typeface="Courier"/>
              </a:rPr>
              <a:t>  </a:t>
            </a:r>
            <a:r>
              <a:rPr lang="en-US" sz="1600" dirty="0" err="1" smtClean="0">
                <a:latin typeface="Courier"/>
                <a:cs typeface="Courier"/>
              </a:rPr>
              <a:t>def</a:t>
            </a:r>
            <a:r>
              <a:rPr lang="en-US" sz="1600" dirty="0" smtClean="0">
                <a:latin typeface="Courier"/>
                <a:cs typeface="Courier"/>
              </a:rPr>
              <a:t> </a:t>
            </a:r>
            <a:r>
              <a:rPr lang="en-US" sz="1600" dirty="0" err="1" smtClean="0">
                <a:latin typeface="Courier"/>
                <a:cs typeface="Courier"/>
              </a:rPr>
              <a:t>getFirstName</a:t>
            </a:r>
            <a:r>
              <a:rPr lang="en-US" sz="1600" dirty="0" smtClean="0">
                <a:latin typeface="Courier"/>
                <a:cs typeface="Courier"/>
              </a:rPr>
              <a:t>: String = </a:t>
            </a:r>
            <a:r>
              <a:rPr lang="en-US" sz="1600" dirty="0" err="1" smtClean="0">
                <a:latin typeface="Courier"/>
                <a:cs typeface="Courier"/>
              </a:rPr>
              <a:t>getName</a:t>
            </a:r>
            <a:endParaRPr lang="en-US" sz="1600" dirty="0" smtClean="0">
              <a:latin typeface="Courier"/>
              <a:cs typeface="Courier"/>
            </a:endParaRPr>
          </a:p>
          <a:p>
            <a:r>
              <a:rPr lang="en-US" sz="1600" dirty="0">
                <a:latin typeface="Courier"/>
                <a:cs typeface="Courier"/>
              </a:rPr>
              <a:t> </a:t>
            </a:r>
            <a:r>
              <a:rPr lang="en-US" sz="1600" dirty="0" smtClean="0">
                <a:latin typeface="Courier"/>
                <a:cs typeface="Courier"/>
              </a:rPr>
              <a:t> </a:t>
            </a:r>
            <a:r>
              <a:rPr lang="en-US" sz="1600" dirty="0" err="1" smtClean="0">
                <a:latin typeface="Courier"/>
                <a:cs typeface="Courier"/>
              </a:rPr>
              <a:t>def</a:t>
            </a:r>
            <a:r>
              <a:rPr lang="en-US" sz="1600" dirty="0" smtClean="0">
                <a:latin typeface="Courier"/>
                <a:cs typeface="Courier"/>
              </a:rPr>
              <a:t> </a:t>
            </a:r>
            <a:r>
              <a:rPr lang="en-US" sz="1600" dirty="0" err="1" smtClean="0">
                <a:latin typeface="Courier"/>
                <a:cs typeface="Courier"/>
              </a:rPr>
              <a:t>getID</a:t>
            </a:r>
            <a:r>
              <a:rPr lang="en-US" sz="1600" dirty="0" smtClean="0">
                <a:latin typeface="Courier"/>
                <a:cs typeface="Courier"/>
              </a:rPr>
              <a:t>: </a:t>
            </a:r>
            <a:r>
              <a:rPr lang="en-US" sz="1600" dirty="0" err="1" smtClean="0">
                <a:latin typeface="Courier"/>
                <a:cs typeface="Courier"/>
              </a:rPr>
              <a:t>Int</a:t>
            </a:r>
            <a:r>
              <a:rPr lang="en-US" sz="1600" dirty="0" smtClean="0">
                <a:latin typeface="Courier"/>
                <a:cs typeface="Courier"/>
              </a:rPr>
              <a:t> = id</a:t>
            </a:r>
          </a:p>
          <a:p>
            <a:r>
              <a:rPr lang="en-US" sz="1600" dirty="0" smtClean="0">
                <a:latin typeface="Courier"/>
                <a:cs typeface="Courier"/>
              </a:rPr>
              <a:t>}</a:t>
            </a:r>
          </a:p>
          <a:p>
            <a:r>
              <a:rPr lang="en-US" sz="1600" dirty="0" smtClean="0">
                <a:latin typeface="Courier"/>
                <a:cs typeface="Courier"/>
              </a:rPr>
              <a:t>object Student { </a:t>
            </a:r>
            <a:r>
              <a:rPr lang="en-US" sz="1600" dirty="0" err="1" smtClean="0">
                <a:latin typeface="Courier"/>
                <a:cs typeface="Courier"/>
              </a:rPr>
              <a:t>def</a:t>
            </a:r>
            <a:r>
              <a:rPr lang="en-US" sz="1600" dirty="0" smtClean="0">
                <a:latin typeface="Courier"/>
                <a:cs typeface="Courier"/>
              </a:rPr>
              <a:t> </a:t>
            </a:r>
            <a:r>
              <a:rPr lang="en-US" sz="1600" dirty="0" err="1" smtClean="0">
                <a:latin typeface="Courier"/>
                <a:cs typeface="Courier"/>
              </a:rPr>
              <a:t>newPerson</a:t>
            </a:r>
            <a:r>
              <a:rPr lang="en-US" sz="1600" dirty="0" smtClean="0">
                <a:latin typeface="Courier"/>
                <a:cs typeface="Courier"/>
              </a:rPr>
              <a:t>(</a:t>
            </a:r>
            <a:r>
              <a:rPr lang="en-US" sz="1600" dirty="0" err="1" smtClean="0">
                <a:latin typeface="Courier"/>
                <a:cs typeface="Courier"/>
              </a:rPr>
              <a:t>n,id</a:t>
            </a:r>
            <a:r>
              <a:rPr lang="en-US" sz="1600" dirty="0" smtClean="0">
                <a:latin typeface="Courier"/>
                <a:cs typeface="Courier"/>
              </a:rPr>
              <a:t>): Person = new Student(</a:t>
            </a:r>
            <a:r>
              <a:rPr lang="en-US" sz="1600" dirty="0" err="1" smtClean="0">
                <a:latin typeface="Courier"/>
                <a:cs typeface="Courier"/>
              </a:rPr>
              <a:t>n,id</a:t>
            </a:r>
            <a:r>
              <a:rPr lang="en-US" sz="1600" dirty="0" smtClean="0">
                <a:latin typeface="Courier"/>
                <a:cs typeface="Courier"/>
              </a:rPr>
              <a:t>) }</a:t>
            </a:r>
          </a:p>
          <a:p>
            <a:endParaRPr lang="en-US" sz="1600" dirty="0" smtClean="0">
              <a:latin typeface="Courier"/>
              <a:cs typeface="Courier"/>
            </a:endParaRPr>
          </a:p>
          <a:p>
            <a:r>
              <a:rPr lang="en-US" sz="1600" dirty="0" smtClean="0">
                <a:latin typeface="Courier"/>
                <a:cs typeface="Courier"/>
              </a:rPr>
              <a:t>// Use:</a:t>
            </a:r>
          </a:p>
          <a:p>
            <a:r>
              <a:rPr lang="en-US" sz="1600" dirty="0" smtClean="0">
                <a:latin typeface="Courier"/>
                <a:cs typeface="Courier"/>
              </a:rPr>
              <a:t>import cs220.people.Student._;</a:t>
            </a:r>
          </a:p>
          <a:p>
            <a:r>
              <a:rPr lang="en-US" sz="1600" dirty="0" err="1" smtClean="0">
                <a:latin typeface="Courier"/>
                <a:cs typeface="Courier"/>
              </a:rPr>
              <a:t>newPerson</a:t>
            </a:r>
            <a:r>
              <a:rPr lang="en-US" sz="1600" dirty="0" smtClean="0">
                <a:latin typeface="Courier"/>
                <a:cs typeface="Courier"/>
              </a:rPr>
              <a:t>(“Mia”, 1234)</a:t>
            </a:r>
            <a:endParaRPr lang="en-US" sz="1600" dirty="0">
              <a:latin typeface="Courier"/>
              <a:cs typeface="Courier"/>
            </a:endParaRPr>
          </a:p>
        </p:txBody>
      </p:sp>
    </p:spTree>
    <p:extLst>
      <p:ext uri="{BB962C8B-B14F-4D97-AF65-F5344CB8AC3E}">
        <p14:creationId xmlns:p14="http://schemas.microsoft.com/office/powerpoint/2010/main" val="2580944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Software Library?</a:t>
            </a:r>
            <a:endParaRPr lang="en-US" dirty="0"/>
          </a:p>
        </p:txBody>
      </p:sp>
      <p:sp>
        <p:nvSpPr>
          <p:cNvPr id="3" name="Text Placeholder 2"/>
          <p:cNvSpPr>
            <a:spLocks noGrp="1"/>
          </p:cNvSpPr>
          <p:nvPr>
            <p:ph type="body" idx="1"/>
          </p:nvPr>
        </p:nvSpPr>
        <p:spPr/>
        <p:txBody>
          <a:bodyPr/>
          <a:lstStyle/>
          <a:p>
            <a:r>
              <a:rPr lang="en-US" dirty="0" smtClean="0"/>
              <a:t>Well defined, controlled, and restricted </a:t>
            </a:r>
            <a:r>
              <a:rPr lang="en-US" b="1" dirty="0" smtClean="0"/>
              <a:t>access</a:t>
            </a:r>
            <a:r>
              <a:rPr lang="en-US" dirty="0" smtClean="0"/>
              <a:t> to a software artifact and its implementation.</a:t>
            </a:r>
          </a:p>
          <a:p>
            <a:endParaRPr lang="en-US" dirty="0"/>
          </a:p>
          <a:p>
            <a:r>
              <a:rPr lang="en-US" dirty="0" smtClean="0"/>
              <a:t>Provides services to other software libraries or tools without any assumptions about its use.</a:t>
            </a:r>
          </a:p>
          <a:p>
            <a:endParaRPr lang="en-US" dirty="0"/>
          </a:p>
          <a:p>
            <a:r>
              <a:rPr lang="en-US" dirty="0" smtClean="0"/>
              <a:t>Designed and implemented in isolation.</a:t>
            </a:r>
            <a:endParaRPr lang="en-US" dirty="0"/>
          </a:p>
        </p:txBody>
      </p:sp>
    </p:spTree>
    <p:extLst>
      <p:ext uri="{BB962C8B-B14F-4D97-AF65-F5344CB8AC3E}">
        <p14:creationId xmlns:p14="http://schemas.microsoft.com/office/powerpoint/2010/main" val="3507968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and Reusability</a:t>
            </a:r>
            <a:endParaRPr lang="en-US" dirty="0"/>
          </a:p>
        </p:txBody>
      </p:sp>
      <p:sp>
        <p:nvSpPr>
          <p:cNvPr id="3" name="Text Placeholder 2"/>
          <p:cNvSpPr>
            <a:spLocks noGrp="1"/>
          </p:cNvSpPr>
          <p:nvPr>
            <p:ph type="body" idx="1"/>
          </p:nvPr>
        </p:nvSpPr>
        <p:spPr/>
        <p:txBody>
          <a:bodyPr/>
          <a:lstStyle/>
          <a:p>
            <a:r>
              <a:rPr lang="en-US" sz="2400" dirty="0" smtClean="0"/>
              <a:t>Libraries facilitate the construction of isolated reusable components that can be easily contained and distributed to software systems and other libraries that use them.</a:t>
            </a:r>
          </a:p>
          <a:p>
            <a:endParaRPr lang="en-US" sz="2400" dirty="0"/>
          </a:p>
          <a:p>
            <a:r>
              <a:rPr lang="en-US" sz="2400" dirty="0" smtClean="0"/>
              <a:t>Libraries should be separately maintained and evolve with strict adherence to how they are accessed from other libraries.</a:t>
            </a:r>
          </a:p>
          <a:p>
            <a:endParaRPr lang="en-US" sz="2400" dirty="0"/>
          </a:p>
          <a:p>
            <a:r>
              <a:rPr lang="en-US" sz="2400" dirty="0" smtClean="0"/>
              <a:t>Libraries should not impact other libraries that use them.</a:t>
            </a:r>
            <a:endParaRPr lang="en-US" sz="2400" dirty="0"/>
          </a:p>
        </p:txBody>
      </p:sp>
    </p:spTree>
    <p:extLst>
      <p:ext uri="{BB962C8B-B14F-4D97-AF65-F5344CB8AC3E}">
        <p14:creationId xmlns:p14="http://schemas.microsoft.com/office/powerpoint/2010/main" val="390957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Testable and Verifiable</a:t>
            </a:r>
            <a:endParaRPr lang="en-US" dirty="0"/>
          </a:p>
        </p:txBody>
      </p:sp>
      <p:sp>
        <p:nvSpPr>
          <p:cNvPr id="3" name="Text Placeholder 2"/>
          <p:cNvSpPr>
            <a:spLocks noGrp="1"/>
          </p:cNvSpPr>
          <p:nvPr>
            <p:ph type="body" idx="1"/>
          </p:nvPr>
        </p:nvSpPr>
        <p:spPr/>
        <p:txBody>
          <a:bodyPr/>
          <a:lstStyle/>
          <a:p>
            <a:r>
              <a:rPr lang="en-US" dirty="0" smtClean="0"/>
              <a:t>Libraries are easily testable and can be verified independent of the software system that depend on them.</a:t>
            </a:r>
          </a:p>
          <a:p>
            <a:endParaRPr lang="en-US" dirty="0"/>
          </a:p>
          <a:p>
            <a:r>
              <a:rPr lang="en-US" dirty="0" smtClean="0"/>
              <a:t>This allows libraries to be more easily reasoned about and easier to verify and debug.</a:t>
            </a:r>
          </a:p>
          <a:p>
            <a:endParaRPr lang="en-US" dirty="0"/>
          </a:p>
          <a:p>
            <a:endParaRPr lang="en-US" dirty="0"/>
          </a:p>
        </p:txBody>
      </p:sp>
    </p:spTree>
    <p:extLst>
      <p:ext uri="{BB962C8B-B14F-4D97-AF65-F5344CB8AC3E}">
        <p14:creationId xmlns:p14="http://schemas.microsoft.com/office/powerpoint/2010/main" val="1003720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Organized and Orthogonal</a:t>
            </a:r>
            <a:endParaRPr lang="en-US" dirty="0"/>
          </a:p>
        </p:txBody>
      </p:sp>
      <p:sp>
        <p:nvSpPr>
          <p:cNvPr id="3" name="Text Placeholder 2"/>
          <p:cNvSpPr>
            <a:spLocks noGrp="1"/>
          </p:cNvSpPr>
          <p:nvPr>
            <p:ph type="body" idx="1"/>
          </p:nvPr>
        </p:nvSpPr>
        <p:spPr/>
        <p:txBody>
          <a:bodyPr/>
          <a:lstStyle/>
          <a:p>
            <a:r>
              <a:rPr lang="en-US" dirty="0" smtClean="0"/>
              <a:t>Libraries are organized and define a clear and strict </a:t>
            </a:r>
            <a:r>
              <a:rPr lang="en-US" i="1" dirty="0" smtClean="0"/>
              <a:t>interface</a:t>
            </a:r>
            <a:r>
              <a:rPr lang="en-US" dirty="0" smtClean="0"/>
              <a:t> that is orthogonal to other libraries and tools that use them.</a:t>
            </a:r>
          </a:p>
          <a:p>
            <a:endParaRPr lang="en-US" dirty="0"/>
          </a:p>
          <a:p>
            <a:r>
              <a:rPr lang="en-US" dirty="0" smtClean="0"/>
              <a:t>Leaking internal operations and data structures that depend on library implementation breaks orthogonally and causes dependencies on library internals. </a:t>
            </a:r>
            <a:endParaRPr lang="en-US" dirty="0"/>
          </a:p>
        </p:txBody>
      </p:sp>
    </p:spTree>
    <p:extLst>
      <p:ext uri="{BB962C8B-B14F-4D97-AF65-F5344CB8AC3E}">
        <p14:creationId xmlns:p14="http://schemas.microsoft.com/office/powerpoint/2010/main" val="631118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Philosophy</a:t>
            </a:r>
            <a:endParaRPr lang="en-US" dirty="0"/>
          </a:p>
        </p:txBody>
      </p:sp>
      <p:sp>
        <p:nvSpPr>
          <p:cNvPr id="3" name="Text Placeholder 2"/>
          <p:cNvSpPr>
            <a:spLocks noGrp="1"/>
          </p:cNvSpPr>
          <p:nvPr>
            <p:ph type="body" idx="1"/>
          </p:nvPr>
        </p:nvSpPr>
        <p:spPr/>
        <p:txBody>
          <a:bodyPr/>
          <a:lstStyle/>
          <a:p>
            <a:r>
              <a:rPr lang="en-US" sz="2400" dirty="0" smtClean="0"/>
              <a:t>One of the fundamental concepts of UNIX is creating new tools from smaller, dedicated tools. Rather than large monolithic tools that attempt to solve every problem, UNIX provides a board range of simple tools that are combined though pipes.</a:t>
            </a:r>
          </a:p>
          <a:p>
            <a:endParaRPr lang="en-US" sz="2400" dirty="0"/>
          </a:p>
          <a:p>
            <a:r>
              <a:rPr lang="en-US" sz="1400" dirty="0" smtClean="0">
                <a:latin typeface="Courier"/>
                <a:cs typeface="Courier"/>
              </a:rPr>
              <a:t>$ </a:t>
            </a:r>
            <a:r>
              <a:rPr lang="en-US" sz="1400" dirty="0" err="1" smtClean="0">
                <a:latin typeface="Courier"/>
                <a:cs typeface="Courier"/>
              </a:rPr>
              <a:t>grep</a:t>
            </a:r>
            <a:r>
              <a:rPr lang="en-US" sz="1400" dirty="0" smtClean="0">
                <a:latin typeface="Courier"/>
                <a:cs typeface="Courier"/>
              </a:rPr>
              <a:t> –v nobody /</a:t>
            </a:r>
            <a:r>
              <a:rPr lang="en-US" sz="1400" dirty="0" err="1" smtClean="0">
                <a:latin typeface="Courier"/>
                <a:cs typeface="Courier"/>
              </a:rPr>
              <a:t>etc</a:t>
            </a:r>
            <a:r>
              <a:rPr lang="en-US" sz="1400" dirty="0" smtClean="0">
                <a:latin typeface="Courier"/>
                <a:cs typeface="Courier"/>
              </a:rPr>
              <a:t>/password | </a:t>
            </a:r>
            <a:r>
              <a:rPr lang="en-US" sz="1400" dirty="0" err="1" smtClean="0">
                <a:latin typeface="Courier"/>
                <a:cs typeface="Courier"/>
              </a:rPr>
              <a:t>awk</a:t>
            </a:r>
            <a:r>
              <a:rPr lang="en-US" sz="1400" dirty="0" smtClean="0">
                <a:latin typeface="Courier"/>
                <a:cs typeface="Courier"/>
              </a:rPr>
              <a:t> –F: ‘{print $3}’ | sort –n | tail -1</a:t>
            </a:r>
          </a:p>
          <a:p>
            <a:endParaRPr lang="en-US" sz="2400" dirty="0"/>
          </a:p>
          <a:p>
            <a:r>
              <a:rPr lang="en-US" sz="2400" dirty="0" smtClean="0"/>
              <a:t>This is one of the great reasons why UNIX is flexible!</a:t>
            </a:r>
            <a:endParaRPr lang="en-US" sz="2400" dirty="0"/>
          </a:p>
        </p:txBody>
      </p:sp>
    </p:spTree>
    <p:extLst>
      <p:ext uri="{BB962C8B-B14F-4D97-AF65-F5344CB8AC3E}">
        <p14:creationId xmlns:p14="http://schemas.microsoft.com/office/powerpoint/2010/main" val="2820359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Closed for Modification / Open for Extension</a:t>
            </a:r>
            <a:endParaRPr lang="en-US" sz="2800" dirty="0"/>
          </a:p>
        </p:txBody>
      </p:sp>
      <p:sp>
        <p:nvSpPr>
          <p:cNvPr id="3" name="Text Placeholder 2"/>
          <p:cNvSpPr>
            <a:spLocks noGrp="1"/>
          </p:cNvSpPr>
          <p:nvPr>
            <p:ph type="body" idx="1"/>
          </p:nvPr>
        </p:nvSpPr>
        <p:spPr>
          <a:xfrm>
            <a:off x="457199" y="1200150"/>
            <a:ext cx="8524771" cy="3725680"/>
          </a:xfrm>
        </p:spPr>
        <p:txBody>
          <a:bodyPr/>
          <a:lstStyle/>
          <a:p>
            <a:r>
              <a:rPr lang="en-US" b="1" dirty="0" smtClean="0"/>
              <a:t>A good library will be closed for modification.</a:t>
            </a:r>
          </a:p>
          <a:p>
            <a:r>
              <a:rPr lang="en-US" sz="2400" i="1" dirty="0" smtClean="0"/>
              <a:t>The internal representation does not need to be modified to extend its functionality.</a:t>
            </a:r>
          </a:p>
          <a:p>
            <a:endParaRPr lang="en-US" dirty="0"/>
          </a:p>
          <a:p>
            <a:r>
              <a:rPr lang="en-US" b="1" dirty="0" smtClean="0"/>
              <a:t>A good library will be open for extension.</a:t>
            </a:r>
          </a:p>
          <a:p>
            <a:r>
              <a:rPr lang="en-US" sz="2400" i="1" dirty="0" smtClean="0"/>
              <a:t>The library can be used through a well defined interface allowing it to be used and extended into other domains.</a:t>
            </a:r>
            <a:endParaRPr lang="en-US" sz="2400" i="1" dirty="0"/>
          </a:p>
        </p:txBody>
      </p:sp>
    </p:spTree>
    <p:extLst>
      <p:ext uri="{BB962C8B-B14F-4D97-AF65-F5344CB8AC3E}">
        <p14:creationId xmlns:p14="http://schemas.microsoft.com/office/powerpoint/2010/main" val="726901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Libraries Important?</a:t>
            </a:r>
            <a:endParaRPr lang="en-US" dirty="0"/>
          </a:p>
        </p:txBody>
      </p:sp>
      <p:sp>
        <p:nvSpPr>
          <p:cNvPr id="3" name="Text Placeholder 2"/>
          <p:cNvSpPr>
            <a:spLocks noGrp="1"/>
          </p:cNvSpPr>
          <p:nvPr>
            <p:ph type="body" idx="1"/>
          </p:nvPr>
        </p:nvSpPr>
        <p:spPr/>
        <p:txBody>
          <a:bodyPr/>
          <a:lstStyle/>
          <a:p>
            <a:r>
              <a:rPr lang="en-US" dirty="0" smtClean="0"/>
              <a:t>There are a variety of reasons why libraries are important in building large-scale software systems.</a:t>
            </a:r>
            <a:endParaRPr lang="en-US" dirty="0"/>
          </a:p>
        </p:txBody>
      </p:sp>
      <p:pic>
        <p:nvPicPr>
          <p:cNvPr id="4" name="Picture 3"/>
          <p:cNvPicPr>
            <a:picLocks noChangeAspect="1"/>
          </p:cNvPicPr>
          <p:nvPr/>
        </p:nvPicPr>
        <p:blipFill>
          <a:blip r:embed="rId2"/>
          <a:stretch>
            <a:fillRect/>
          </a:stretch>
        </p:blipFill>
        <p:spPr>
          <a:xfrm>
            <a:off x="2349084" y="2554020"/>
            <a:ext cx="2080535" cy="2371810"/>
          </a:xfrm>
          <a:prstGeom prst="rect">
            <a:avLst/>
          </a:prstGeom>
        </p:spPr>
      </p:pic>
      <p:pic>
        <p:nvPicPr>
          <p:cNvPr id="5" name="Picture 4"/>
          <p:cNvPicPr>
            <a:picLocks noChangeAspect="1"/>
          </p:cNvPicPr>
          <p:nvPr/>
        </p:nvPicPr>
        <p:blipFill>
          <a:blip r:embed="rId3"/>
          <a:stretch>
            <a:fillRect/>
          </a:stretch>
        </p:blipFill>
        <p:spPr>
          <a:xfrm>
            <a:off x="4977852" y="2554020"/>
            <a:ext cx="3546371" cy="2358898"/>
          </a:xfrm>
          <a:prstGeom prst="rect">
            <a:avLst/>
          </a:prstGeom>
        </p:spPr>
      </p:pic>
      <p:pic>
        <p:nvPicPr>
          <p:cNvPr id="6" name="Picture 5"/>
          <p:cNvPicPr>
            <a:picLocks noChangeAspect="1"/>
          </p:cNvPicPr>
          <p:nvPr/>
        </p:nvPicPr>
        <p:blipFill>
          <a:blip r:embed="rId4"/>
          <a:stretch>
            <a:fillRect/>
          </a:stretch>
        </p:blipFill>
        <p:spPr>
          <a:xfrm>
            <a:off x="315040" y="2740948"/>
            <a:ext cx="1574764" cy="2184882"/>
          </a:xfrm>
          <a:prstGeom prst="rect">
            <a:avLst/>
          </a:prstGeom>
        </p:spPr>
      </p:pic>
    </p:spTree>
    <p:extLst>
      <p:ext uri="{BB962C8B-B14F-4D97-AF65-F5344CB8AC3E}">
        <p14:creationId xmlns:p14="http://schemas.microsoft.com/office/powerpoint/2010/main" val="3946857544"/>
      </p:ext>
    </p:extLst>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1304</Words>
  <Application>Microsoft Macintosh PowerPoint</Application>
  <PresentationFormat>On-screen Show (16:9)</PresentationFormat>
  <Paragraphs>179</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simple-light</vt:lpstr>
      <vt:lpstr>CMPSCI 220 Programming Methodology</vt:lpstr>
      <vt:lpstr>Objectives</vt:lpstr>
      <vt:lpstr>What is a Software Library?</vt:lpstr>
      <vt:lpstr>Isolation and Reusability</vt:lpstr>
      <vt:lpstr>Testable and Verifiable</vt:lpstr>
      <vt:lpstr>Organized and Orthogonal</vt:lpstr>
      <vt:lpstr>UNIX Philosophy</vt:lpstr>
      <vt:lpstr>Closed for Modification / Open for Extension</vt:lpstr>
      <vt:lpstr>Why are Libraries Important?</vt:lpstr>
      <vt:lpstr>Access to Software Libraries</vt:lpstr>
      <vt:lpstr>Levels of Granularity</vt:lpstr>
      <vt:lpstr>Well Defined Interfaces</vt:lpstr>
      <vt:lpstr>Well Defined Interfaces</vt:lpstr>
      <vt:lpstr>Access Through Interface</vt:lpstr>
      <vt:lpstr>Library Dependencies: Lasagna</vt:lpstr>
      <vt:lpstr>Library Dependencies: Spaghetti</vt:lpstr>
      <vt:lpstr>Dependency Mess</vt:lpstr>
      <vt:lpstr>Library Dependency Directionality</vt:lpstr>
      <vt:lpstr>Library Dependency Directionality</vt:lpstr>
      <vt:lpstr>Languages and Libraries</vt:lpstr>
      <vt:lpstr>Languages and Libraries: Browser JavaScript</vt:lpstr>
      <vt:lpstr>Languages and Libraries: Browser JavaScript</vt:lpstr>
      <vt:lpstr>Languages and Libraries: Server JavaScript</vt:lpstr>
      <vt:lpstr>Languages and Libraries: Python</vt:lpstr>
      <vt:lpstr>Languages and Libraries: Java</vt:lpstr>
      <vt:lpstr>Languages and Libraries: Scala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CMPSCI 220 Programming Methodology</dc:title>
  <cp:lastModifiedBy>Tim Richards</cp:lastModifiedBy>
  <cp:revision>70</cp:revision>
  <dcterms:modified xsi:type="dcterms:W3CDTF">2015-03-24T16:42:33Z</dcterms:modified>
</cp:coreProperties>
</file>