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2" r:id="rId20"/>
    <p:sldId id="273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17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12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79832" y="3568144"/>
            <a:ext cx="3308545" cy="1199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83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8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0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17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7850" y="107025"/>
            <a:ext cx="746299" cy="74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619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17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7850" y="107025"/>
            <a:ext cx="746299" cy="74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450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37173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37173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Shape 17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7850" y="107025"/>
            <a:ext cx="746299" cy="74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0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4/23/15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9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8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4/23/15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8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1BEA-07AB-3E4D-8550-E5A0787E42EE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17"/>
          <p:cNvPicPr preferRelativeResize="0"/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87850" y="107025"/>
            <a:ext cx="746299" cy="74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708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Methodology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 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1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Literal Short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There are a number of different </a:t>
            </a:r>
            <a:r>
              <a:rPr lang="en-US" sz="2000" i="1" dirty="0" smtClean="0"/>
              <a:t>short</a:t>
            </a:r>
            <a:r>
              <a:rPr lang="en-US" sz="2000" dirty="0" smtClean="0"/>
              <a:t> </a:t>
            </a:r>
            <a:r>
              <a:rPr lang="en-US" sz="2000" i="1" dirty="0" smtClean="0"/>
              <a:t>cuts</a:t>
            </a:r>
            <a:r>
              <a:rPr lang="en-US" sz="2000" dirty="0" smtClean="0"/>
              <a:t> in writing function literals in </a:t>
            </a:r>
            <a:r>
              <a:rPr lang="en-US" sz="2000" dirty="0" err="1" smtClean="0"/>
              <a:t>Scala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Elide parameter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Elide parameter </a:t>
            </a:r>
            <a:r>
              <a:rPr lang="en-US" sz="2000" dirty="0" err="1" smtClean="0"/>
              <a:t>parens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Elide parameter name</a:t>
            </a:r>
            <a:br>
              <a:rPr lang="en-US" sz="2000" dirty="0" smtClean="0"/>
            </a:br>
            <a:r>
              <a:rPr lang="en-US" sz="2000" i="1" dirty="0" smtClean="0"/>
              <a:t>type is inferred</a:t>
            </a: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86401" y="1060074"/>
            <a:ext cx="4800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someNumbers.filter</a:t>
            </a:r>
            <a:r>
              <a:rPr lang="en-US" dirty="0" smtClean="0">
                <a:latin typeface="Andale Mono"/>
                <a:cs typeface="Andale Mono"/>
              </a:rPr>
              <a:t>((x) =&gt; x &gt; 0)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err="1">
                <a:latin typeface="Andale Mono"/>
                <a:cs typeface="Andale Mono"/>
              </a:rPr>
              <a:t>someNumbers.filter</a:t>
            </a:r>
            <a:r>
              <a:rPr lang="en-US" dirty="0" smtClean="0">
                <a:latin typeface="Andale Mono"/>
                <a:cs typeface="Andale Mono"/>
              </a:rPr>
              <a:t>(x </a:t>
            </a:r>
            <a:r>
              <a:rPr lang="en-US" dirty="0">
                <a:latin typeface="Andale Mono"/>
                <a:cs typeface="Andale Mono"/>
              </a:rPr>
              <a:t>=&gt; x &gt; 0</a:t>
            </a:r>
            <a:r>
              <a:rPr lang="en-US" dirty="0" smtClean="0">
                <a:latin typeface="Andale Mono"/>
                <a:cs typeface="Andale Mono"/>
              </a:rPr>
              <a:t>)</a:t>
            </a:r>
          </a:p>
          <a:p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r>
              <a:rPr lang="en-US" dirty="0" err="1">
                <a:solidFill>
                  <a:srgbClr val="FF0000"/>
                </a:solidFill>
                <a:latin typeface="Andale Mono"/>
                <a:cs typeface="Andale Mono"/>
              </a:rPr>
              <a:t>someNumbers.filter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(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_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 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&gt; 0)</a:t>
            </a:r>
          </a:p>
          <a:p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38894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Literal Short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There are a number of different </a:t>
            </a:r>
            <a:r>
              <a:rPr lang="en-US" sz="2000" i="1" dirty="0" smtClean="0"/>
              <a:t>short</a:t>
            </a:r>
            <a:r>
              <a:rPr lang="en-US" sz="2000" dirty="0" smtClean="0"/>
              <a:t> </a:t>
            </a:r>
            <a:r>
              <a:rPr lang="en-US" sz="2000" i="1" dirty="0" smtClean="0"/>
              <a:t>cuts</a:t>
            </a:r>
            <a:r>
              <a:rPr lang="en-US" sz="2000" dirty="0" smtClean="0"/>
              <a:t> in writing function literals in </a:t>
            </a:r>
            <a:r>
              <a:rPr lang="en-US" sz="2000" dirty="0" err="1" smtClean="0"/>
              <a:t>Scala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Elide parameter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Elide parameter </a:t>
            </a:r>
            <a:r>
              <a:rPr lang="en-US" sz="2000" dirty="0" err="1" smtClean="0"/>
              <a:t>parens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Elide parameter name</a:t>
            </a:r>
            <a:br>
              <a:rPr lang="en-US" sz="2000" dirty="0" smtClean="0"/>
            </a:br>
            <a:r>
              <a:rPr lang="en-US" sz="2000" i="1" dirty="0" smtClean="0"/>
              <a:t>type is inferred</a:t>
            </a: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86401" y="1060074"/>
            <a:ext cx="4800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someNumbers.filter</a:t>
            </a:r>
            <a:r>
              <a:rPr lang="en-US" dirty="0" smtClean="0">
                <a:latin typeface="Andale Mono"/>
                <a:cs typeface="Andale Mono"/>
              </a:rPr>
              <a:t>((x) =&gt; x &gt; 0)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err="1">
                <a:latin typeface="Andale Mono"/>
                <a:cs typeface="Andale Mono"/>
              </a:rPr>
              <a:t>someNumbers.filter</a:t>
            </a:r>
            <a:r>
              <a:rPr lang="en-US" dirty="0" smtClean="0">
                <a:latin typeface="Andale Mono"/>
                <a:cs typeface="Andale Mono"/>
              </a:rPr>
              <a:t>(x </a:t>
            </a:r>
            <a:r>
              <a:rPr lang="en-US" dirty="0">
                <a:latin typeface="Andale Mono"/>
                <a:cs typeface="Andale Mono"/>
              </a:rPr>
              <a:t>=&gt; x &gt; 0</a:t>
            </a:r>
            <a:r>
              <a:rPr lang="en-US" dirty="0" smtClean="0">
                <a:latin typeface="Andale Mono"/>
                <a:cs typeface="Andale Mono"/>
              </a:rPr>
              <a:t>)</a:t>
            </a:r>
          </a:p>
          <a:p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someNumbers.filter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_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&gt; 0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val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 f = _ + _</a:t>
            </a:r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51289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Literal Short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There are a number of different </a:t>
            </a:r>
            <a:r>
              <a:rPr lang="en-US" sz="2000" i="1" dirty="0" smtClean="0"/>
              <a:t>short</a:t>
            </a:r>
            <a:r>
              <a:rPr lang="en-US" sz="2000" dirty="0" smtClean="0"/>
              <a:t> </a:t>
            </a:r>
            <a:r>
              <a:rPr lang="en-US" sz="2000" i="1" dirty="0" smtClean="0"/>
              <a:t>cuts</a:t>
            </a:r>
            <a:r>
              <a:rPr lang="en-US" sz="2000" dirty="0" smtClean="0"/>
              <a:t> in writing function literals in </a:t>
            </a:r>
            <a:r>
              <a:rPr lang="en-US" sz="2000" dirty="0" err="1" smtClean="0"/>
              <a:t>Scala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Elide parameter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Elide parameter </a:t>
            </a:r>
            <a:r>
              <a:rPr lang="en-US" sz="2000" dirty="0" err="1" smtClean="0"/>
              <a:t>parens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Elide parameter name</a:t>
            </a:r>
            <a:br>
              <a:rPr lang="en-US" sz="2000" dirty="0" smtClean="0"/>
            </a:br>
            <a:r>
              <a:rPr lang="en-US" sz="2000" i="1" dirty="0" smtClean="0"/>
              <a:t>type is inferred</a:t>
            </a: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86401" y="1060074"/>
            <a:ext cx="48003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someNumbers.filter</a:t>
            </a:r>
            <a:r>
              <a:rPr lang="en-US" dirty="0" smtClean="0">
                <a:latin typeface="Andale Mono"/>
                <a:cs typeface="Andale Mono"/>
              </a:rPr>
              <a:t>((x) =&gt; x &gt; 0)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err="1">
                <a:latin typeface="Andale Mono"/>
                <a:cs typeface="Andale Mono"/>
              </a:rPr>
              <a:t>someNumbers.filter</a:t>
            </a:r>
            <a:r>
              <a:rPr lang="en-US" dirty="0" smtClean="0">
                <a:latin typeface="Andale Mono"/>
                <a:cs typeface="Andale Mono"/>
              </a:rPr>
              <a:t>(x </a:t>
            </a:r>
            <a:r>
              <a:rPr lang="en-US" dirty="0">
                <a:latin typeface="Andale Mono"/>
                <a:cs typeface="Andale Mono"/>
              </a:rPr>
              <a:t>=&gt; x &gt; 0</a:t>
            </a:r>
            <a:r>
              <a:rPr lang="en-US" dirty="0" smtClean="0">
                <a:latin typeface="Andale Mono"/>
                <a:cs typeface="Andale Mono"/>
              </a:rPr>
              <a:t>)</a:t>
            </a:r>
          </a:p>
          <a:p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someNumbers.filter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_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&gt; 0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f = _ + _</a:t>
            </a:r>
          </a:p>
          <a:p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val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 f = (_: </a:t>
            </a:r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) + (_: </a:t>
            </a:r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)</a:t>
            </a:r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3886401" y="2485523"/>
            <a:ext cx="1937728" cy="919753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/>
              <a:t>Defn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i="1" dirty="0" smtClean="0"/>
              <a:t>Partial application is the process of fixing a number of arguments to a function to produce a new function with the same of fewer parameters.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158" y="1168711"/>
            <a:ext cx="3860800" cy="406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28836" y="2089869"/>
            <a:ext cx="232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is the same as…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158" y="2973619"/>
            <a:ext cx="4483100" cy="43180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6853210" y="1664315"/>
            <a:ext cx="339377" cy="13093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36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/>
              <a:t>Defn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i="1" dirty="0" smtClean="0"/>
              <a:t>Partial application is the process of fixing a number of arguments to a function to produce a new function with the same of fewer parameters.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988158" y="1072704"/>
            <a:ext cx="415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example makes it more clear: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982" y="1606689"/>
            <a:ext cx="5372100" cy="40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610" y="2209800"/>
            <a:ext cx="1752600" cy="35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610" y="2737232"/>
            <a:ext cx="3149600" cy="368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507" y="4137460"/>
            <a:ext cx="1917700" cy="647700"/>
          </a:xfrm>
          <a:prstGeom prst="rect">
            <a:avLst/>
          </a:prstGeom>
        </p:spPr>
      </p:pic>
      <p:sp>
        <p:nvSpPr>
          <p:cNvPr id="12" name="Bent Arrow 11"/>
          <p:cNvSpPr/>
          <p:nvPr/>
        </p:nvSpPr>
        <p:spPr>
          <a:xfrm rot="5400000">
            <a:off x="5018165" y="3317678"/>
            <a:ext cx="869457" cy="635068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135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/>
              <a:t>Defn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i="1" dirty="0" smtClean="0"/>
              <a:t>A function literal that “captures” the bindings of its “free” variables from an outer scope.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886401" y="1060074"/>
            <a:ext cx="48003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def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makeIncreaser</a:t>
            </a:r>
            <a:r>
              <a:rPr lang="en-US" dirty="0" smtClean="0">
                <a:latin typeface="Andale Mono"/>
                <a:cs typeface="Andale Mono"/>
              </a:rPr>
              <a:t>(more: 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) =</a:t>
            </a:r>
          </a:p>
          <a:p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(x: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 =&gt; x + more</a:t>
            </a:r>
          </a:p>
          <a:p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scala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a =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makeIncreaser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(2)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scala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&gt; a(2)</a:t>
            </a:r>
          </a:p>
          <a:p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4</a:t>
            </a:r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scala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b =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makeIncreaser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(3)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scala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&gt; b(5)</a:t>
            </a:r>
          </a:p>
          <a:p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8</a:t>
            </a:r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09495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Addition </a:t>
            </a:r>
            <a:r>
              <a:rPr lang="en-US" sz="2000" b="1" dirty="0" err="1" smtClean="0"/>
              <a:t>Scala</a:t>
            </a:r>
            <a:r>
              <a:rPr lang="en-US" sz="2000" b="1" dirty="0" smtClean="0"/>
              <a:t> Details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Scala</a:t>
            </a:r>
            <a:r>
              <a:rPr lang="en-US" sz="2000" dirty="0" smtClean="0"/>
              <a:t> allows you to indicate that the last parameter to a function may be repeated.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This is known as a </a:t>
            </a:r>
            <a:r>
              <a:rPr lang="en-US" sz="2000" i="1" dirty="0" err="1" smtClean="0"/>
              <a:t>variadic</a:t>
            </a:r>
            <a:r>
              <a:rPr lang="en-US" sz="2000" i="1" dirty="0" smtClean="0"/>
              <a:t> function</a:t>
            </a:r>
            <a:r>
              <a:rPr lang="en-US" sz="2000" dirty="0" smtClean="0"/>
              <a:t> – a function in which its </a:t>
            </a:r>
            <a:r>
              <a:rPr lang="en-US" sz="2000" i="1" dirty="0" err="1" smtClean="0"/>
              <a:t>arity</a:t>
            </a:r>
            <a:r>
              <a:rPr lang="en-US" sz="2000" dirty="0" smtClean="0"/>
              <a:t> is indefinite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86401" y="1060074"/>
            <a:ext cx="480039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def</a:t>
            </a:r>
            <a:r>
              <a:rPr lang="en-US" dirty="0" smtClean="0">
                <a:latin typeface="Andale Mono"/>
                <a:cs typeface="Andale Mono"/>
              </a:rPr>
              <a:t> echo(</a:t>
            </a:r>
            <a:r>
              <a:rPr lang="en-US" dirty="0" err="1" smtClean="0">
                <a:latin typeface="Andale Mono"/>
                <a:cs typeface="Andale Mono"/>
              </a:rPr>
              <a:t>args</a:t>
            </a:r>
            <a:r>
              <a:rPr lang="en-US" dirty="0" smtClean="0">
                <a:latin typeface="Andale Mono"/>
                <a:cs typeface="Andale Mono"/>
              </a:rPr>
              <a:t>: String*) =</a:t>
            </a:r>
          </a:p>
          <a:p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for (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arg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&lt;-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args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arg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scala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&gt; echo()</a:t>
            </a:r>
          </a:p>
          <a:p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scala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&gt; echo(“hello”, “world”)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hello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world</a:t>
            </a:r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470110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Addition </a:t>
            </a:r>
            <a:r>
              <a:rPr lang="en-US" sz="2000" b="1" dirty="0" err="1" smtClean="0"/>
              <a:t>Scala</a:t>
            </a:r>
            <a:r>
              <a:rPr lang="en-US" sz="2000" b="1" dirty="0" smtClean="0"/>
              <a:t> Details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Scala</a:t>
            </a:r>
            <a:r>
              <a:rPr lang="en-US" sz="2000" dirty="0" smtClean="0"/>
              <a:t> allows you to indicate that the last parameter to a function may be repeated.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This is known as a </a:t>
            </a:r>
            <a:r>
              <a:rPr lang="en-US" sz="2000" i="1" dirty="0" err="1" smtClean="0"/>
              <a:t>variadic</a:t>
            </a:r>
            <a:r>
              <a:rPr lang="en-US" sz="2000" i="1" dirty="0" smtClean="0"/>
              <a:t> function</a:t>
            </a:r>
            <a:r>
              <a:rPr lang="en-US" sz="2000" dirty="0" smtClean="0"/>
              <a:t> – a function in which its </a:t>
            </a:r>
            <a:r>
              <a:rPr lang="en-US" sz="2000" i="1" dirty="0" err="1" smtClean="0"/>
              <a:t>arity</a:t>
            </a:r>
            <a:r>
              <a:rPr lang="en-US" sz="2000" dirty="0" smtClean="0"/>
              <a:t> is indefinite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86401" y="1060074"/>
            <a:ext cx="48003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def</a:t>
            </a:r>
            <a:r>
              <a:rPr lang="en-US" dirty="0" smtClean="0">
                <a:latin typeface="Andale Mono"/>
                <a:cs typeface="Andale Mono"/>
              </a:rPr>
              <a:t> echo(</a:t>
            </a:r>
            <a:r>
              <a:rPr lang="en-US" dirty="0" err="1" smtClean="0">
                <a:latin typeface="Andale Mono"/>
                <a:cs typeface="Andale Mono"/>
              </a:rPr>
              <a:t>args</a:t>
            </a:r>
            <a:r>
              <a:rPr lang="en-US" dirty="0" smtClean="0">
                <a:latin typeface="Andale Mono"/>
                <a:cs typeface="Andale Mono"/>
              </a:rPr>
              <a:t>: String*) =</a:t>
            </a:r>
          </a:p>
          <a:p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for (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arg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&lt;-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args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arg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scala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&gt; echo()</a:t>
            </a:r>
          </a:p>
          <a:p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scala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&gt; echo(“hello”, “world”)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hello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world</a:t>
            </a:r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val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arr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 = Array(“hello”, “world”)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scala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&gt; echo(</a:t>
            </a:r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arr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)</a:t>
            </a:r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4013475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Addition </a:t>
            </a:r>
            <a:r>
              <a:rPr lang="en-US" sz="2000" b="1" dirty="0" err="1" smtClean="0"/>
              <a:t>Scala</a:t>
            </a:r>
            <a:r>
              <a:rPr lang="en-US" sz="2000" b="1" dirty="0" smtClean="0"/>
              <a:t> Details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Scala</a:t>
            </a:r>
            <a:r>
              <a:rPr lang="en-US" sz="2000" dirty="0" smtClean="0"/>
              <a:t> allows you to indicate that the last parameter to a function may be repeated.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This is known as a </a:t>
            </a:r>
            <a:r>
              <a:rPr lang="en-US" sz="2000" i="1" dirty="0" err="1" smtClean="0"/>
              <a:t>variadic</a:t>
            </a:r>
            <a:r>
              <a:rPr lang="en-US" sz="2000" i="1" dirty="0" smtClean="0"/>
              <a:t> function</a:t>
            </a:r>
            <a:r>
              <a:rPr lang="en-US" sz="2000" dirty="0" smtClean="0"/>
              <a:t> – a function in which its </a:t>
            </a:r>
            <a:r>
              <a:rPr lang="en-US" sz="2000" i="1" dirty="0" err="1" smtClean="0"/>
              <a:t>arity</a:t>
            </a:r>
            <a:r>
              <a:rPr lang="en-US" sz="2000" dirty="0" smtClean="0"/>
              <a:t> is indefinite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86401" y="1060074"/>
            <a:ext cx="48003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def</a:t>
            </a:r>
            <a:r>
              <a:rPr lang="en-US" dirty="0" smtClean="0">
                <a:latin typeface="Andale Mono"/>
                <a:cs typeface="Andale Mono"/>
              </a:rPr>
              <a:t> echo(</a:t>
            </a:r>
            <a:r>
              <a:rPr lang="en-US" dirty="0" err="1" smtClean="0">
                <a:latin typeface="Andale Mono"/>
                <a:cs typeface="Andale Mono"/>
              </a:rPr>
              <a:t>args</a:t>
            </a:r>
            <a:r>
              <a:rPr lang="en-US" dirty="0" smtClean="0">
                <a:latin typeface="Andale Mono"/>
                <a:cs typeface="Andale Mono"/>
              </a:rPr>
              <a:t>: String*) =</a:t>
            </a:r>
          </a:p>
          <a:p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for (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arg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&lt;-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args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arg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scala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&gt; echo()</a:t>
            </a:r>
          </a:p>
          <a:p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scala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&gt; echo(“hello”, “world”)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hello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world</a:t>
            </a:r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val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arr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 = Array(“hello”, “world”)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scala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&gt; echo(</a:t>
            </a:r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arr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)</a:t>
            </a:r>
          </a:p>
          <a:p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scala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&gt; echo(</a:t>
            </a:r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arr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: _*)</a:t>
            </a:r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97134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Addition </a:t>
            </a:r>
            <a:r>
              <a:rPr lang="en-US" sz="2000" b="1" dirty="0" err="1"/>
              <a:t>Scala</a:t>
            </a:r>
            <a:r>
              <a:rPr lang="en-US" sz="2000" b="1" dirty="0"/>
              <a:t> Details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Scala</a:t>
            </a:r>
            <a:r>
              <a:rPr lang="en-US" sz="2000" dirty="0" smtClean="0"/>
              <a:t> allows you to name the parameters so you can invoke a function with its parameters in any order.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86401" y="1060074"/>
            <a:ext cx="4800399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ndale Mono"/>
                <a:cs typeface="Andale Mono"/>
              </a:rPr>
              <a:t>def</a:t>
            </a:r>
            <a:r>
              <a:rPr lang="en-US" sz="1600" dirty="0" smtClean="0">
                <a:latin typeface="Andale Mono"/>
                <a:cs typeface="Andale Mono"/>
              </a:rPr>
              <a:t> speed(</a:t>
            </a:r>
            <a:r>
              <a:rPr lang="en-US" sz="1600" dirty="0" err="1" smtClean="0">
                <a:latin typeface="Andale Mono"/>
                <a:cs typeface="Andale Mono"/>
              </a:rPr>
              <a:t>dist</a:t>
            </a:r>
            <a:r>
              <a:rPr lang="en-US" sz="1600" dirty="0" smtClean="0">
                <a:latin typeface="Andale Mono"/>
                <a:cs typeface="Andale Mono"/>
              </a:rPr>
              <a:t>: Float, time: Float) =</a:t>
            </a:r>
          </a:p>
          <a:p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distance / time</a:t>
            </a:r>
          </a:p>
          <a:p>
            <a:endParaRPr lang="en-US" sz="1600" dirty="0">
              <a:latin typeface="Andale Mono"/>
              <a:cs typeface="Andale Mono"/>
            </a:endParaRPr>
          </a:p>
          <a:p>
            <a:r>
              <a:rPr lang="en-US" sz="1600" dirty="0" err="1" smtClean="0">
                <a:latin typeface="Andale Mono"/>
                <a:cs typeface="Andale Mono"/>
              </a:rPr>
              <a:t>scala</a:t>
            </a:r>
            <a:r>
              <a:rPr lang="en-US" sz="1600" dirty="0" smtClean="0">
                <a:latin typeface="Andale Mono"/>
                <a:cs typeface="Andale Mono"/>
              </a:rPr>
              <a:t>&gt; speed(100, 10)</a:t>
            </a:r>
          </a:p>
          <a:p>
            <a:r>
              <a:rPr lang="en-US" sz="1600" dirty="0" smtClean="0">
                <a:latin typeface="Andale Mono"/>
                <a:cs typeface="Andale Mono"/>
              </a:rPr>
              <a:t>10.0</a:t>
            </a:r>
          </a:p>
          <a:p>
            <a:endParaRPr lang="en-US" sz="1600" dirty="0">
              <a:latin typeface="Andale Mono"/>
              <a:cs typeface="Andale Mono"/>
            </a:endParaRPr>
          </a:p>
          <a:p>
            <a:r>
              <a:rPr lang="en-US" sz="1600" dirty="0" err="1" smtClean="0">
                <a:latin typeface="Andale Mono"/>
                <a:cs typeface="Andale Mono"/>
              </a:rPr>
              <a:t>scala</a:t>
            </a:r>
            <a:r>
              <a:rPr lang="en-US" sz="1600" dirty="0" smtClean="0">
                <a:latin typeface="Andale Mono"/>
                <a:cs typeface="Andale Mono"/>
              </a:rPr>
              <a:t>&gt; 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speed(time = 10, </a:t>
            </a:r>
            <a:r>
              <a:rPr lang="en-US" sz="16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dist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 = 100)</a:t>
            </a:r>
          </a:p>
          <a:p>
            <a:r>
              <a:rPr lang="en-US" sz="1600" dirty="0" smtClean="0">
                <a:latin typeface="Andale Mono"/>
                <a:cs typeface="Andale Mono"/>
              </a:rPr>
              <a:t>10.0</a:t>
            </a:r>
          </a:p>
          <a:p>
            <a:endParaRPr lang="en-US" sz="1600" dirty="0" smtClean="0">
              <a:latin typeface="Andale Mono"/>
              <a:cs typeface="Andale Mono"/>
            </a:endParaRPr>
          </a:p>
          <a:p>
            <a:r>
              <a:rPr lang="en-US" sz="1600" dirty="0" err="1" smtClean="0">
                <a:latin typeface="Andale Mono"/>
                <a:cs typeface="Andale Mono"/>
              </a:rPr>
              <a:t>scala</a:t>
            </a:r>
            <a:r>
              <a:rPr lang="en-US" sz="1600" dirty="0" smtClean="0">
                <a:latin typeface="Andale Mono"/>
                <a:cs typeface="Andale Mono"/>
              </a:rPr>
              <a:t>&gt; 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speed(</a:t>
            </a:r>
            <a:r>
              <a:rPr lang="en-US" sz="16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dist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ndale Mono"/>
                <a:cs typeface="Andale Mono"/>
              </a:rPr>
              <a:t>= 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100, </a:t>
            </a:r>
            <a:r>
              <a:rPr lang="en-US" sz="1600" dirty="0">
                <a:solidFill>
                  <a:srgbClr val="FF0000"/>
                </a:solidFill>
                <a:latin typeface="Andale Mono"/>
                <a:cs typeface="Andale Mono"/>
              </a:rPr>
              <a:t>time = 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10)</a:t>
            </a:r>
            <a:endParaRPr lang="en-US" sz="1600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endParaRPr lang="en-US" sz="16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52812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0839"/>
            <a:ext cx="8229600" cy="3808041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Functions and Closures (Review)</a:t>
            </a:r>
          </a:p>
          <a:p>
            <a:pPr lvl="1"/>
            <a:r>
              <a:rPr lang="en-US" dirty="0" smtClean="0"/>
              <a:t>Local Functions</a:t>
            </a:r>
          </a:p>
          <a:p>
            <a:pPr lvl="1"/>
            <a:r>
              <a:rPr lang="en-US" dirty="0" smtClean="0"/>
              <a:t>Anonymous Functions</a:t>
            </a:r>
          </a:p>
          <a:p>
            <a:pPr lvl="1"/>
            <a:r>
              <a:rPr lang="en-US" dirty="0" smtClean="0"/>
              <a:t>First-Class Functions</a:t>
            </a:r>
          </a:p>
          <a:p>
            <a:pPr lvl="1"/>
            <a:r>
              <a:rPr lang="en-US" dirty="0" smtClean="0"/>
              <a:t>Function Literal Short Cuts</a:t>
            </a:r>
          </a:p>
          <a:p>
            <a:pPr lvl="1"/>
            <a:r>
              <a:rPr lang="en-US" dirty="0" smtClean="0"/>
              <a:t>Partial Application</a:t>
            </a:r>
          </a:p>
          <a:p>
            <a:pPr lvl="1"/>
            <a:r>
              <a:rPr lang="en-US" dirty="0" smtClean="0"/>
              <a:t>Closures</a:t>
            </a:r>
            <a:endParaRPr lang="en-US" dirty="0" smtClean="0"/>
          </a:p>
          <a:p>
            <a:r>
              <a:rPr lang="en-US" b="1" dirty="0" smtClean="0"/>
              <a:t>Reducing Code Duplication</a:t>
            </a:r>
          </a:p>
          <a:p>
            <a:pPr lvl="1"/>
            <a:r>
              <a:rPr lang="en-US" dirty="0" smtClean="0"/>
              <a:t>Simplify Libraries: Functional Composition</a:t>
            </a:r>
          </a:p>
          <a:p>
            <a:pPr lvl="1"/>
            <a:r>
              <a:rPr lang="en-US" dirty="0" smtClean="0"/>
              <a:t>Simplify Client Code: Control Abstraction</a:t>
            </a:r>
          </a:p>
          <a:p>
            <a:r>
              <a:rPr lang="en-US" b="1" dirty="0" smtClean="0"/>
              <a:t>Writing New Control Structures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 smtClean="0"/>
              <a:t>By-name Parameters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7879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Parameter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Addition </a:t>
            </a:r>
            <a:r>
              <a:rPr lang="en-US" sz="2000" b="1" dirty="0" err="1"/>
              <a:t>Scala</a:t>
            </a:r>
            <a:r>
              <a:rPr lang="en-US" sz="2000" b="1" dirty="0"/>
              <a:t> Details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Scala</a:t>
            </a:r>
            <a:r>
              <a:rPr lang="en-US" sz="2000" dirty="0" smtClean="0"/>
              <a:t> allows you to provide default parameters.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The argument for such a parameter can optionally be omitted from a function call.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86401" y="1060074"/>
            <a:ext cx="4800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ndale Mono"/>
                <a:cs typeface="Andale Mono"/>
              </a:rPr>
              <a:t>def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err="1" smtClean="0">
                <a:latin typeface="Andale Mono"/>
                <a:cs typeface="Andale Mono"/>
              </a:rPr>
              <a:t>printTime</a:t>
            </a:r>
            <a:r>
              <a:rPr lang="en-US" sz="1600" dirty="0" smtClean="0">
                <a:latin typeface="Andale Mono"/>
                <a:cs typeface="Andale Mono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out: </a:t>
            </a:r>
            <a:r>
              <a:rPr lang="en-US" sz="16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PrintStream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 =</a:t>
            </a:r>
          </a:p>
          <a:p>
            <a:r>
              <a:rPr lang="en-US" sz="1600" dirty="0">
                <a:solidFill>
                  <a:srgbClr val="FF0000"/>
                </a:solidFill>
                <a:latin typeface="Andale Mono"/>
                <a:cs typeface="Andale Mono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             </a:t>
            </a:r>
            <a:r>
              <a:rPr lang="en-US" sz="16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Console.out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) </a:t>
            </a:r>
            <a:r>
              <a:rPr lang="en-US" sz="1600" dirty="0" smtClean="0">
                <a:latin typeface="Andale Mono"/>
                <a:cs typeface="Andale Mono"/>
              </a:rPr>
              <a:t>=</a:t>
            </a:r>
          </a:p>
          <a:p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err="1" smtClean="0">
                <a:latin typeface="Andale Mono"/>
                <a:cs typeface="Andale Mono"/>
              </a:rPr>
              <a:t>out.println</a:t>
            </a:r>
            <a:r>
              <a:rPr lang="en-US" sz="1600" dirty="0" smtClean="0">
                <a:latin typeface="Andale Mono"/>
                <a:cs typeface="Andale Mono"/>
              </a:rPr>
              <a:t>(“time = “ +</a:t>
            </a:r>
          </a:p>
          <a:p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  </a:t>
            </a:r>
            <a:r>
              <a:rPr lang="en-US" sz="1600" dirty="0" err="1" smtClean="0">
                <a:latin typeface="Andale Mono"/>
                <a:cs typeface="Andale Mono"/>
              </a:rPr>
              <a:t>System.currentTimeMillis</a:t>
            </a:r>
            <a:r>
              <a:rPr lang="en-US" sz="1600" dirty="0" smtClean="0">
                <a:latin typeface="Andale Mono"/>
                <a:cs typeface="Andale Mono"/>
              </a:rPr>
              <a:t>())</a:t>
            </a:r>
            <a:endParaRPr lang="en-US" sz="1600" dirty="0">
              <a:latin typeface="Andale Mono"/>
              <a:cs typeface="Andale Mono"/>
            </a:endParaRPr>
          </a:p>
          <a:p>
            <a:endParaRPr lang="en-US" sz="1600" dirty="0" smtClean="0">
              <a:latin typeface="Andale Mono"/>
              <a:cs typeface="Andale Mono"/>
            </a:endParaRPr>
          </a:p>
          <a:p>
            <a:r>
              <a:rPr lang="en-US" sz="1600" dirty="0" err="1" smtClean="0">
                <a:latin typeface="Andale Mono"/>
                <a:cs typeface="Andale Mono"/>
              </a:rPr>
              <a:t>scala</a:t>
            </a:r>
            <a:r>
              <a:rPr lang="en-US" sz="1600" dirty="0" smtClean="0">
                <a:latin typeface="Andale Mono"/>
                <a:cs typeface="Andale Mono"/>
              </a:rPr>
              <a:t>&gt; </a:t>
            </a:r>
            <a:r>
              <a:rPr lang="en-US" sz="1600" dirty="0" err="1" smtClean="0">
                <a:latin typeface="Andale Mono"/>
                <a:cs typeface="Andale Mono"/>
              </a:rPr>
              <a:t>printTime</a:t>
            </a:r>
            <a:r>
              <a:rPr lang="en-US" sz="1600" dirty="0" smtClean="0">
                <a:latin typeface="Andale Mono"/>
                <a:cs typeface="Andale Mono"/>
              </a:rPr>
              <a:t>()</a:t>
            </a:r>
            <a:endParaRPr lang="en-US" sz="16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76432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Parameter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Addition </a:t>
            </a:r>
            <a:r>
              <a:rPr lang="en-US" sz="2000" b="1" dirty="0" err="1"/>
              <a:t>Scala</a:t>
            </a:r>
            <a:r>
              <a:rPr lang="en-US" sz="2000" b="1" dirty="0"/>
              <a:t> Details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Scala</a:t>
            </a:r>
            <a:r>
              <a:rPr lang="en-US" sz="2000" dirty="0" smtClean="0"/>
              <a:t> allows you to provide default parameters.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The argument for such a parameter can optionally be omitted from a function call.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86401" y="1060074"/>
            <a:ext cx="50906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ndale Mono"/>
                <a:cs typeface="Andale Mono"/>
              </a:rPr>
              <a:t>def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err="1" smtClean="0">
                <a:latin typeface="Andale Mono"/>
                <a:cs typeface="Andale Mono"/>
              </a:rPr>
              <a:t>printTime</a:t>
            </a:r>
            <a:r>
              <a:rPr lang="en-US" sz="1600" dirty="0" smtClean="0">
                <a:latin typeface="Andale Mono"/>
                <a:cs typeface="Andale Mono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out: </a:t>
            </a:r>
            <a:r>
              <a:rPr lang="en-US" sz="16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PrintStream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 =</a:t>
            </a:r>
          </a:p>
          <a:p>
            <a:r>
              <a:rPr lang="en-US" sz="1600" dirty="0">
                <a:solidFill>
                  <a:srgbClr val="FF0000"/>
                </a:solidFill>
                <a:latin typeface="Andale Mono"/>
                <a:cs typeface="Andale Mono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             </a:t>
            </a:r>
            <a:r>
              <a:rPr lang="en-US" sz="16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Console.out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) </a:t>
            </a:r>
            <a:r>
              <a:rPr lang="en-US" sz="1600" dirty="0" smtClean="0">
                <a:latin typeface="Andale Mono"/>
                <a:cs typeface="Andale Mono"/>
              </a:rPr>
              <a:t>=</a:t>
            </a:r>
          </a:p>
          <a:p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err="1" smtClean="0">
                <a:latin typeface="Andale Mono"/>
                <a:cs typeface="Andale Mono"/>
              </a:rPr>
              <a:t>out.println</a:t>
            </a:r>
            <a:r>
              <a:rPr lang="en-US" sz="1600" dirty="0" smtClean="0">
                <a:latin typeface="Andale Mono"/>
                <a:cs typeface="Andale Mono"/>
              </a:rPr>
              <a:t>(“time = “ +</a:t>
            </a:r>
          </a:p>
          <a:p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  </a:t>
            </a:r>
            <a:r>
              <a:rPr lang="en-US" sz="1600" dirty="0" err="1" smtClean="0">
                <a:latin typeface="Andale Mono"/>
                <a:cs typeface="Andale Mono"/>
              </a:rPr>
              <a:t>System.currentTimeMillis</a:t>
            </a:r>
            <a:r>
              <a:rPr lang="en-US" sz="1600" dirty="0" smtClean="0">
                <a:latin typeface="Andale Mono"/>
                <a:cs typeface="Andale Mono"/>
              </a:rPr>
              <a:t>())</a:t>
            </a:r>
            <a:endParaRPr lang="en-US" sz="1600" dirty="0">
              <a:latin typeface="Andale Mono"/>
              <a:cs typeface="Andale Mono"/>
            </a:endParaRPr>
          </a:p>
          <a:p>
            <a:endParaRPr lang="en-US" sz="1600" dirty="0" smtClean="0">
              <a:latin typeface="Andale Mono"/>
              <a:cs typeface="Andale Mono"/>
            </a:endParaRPr>
          </a:p>
          <a:p>
            <a:r>
              <a:rPr lang="en-US" sz="1600" dirty="0" err="1">
                <a:latin typeface="Andale Mono"/>
                <a:cs typeface="Andale Mono"/>
              </a:rPr>
              <a:t>scala</a:t>
            </a:r>
            <a:r>
              <a:rPr lang="en-US" sz="1600" dirty="0">
                <a:latin typeface="Andale Mono"/>
                <a:cs typeface="Andale Mono"/>
              </a:rPr>
              <a:t>&gt; </a:t>
            </a:r>
            <a:r>
              <a:rPr lang="en-US" sz="1600" dirty="0" err="1">
                <a:latin typeface="Andale Mono"/>
                <a:cs typeface="Andale Mono"/>
              </a:rPr>
              <a:t>printTime</a:t>
            </a:r>
            <a:r>
              <a:rPr lang="en-US" sz="1600" dirty="0">
                <a:latin typeface="Andale Mono"/>
                <a:cs typeface="Andale Mono"/>
              </a:rPr>
              <a:t>(</a:t>
            </a:r>
            <a:r>
              <a:rPr lang="en-US" sz="1600" dirty="0" smtClean="0">
                <a:latin typeface="Andale Mono"/>
                <a:cs typeface="Andale Mono"/>
              </a:rPr>
              <a:t>)</a:t>
            </a:r>
          </a:p>
          <a:p>
            <a:endParaRPr lang="en-US" sz="1600" dirty="0">
              <a:latin typeface="Andale Mono"/>
              <a:cs typeface="Andale Mono"/>
            </a:endParaRPr>
          </a:p>
          <a:p>
            <a:r>
              <a:rPr lang="en-US" sz="1600" dirty="0" err="1" smtClean="0">
                <a:latin typeface="Andale Mono"/>
                <a:cs typeface="Andale Mono"/>
              </a:rPr>
              <a:t>def</a:t>
            </a:r>
            <a:r>
              <a:rPr lang="en-US" sz="1600" dirty="0" smtClean="0">
                <a:latin typeface="Andale Mono"/>
                <a:cs typeface="Andale Mono"/>
              </a:rPr>
              <a:t> printTime2(</a:t>
            </a:r>
          </a:p>
          <a:p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    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out: </a:t>
            </a:r>
            <a:r>
              <a:rPr lang="en-US" sz="16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PrintStream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 = </a:t>
            </a:r>
            <a:r>
              <a:rPr lang="en-US" sz="16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Console.out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,</a:t>
            </a:r>
          </a:p>
          <a:p>
            <a:r>
              <a:rPr lang="en-US" sz="1600" dirty="0">
                <a:solidFill>
                  <a:srgbClr val="FF0000"/>
                </a:solidFill>
                <a:latin typeface="Andale Mono"/>
                <a:cs typeface="Andale Mono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     divisor: </a:t>
            </a:r>
            <a:r>
              <a:rPr lang="en-US" sz="16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 = 1</a:t>
            </a:r>
            <a:r>
              <a:rPr lang="en-US" sz="1600" dirty="0" smtClean="0">
                <a:latin typeface="Andale Mono"/>
                <a:cs typeface="Andale Mono"/>
              </a:rPr>
              <a:t>) =</a:t>
            </a:r>
          </a:p>
          <a:p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err="1" smtClean="0">
                <a:latin typeface="Andale Mono"/>
                <a:cs typeface="Andale Mono"/>
              </a:rPr>
              <a:t>out.println</a:t>
            </a:r>
            <a:r>
              <a:rPr lang="en-US" sz="1600" dirty="0" smtClean="0">
                <a:latin typeface="Andale Mono"/>
                <a:cs typeface="Andale Mono"/>
              </a:rPr>
              <a:t>(“time = “ +</a:t>
            </a:r>
          </a:p>
          <a:p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  </a:t>
            </a:r>
            <a:r>
              <a:rPr lang="en-US" sz="1600" dirty="0" err="1" smtClean="0">
                <a:latin typeface="Andale Mono"/>
                <a:cs typeface="Andale Mono"/>
              </a:rPr>
              <a:t>System.currentTimeMillis</a:t>
            </a:r>
            <a:r>
              <a:rPr lang="en-US" sz="1600" dirty="0">
                <a:latin typeface="Andale Mono"/>
                <a:cs typeface="Andale Mono"/>
              </a:rPr>
              <a:t>(</a:t>
            </a:r>
            <a:r>
              <a:rPr lang="en-US" sz="1600" dirty="0" smtClean="0">
                <a:latin typeface="Andale Mono"/>
                <a:cs typeface="Andale Mono"/>
              </a:rPr>
              <a:t>)/divisor)</a:t>
            </a:r>
          </a:p>
          <a:p>
            <a:endParaRPr lang="en-US" sz="1600" dirty="0">
              <a:latin typeface="Andale Mono"/>
              <a:cs typeface="Andale Mono"/>
            </a:endParaRPr>
          </a:p>
          <a:p>
            <a:r>
              <a:rPr lang="en-US" sz="1600" dirty="0" err="1" smtClean="0">
                <a:latin typeface="Andale Mono"/>
                <a:cs typeface="Andale Mono"/>
              </a:rPr>
              <a:t>scala</a:t>
            </a:r>
            <a:r>
              <a:rPr lang="en-US" sz="1600" dirty="0" smtClean="0">
                <a:latin typeface="Andale Mono"/>
                <a:cs typeface="Andale Mono"/>
              </a:rPr>
              <a:t>&gt; printTime2</a:t>
            </a:r>
          </a:p>
          <a:p>
            <a:r>
              <a:rPr lang="en-US" sz="1600" dirty="0" err="1" smtClean="0">
                <a:latin typeface="Andale Mono"/>
                <a:cs typeface="Andale Mono"/>
              </a:rPr>
              <a:t>scala</a:t>
            </a:r>
            <a:r>
              <a:rPr lang="en-US" sz="1600" dirty="0" smtClean="0">
                <a:latin typeface="Andale Mono"/>
                <a:cs typeface="Andale Mono"/>
              </a:rPr>
              <a:t>&gt; printTime2(divisor = 1000)</a:t>
            </a:r>
            <a:endParaRPr lang="en-US" sz="16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301249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Code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All functions are separated into </a:t>
            </a:r>
            <a:r>
              <a:rPr lang="en-US" sz="2400" b="1" dirty="0" smtClean="0"/>
              <a:t>common parts</a:t>
            </a:r>
            <a:r>
              <a:rPr lang="en-US" sz="2400" dirty="0" smtClean="0"/>
              <a:t>, which are the same in every invocation of the function, and </a:t>
            </a:r>
            <a:r>
              <a:rPr lang="en-US" sz="2400" b="1" dirty="0" smtClean="0"/>
              <a:t>non-common parts</a:t>
            </a:r>
            <a:r>
              <a:rPr lang="en-US" sz="2400" dirty="0" smtClean="0"/>
              <a:t>, which may vary from one function invocation to the next.</a:t>
            </a:r>
          </a:p>
          <a:p>
            <a:r>
              <a:rPr lang="en-US" sz="2400" dirty="0" smtClean="0"/>
              <a:t>Common parts exist in the body of the code.</a:t>
            </a:r>
          </a:p>
          <a:p>
            <a:r>
              <a:rPr lang="en-US" sz="2400" dirty="0" smtClean="0"/>
              <a:t>Non-common parts are supplied by parameters.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Sometimes, these non-common parts could in fact be algorithms themselves – </a:t>
            </a:r>
            <a:r>
              <a:rPr lang="en-US" sz="2400" b="1" dirty="0" smtClean="0"/>
              <a:t>higher-order functions</a:t>
            </a:r>
            <a:r>
              <a:rPr lang="en-US" sz="2400" dirty="0" smtClean="0"/>
              <a:t> (functions that take functions as parameters) give you opportunities to reduce code duplication.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1929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Imagine you are writing a file browser and you want to provide an API that allows users to search for files matching some criterion: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200" dirty="0" smtClean="0"/>
              <a:t>Search for files with names ending with a particular string.</a:t>
            </a:r>
          </a:p>
          <a:p>
            <a:r>
              <a:rPr lang="en-US" sz="2200" dirty="0" smtClean="0"/>
              <a:t>Search for files with names containing a string.</a:t>
            </a:r>
          </a:p>
          <a:p>
            <a:r>
              <a:rPr lang="en-US" sz="2200" dirty="0" smtClean="0"/>
              <a:t>Search for files with names matching a </a:t>
            </a:r>
            <a:r>
              <a:rPr lang="en-US" sz="2200" smtClean="0"/>
              <a:t>regular expression.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65101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/>
              <a:t>Defn</a:t>
            </a:r>
            <a:r>
              <a:rPr lang="en-US" sz="2800" b="1" dirty="0" smtClean="0"/>
              <a:t>:</a:t>
            </a:r>
            <a:r>
              <a:rPr lang="en-US" sz="2800" dirty="0" smtClean="0"/>
              <a:t> </a:t>
            </a:r>
            <a:r>
              <a:rPr lang="en-US" sz="2800" i="1" dirty="0" smtClean="0"/>
              <a:t>A function that is defined as a member of some class/object.</a:t>
            </a:r>
            <a:endParaRPr lang="en-US" sz="2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200" y="1304116"/>
            <a:ext cx="4688847" cy="34011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91467" y="1894253"/>
            <a:ext cx="4535580" cy="1259186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1467" y="3197235"/>
            <a:ext cx="4535580" cy="1259186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3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544" y="1446460"/>
            <a:ext cx="4859256" cy="3126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/>
              <a:t>Defn</a:t>
            </a:r>
            <a:r>
              <a:rPr lang="en-US" sz="2800" b="1" dirty="0" smtClean="0"/>
              <a:t>:</a:t>
            </a:r>
            <a:r>
              <a:rPr lang="en-US" sz="2800" dirty="0" smtClean="0"/>
              <a:t> </a:t>
            </a:r>
            <a:r>
              <a:rPr lang="en-US" sz="2800" i="1" dirty="0" smtClean="0"/>
              <a:t>A function that is defined inside other functions.</a:t>
            </a:r>
            <a:endParaRPr lang="en-US" sz="2800" i="1" dirty="0"/>
          </a:p>
        </p:txBody>
      </p:sp>
      <p:sp>
        <p:nvSpPr>
          <p:cNvPr id="5" name="Rectangle 4"/>
          <p:cNvSpPr/>
          <p:nvPr/>
        </p:nvSpPr>
        <p:spPr>
          <a:xfrm>
            <a:off x="4050620" y="1806657"/>
            <a:ext cx="3557976" cy="143437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6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/>
              <a:t>Defn</a:t>
            </a:r>
            <a:r>
              <a:rPr lang="en-US" sz="2800" b="1" dirty="0" smtClean="0"/>
              <a:t>:</a:t>
            </a:r>
            <a:r>
              <a:rPr lang="en-US" sz="2800" dirty="0" smtClean="0"/>
              <a:t> </a:t>
            </a:r>
            <a:r>
              <a:rPr lang="en-US" sz="2800" i="1" dirty="0" smtClean="0"/>
              <a:t>A function definition that is not bound to an identifier.</a:t>
            </a:r>
            <a:endParaRPr lang="en-US" sz="2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882" y="1063229"/>
            <a:ext cx="2349500" cy="45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28724" y="1839506"/>
            <a:ext cx="1434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Parameters on the left.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4745794" y="1520429"/>
            <a:ext cx="563802" cy="319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07081" y="1839506"/>
            <a:ext cx="1434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Body on the right.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6798472" y="1520429"/>
            <a:ext cx="825679" cy="319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28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/>
              <a:t>Defn</a:t>
            </a:r>
            <a:r>
              <a:rPr lang="en-US" sz="2800" b="1" dirty="0" smtClean="0"/>
              <a:t>:</a:t>
            </a:r>
            <a:r>
              <a:rPr lang="en-US" sz="2800" dirty="0" smtClean="0"/>
              <a:t> </a:t>
            </a:r>
            <a:r>
              <a:rPr lang="en-US" sz="2800" i="1" dirty="0" smtClean="0"/>
              <a:t>A function definition that is not bound to an identifier.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000" dirty="0" smtClean="0"/>
              <a:t>Also knows as a </a:t>
            </a:r>
            <a:r>
              <a:rPr lang="en-US" sz="2000" b="1" dirty="0" smtClean="0"/>
              <a:t>function literal </a:t>
            </a:r>
            <a:r>
              <a:rPr lang="en-US" sz="2000" dirty="0" smtClean="0"/>
              <a:t>or </a:t>
            </a:r>
            <a:r>
              <a:rPr lang="en-US" sz="2000" b="1" dirty="0" smtClean="0"/>
              <a:t>lambda abstraction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882" y="1063229"/>
            <a:ext cx="23495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310" y="1781879"/>
            <a:ext cx="4038600" cy="41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609" y="2687696"/>
            <a:ext cx="3048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3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err="1" smtClean="0"/>
              <a:t>Defn</a:t>
            </a:r>
            <a:r>
              <a:rPr lang="en-US" sz="2800" b="1" dirty="0" smtClean="0"/>
              <a:t>:</a:t>
            </a:r>
            <a:r>
              <a:rPr lang="en-US" sz="2800" dirty="0" smtClean="0"/>
              <a:t> </a:t>
            </a:r>
            <a:r>
              <a:rPr lang="en-US" sz="2800" i="1" dirty="0" smtClean="0"/>
              <a:t>Functions that are treated as values.</a:t>
            </a:r>
            <a:endParaRPr lang="en-US" sz="28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Functions that can be assigned to variables.</a:t>
            </a:r>
          </a:p>
          <a:p>
            <a:r>
              <a:rPr lang="en-US" sz="2000" dirty="0" smtClean="0"/>
              <a:t>Functions that are arguments to other functions.</a:t>
            </a:r>
          </a:p>
          <a:p>
            <a:r>
              <a:rPr lang="en-US" sz="2000" dirty="0" smtClean="0"/>
              <a:t>Functions that are return values.</a:t>
            </a:r>
          </a:p>
          <a:p>
            <a:r>
              <a:rPr lang="en-US" sz="2000" dirty="0" smtClean="0"/>
              <a:t>Functions that can be stored in data structures.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310" y="1060074"/>
            <a:ext cx="4038600" cy="41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609" y="1479174"/>
            <a:ext cx="3048000" cy="187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310" y="3619669"/>
            <a:ext cx="4648200" cy="355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86401" y="4162262"/>
            <a:ext cx="365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someNumbers.map</a:t>
            </a:r>
            <a:r>
              <a:rPr lang="en-US" dirty="0" smtClean="0">
                <a:latin typeface="Andale Mono"/>
                <a:cs typeface="Andale Mono"/>
              </a:rPr>
              <a:t>(increase)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95037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Literal Short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There are a number of different </a:t>
            </a:r>
            <a:r>
              <a:rPr lang="en-US" sz="2000" i="1" dirty="0" smtClean="0"/>
              <a:t>short</a:t>
            </a:r>
            <a:r>
              <a:rPr lang="en-US" sz="2000" dirty="0" smtClean="0"/>
              <a:t> </a:t>
            </a:r>
            <a:r>
              <a:rPr lang="en-US" sz="2000" i="1" dirty="0" smtClean="0"/>
              <a:t>cuts</a:t>
            </a:r>
            <a:r>
              <a:rPr lang="en-US" sz="2000" dirty="0" smtClean="0"/>
              <a:t> in writing function literals in </a:t>
            </a:r>
            <a:r>
              <a:rPr lang="en-US" sz="2000" dirty="0" err="1" smtClean="0"/>
              <a:t>Scala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Elide parameter type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401" y="1060074"/>
            <a:ext cx="480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someNumbers.filter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((x) =&gt; x &gt; 0)</a:t>
            </a:r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91716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Literal Short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There are a number of different </a:t>
            </a:r>
            <a:r>
              <a:rPr lang="en-US" sz="2000" i="1" dirty="0" smtClean="0"/>
              <a:t>short</a:t>
            </a:r>
            <a:r>
              <a:rPr lang="en-US" sz="2000" dirty="0" smtClean="0"/>
              <a:t> </a:t>
            </a:r>
            <a:r>
              <a:rPr lang="en-US" sz="2000" i="1" dirty="0" smtClean="0"/>
              <a:t>cuts</a:t>
            </a:r>
            <a:r>
              <a:rPr lang="en-US" sz="2000" dirty="0" smtClean="0"/>
              <a:t> in writing function literals in </a:t>
            </a:r>
            <a:r>
              <a:rPr lang="en-US" sz="2000" dirty="0" err="1" smtClean="0"/>
              <a:t>Scala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Elide parameter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Elide parameter </a:t>
            </a:r>
            <a:r>
              <a:rPr lang="en-US" sz="2000" dirty="0" err="1" smtClean="0"/>
              <a:t>parens</a:t>
            </a: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86401" y="1060074"/>
            <a:ext cx="4800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someNumbers.filter</a:t>
            </a:r>
            <a:r>
              <a:rPr lang="en-US" dirty="0" smtClean="0">
                <a:latin typeface="Andale Mono"/>
                <a:cs typeface="Andale Mono"/>
              </a:rPr>
              <a:t>((x) =&gt; x &gt; 0)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err="1">
                <a:solidFill>
                  <a:srgbClr val="FF0000"/>
                </a:solidFill>
                <a:latin typeface="Andale Mono"/>
                <a:cs typeface="Andale Mono"/>
              </a:rPr>
              <a:t>someNumbers.filter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(x 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=&gt; x &gt; 0)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9238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</TotalTime>
  <Words>1252</Words>
  <Application>Microsoft Macintosh PowerPoint</Application>
  <PresentationFormat>On-screen Show (16:9)</PresentationFormat>
  <Paragraphs>214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Programming Methodology</vt:lpstr>
      <vt:lpstr>Objectives</vt:lpstr>
      <vt:lpstr>Methods</vt:lpstr>
      <vt:lpstr>Local Functions</vt:lpstr>
      <vt:lpstr>Anonymous Functions</vt:lpstr>
      <vt:lpstr>Anonymous Functions</vt:lpstr>
      <vt:lpstr>First-Class Functions</vt:lpstr>
      <vt:lpstr>Function Literal Short Cuts</vt:lpstr>
      <vt:lpstr>Function Literal Short Cuts</vt:lpstr>
      <vt:lpstr>Function Literal Short Cuts</vt:lpstr>
      <vt:lpstr>Function Literal Short Cuts</vt:lpstr>
      <vt:lpstr>Function Literal Short Cuts</vt:lpstr>
      <vt:lpstr>Partial Application</vt:lpstr>
      <vt:lpstr>Partial Application</vt:lpstr>
      <vt:lpstr>Closure</vt:lpstr>
      <vt:lpstr>Repeated Parameters</vt:lpstr>
      <vt:lpstr>Repeated Parameters</vt:lpstr>
      <vt:lpstr>Repeated Parameters</vt:lpstr>
      <vt:lpstr>Named Arguments</vt:lpstr>
      <vt:lpstr>Default Parameter Values</vt:lpstr>
      <vt:lpstr>Default Parameter Values</vt:lpstr>
      <vt:lpstr>Reducing Code Duplication</vt:lpstr>
      <vt:lpstr>File Matching</vt:lpstr>
    </vt:vector>
  </TitlesOfParts>
  <Company>UMass 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Richards</dc:creator>
  <cp:lastModifiedBy>Tim Richards</cp:lastModifiedBy>
  <cp:revision>176</cp:revision>
  <dcterms:created xsi:type="dcterms:W3CDTF">2015-01-21T18:29:59Z</dcterms:created>
  <dcterms:modified xsi:type="dcterms:W3CDTF">2015-04-23T17:06:18Z</dcterms:modified>
</cp:coreProperties>
</file>