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2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9832" y="3568144"/>
            <a:ext cx="3308545" cy="119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8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1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5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1BEA-07AB-3E4D-8550-E5A0787E42EE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0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</a:t>
            </a:r>
            <a:r>
              <a:rPr lang="en-US" sz="2000" dirty="0" err="1" smtClean="0"/>
              <a:t>parens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name</a:t>
            </a:r>
            <a:br>
              <a:rPr lang="en-US" sz="2000" dirty="0" smtClean="0"/>
            </a:br>
            <a:r>
              <a:rPr lang="en-US" sz="2000" i="1" dirty="0" smtClean="0"/>
              <a:t>type is inferred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((x) =&gt; x &gt; 0)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(x </a:t>
            </a:r>
            <a:r>
              <a:rPr lang="en-US" dirty="0">
                <a:latin typeface="Andale Mono"/>
                <a:cs typeface="Andale Mono"/>
              </a:rPr>
              <a:t>=&gt; x &gt; 0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FF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_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&gt; 0)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38894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</a:t>
            </a:r>
            <a:r>
              <a:rPr lang="en-US" sz="2000" dirty="0" err="1" smtClean="0"/>
              <a:t>parens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name</a:t>
            </a:r>
            <a:br>
              <a:rPr lang="en-US" sz="2000" dirty="0" smtClean="0"/>
            </a:br>
            <a:r>
              <a:rPr lang="en-US" sz="2000" i="1" dirty="0" smtClean="0"/>
              <a:t>type is inferred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((x) =&gt; x &gt; 0)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(x </a:t>
            </a:r>
            <a:r>
              <a:rPr lang="en-US" dirty="0">
                <a:latin typeface="Andale Mono"/>
                <a:cs typeface="Andale Mono"/>
              </a:rPr>
              <a:t>=&gt; x &gt; 0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_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&gt; 0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f = _ + _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1289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</a:t>
            </a:r>
            <a:r>
              <a:rPr lang="en-US" sz="2000" dirty="0" err="1" smtClean="0"/>
              <a:t>parens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name</a:t>
            </a:r>
            <a:br>
              <a:rPr lang="en-US" sz="2000" dirty="0" smtClean="0"/>
            </a:br>
            <a:r>
              <a:rPr lang="en-US" sz="2000" i="1" dirty="0" smtClean="0"/>
              <a:t>type is inferred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((x) =&gt; x &gt; 0)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(x </a:t>
            </a:r>
            <a:r>
              <a:rPr lang="en-US" dirty="0">
                <a:latin typeface="Andale Mono"/>
                <a:cs typeface="Andale Mono"/>
              </a:rPr>
              <a:t>=&gt; x &gt; 0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_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&gt; 0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f = _ + _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f = (_: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) + (_: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)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3886401" y="2485523"/>
            <a:ext cx="1937728" cy="91975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Defn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i="1" dirty="0" smtClean="0"/>
              <a:t>Partial application is the process of fixing a number of arguments to a function to produce a new function with the same of fewer parameters.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58" y="1168711"/>
            <a:ext cx="3860800" cy="40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8836" y="2089869"/>
            <a:ext cx="23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same as…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58" y="2973619"/>
            <a:ext cx="4483100" cy="4318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853210" y="1664315"/>
            <a:ext cx="339377" cy="13093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Defn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i="1" dirty="0" smtClean="0"/>
              <a:t>Partial application is the process of fixing a number of arguments to a function to produce a new function with the same of fewer parameters.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88158" y="1072704"/>
            <a:ext cx="415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makes it more clear: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982" y="1606689"/>
            <a:ext cx="53721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10" y="2209800"/>
            <a:ext cx="17526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610" y="2737232"/>
            <a:ext cx="3149600" cy="36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507" y="4137460"/>
            <a:ext cx="1917700" cy="647700"/>
          </a:xfrm>
          <a:prstGeom prst="rect">
            <a:avLst/>
          </a:prstGeom>
        </p:spPr>
      </p:pic>
      <p:sp>
        <p:nvSpPr>
          <p:cNvPr id="12" name="Bent Arrow 11"/>
          <p:cNvSpPr/>
          <p:nvPr/>
        </p:nvSpPr>
        <p:spPr>
          <a:xfrm rot="5400000">
            <a:off x="5018165" y="3317678"/>
            <a:ext cx="869457" cy="63506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3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Defn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i="1" dirty="0" smtClean="0"/>
              <a:t>A function literal that “captures” the bindings of its “free” variables from an outer scope.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86401" y="1060074"/>
            <a:ext cx="4800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def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makeIncreaser</a:t>
            </a:r>
            <a:r>
              <a:rPr lang="en-US" dirty="0" smtClean="0">
                <a:latin typeface="Andale Mono"/>
                <a:cs typeface="Andale Mono"/>
              </a:rPr>
              <a:t>(more: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) =</a:t>
            </a:r>
          </a:p>
          <a:p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(x: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=&gt; x + more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a =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makeIncreaser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(2)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a(2)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b =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makeIncreaser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(3)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b(5)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8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09495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Addition </a:t>
            </a:r>
            <a:r>
              <a:rPr lang="en-US" sz="2000" b="1" dirty="0" err="1" smtClean="0"/>
              <a:t>Scala</a:t>
            </a:r>
            <a:r>
              <a:rPr lang="en-US" sz="2000" b="1" dirty="0" smtClean="0"/>
              <a:t> Details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indicate that the last parameter to a function may be repeated.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known as a </a:t>
            </a:r>
            <a:r>
              <a:rPr lang="en-US" sz="2000" i="1" dirty="0" err="1" smtClean="0"/>
              <a:t>variadic</a:t>
            </a:r>
            <a:r>
              <a:rPr lang="en-US" sz="2000" i="1" dirty="0" smtClean="0"/>
              <a:t> function</a:t>
            </a:r>
            <a:r>
              <a:rPr lang="en-US" sz="2000" dirty="0" smtClean="0"/>
              <a:t> – a function in which its </a:t>
            </a:r>
            <a:r>
              <a:rPr lang="en-US" sz="2000" i="1" dirty="0" err="1" smtClean="0"/>
              <a:t>arity</a:t>
            </a:r>
            <a:r>
              <a:rPr lang="en-US" sz="2000" dirty="0" smtClean="0"/>
              <a:t> is indefinite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401" y="1060074"/>
            <a:ext cx="48003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def</a:t>
            </a:r>
            <a:r>
              <a:rPr lang="en-US" dirty="0" smtClean="0">
                <a:latin typeface="Andale Mono"/>
                <a:cs typeface="Andale Mono"/>
              </a:rPr>
              <a:t> echo(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: String*) =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for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echo(“hello”, “world”)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hello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world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7011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Addition </a:t>
            </a:r>
            <a:r>
              <a:rPr lang="en-US" sz="2000" b="1" dirty="0" err="1" smtClean="0"/>
              <a:t>Scala</a:t>
            </a:r>
            <a:r>
              <a:rPr lang="en-US" sz="2000" b="1" dirty="0" smtClean="0"/>
              <a:t> Details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indicate that the last parameter to a function may be repeated.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known as a </a:t>
            </a:r>
            <a:r>
              <a:rPr lang="en-US" sz="2000" i="1" dirty="0" err="1" smtClean="0"/>
              <a:t>variadic</a:t>
            </a:r>
            <a:r>
              <a:rPr lang="en-US" sz="2000" i="1" dirty="0" smtClean="0"/>
              <a:t> function</a:t>
            </a:r>
            <a:r>
              <a:rPr lang="en-US" sz="2000" dirty="0" smtClean="0"/>
              <a:t> – a function in which its </a:t>
            </a:r>
            <a:r>
              <a:rPr lang="en-US" sz="2000" i="1" dirty="0" err="1" smtClean="0"/>
              <a:t>arity</a:t>
            </a:r>
            <a:r>
              <a:rPr lang="en-US" sz="2000" dirty="0" smtClean="0"/>
              <a:t> is indefinite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401" y="1060074"/>
            <a:ext cx="4800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def</a:t>
            </a:r>
            <a:r>
              <a:rPr lang="en-US" dirty="0" smtClean="0">
                <a:latin typeface="Andale Mono"/>
                <a:cs typeface="Andale Mono"/>
              </a:rPr>
              <a:t> echo(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: String*) =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for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echo(“hello”, “world”)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hello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world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= Array(“hello”, “world”)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&gt; echo(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)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1347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Addition </a:t>
            </a:r>
            <a:r>
              <a:rPr lang="en-US" sz="2000" b="1" dirty="0" err="1" smtClean="0"/>
              <a:t>Scala</a:t>
            </a:r>
            <a:r>
              <a:rPr lang="en-US" sz="2000" b="1" dirty="0" smtClean="0"/>
              <a:t> Details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indicate that the last parameter to a function may be repeated.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is known as a </a:t>
            </a:r>
            <a:r>
              <a:rPr lang="en-US" sz="2000" i="1" dirty="0" err="1" smtClean="0"/>
              <a:t>variadic</a:t>
            </a:r>
            <a:r>
              <a:rPr lang="en-US" sz="2000" i="1" dirty="0" smtClean="0"/>
              <a:t> function</a:t>
            </a:r>
            <a:r>
              <a:rPr lang="en-US" sz="2000" dirty="0" smtClean="0"/>
              <a:t> – a function in which its </a:t>
            </a:r>
            <a:r>
              <a:rPr lang="en-US" sz="2000" i="1" dirty="0" err="1" smtClean="0"/>
              <a:t>arity</a:t>
            </a:r>
            <a:r>
              <a:rPr lang="en-US" sz="2000" dirty="0" smtClean="0"/>
              <a:t> is indefinite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401" y="1060074"/>
            <a:ext cx="4800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def</a:t>
            </a:r>
            <a:r>
              <a:rPr lang="en-US" dirty="0" smtClean="0">
                <a:latin typeface="Andale Mono"/>
                <a:cs typeface="Andale Mono"/>
              </a:rPr>
              <a:t> echo(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: String*) =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for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&lt;-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arg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echo()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&gt; echo(“hello”, “world”)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hello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world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= Array(“hello”, “world”)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&gt; echo(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scala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&gt; echo(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: _*)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9713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Addition </a:t>
            </a:r>
            <a:r>
              <a:rPr lang="en-US" sz="2000" b="1" dirty="0" err="1"/>
              <a:t>Scala</a:t>
            </a:r>
            <a:r>
              <a:rPr lang="en-US" sz="2000" b="1" dirty="0"/>
              <a:t> Details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name the parameters so you can invoke a function with its parameters in any order.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401" y="1060074"/>
            <a:ext cx="4800399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speed(</a:t>
            </a:r>
            <a:r>
              <a:rPr lang="en-US" sz="1600" dirty="0" err="1" smtClean="0">
                <a:latin typeface="Andale Mono"/>
                <a:cs typeface="Andale Mono"/>
              </a:rPr>
              <a:t>dist</a:t>
            </a:r>
            <a:r>
              <a:rPr lang="en-US" sz="1600" dirty="0" smtClean="0">
                <a:latin typeface="Andale Mono"/>
                <a:cs typeface="Andale Mono"/>
              </a:rPr>
              <a:t>: Float, time: Float) =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distance / time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speed(100, 10)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10.0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speed(time = 10,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dist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 100)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10.0</a:t>
            </a:r>
          </a:p>
          <a:p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speed(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dist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100, </a:t>
            </a:r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time =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10)</a:t>
            </a:r>
            <a:endParaRPr lang="en-US" sz="1600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sz="1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2812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839"/>
            <a:ext cx="8229600" cy="380804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Functions and Closures (Review)</a:t>
            </a:r>
          </a:p>
          <a:p>
            <a:pPr lvl="1"/>
            <a:r>
              <a:rPr lang="en-US" dirty="0" smtClean="0"/>
              <a:t>Local Functions</a:t>
            </a:r>
          </a:p>
          <a:p>
            <a:pPr lvl="1"/>
            <a:r>
              <a:rPr lang="en-US" dirty="0" smtClean="0"/>
              <a:t>Anonymous Functions</a:t>
            </a:r>
          </a:p>
          <a:p>
            <a:pPr lvl="1"/>
            <a:r>
              <a:rPr lang="en-US" dirty="0" smtClean="0"/>
              <a:t>First-Class Functions</a:t>
            </a:r>
          </a:p>
          <a:p>
            <a:pPr lvl="1"/>
            <a:r>
              <a:rPr lang="en-US" dirty="0" smtClean="0"/>
              <a:t>Function Literal Short Cuts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r>
              <a:rPr lang="en-US" dirty="0" smtClean="0"/>
              <a:t>Closures</a:t>
            </a:r>
            <a:endParaRPr lang="en-US" dirty="0" smtClean="0"/>
          </a:p>
          <a:p>
            <a:r>
              <a:rPr lang="en-US" b="1" dirty="0" smtClean="0"/>
              <a:t>Reducing Code Duplication</a:t>
            </a:r>
          </a:p>
          <a:p>
            <a:pPr lvl="1"/>
            <a:r>
              <a:rPr lang="en-US" dirty="0" smtClean="0"/>
              <a:t>Simplify Libraries: Functional Composition</a:t>
            </a:r>
          </a:p>
          <a:p>
            <a:pPr lvl="1"/>
            <a:r>
              <a:rPr lang="en-US" dirty="0" smtClean="0"/>
              <a:t>Simplify Client Code: Control Abstraction</a:t>
            </a:r>
          </a:p>
          <a:p>
            <a:r>
              <a:rPr lang="en-US" b="1" dirty="0" smtClean="0"/>
              <a:t>Writing New Control Structures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 smtClean="0"/>
              <a:t>By-name Parameters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87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Addition </a:t>
            </a:r>
            <a:r>
              <a:rPr lang="en-US" sz="2000" b="1" dirty="0" err="1"/>
              <a:t>Scala</a:t>
            </a:r>
            <a:r>
              <a:rPr lang="en-US" sz="2000" b="1" dirty="0"/>
              <a:t> Details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provide default parameters.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argument for such a parameter can optionally be omitted from a function call.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86401" y="1060074"/>
            <a:ext cx="4800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printTime</a:t>
            </a:r>
            <a:r>
              <a:rPr lang="en-US" sz="1600" dirty="0" smtClean="0">
                <a:latin typeface="Andale Mono"/>
                <a:cs typeface="Andale Mono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out: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PrintStream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</a:t>
            </a:r>
          </a:p>
          <a:p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           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Console.out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latin typeface="Andale Mono"/>
                <a:cs typeface="Andale Mono"/>
              </a:rPr>
              <a:t>=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out.println</a:t>
            </a:r>
            <a:r>
              <a:rPr lang="en-US" sz="1600" dirty="0" smtClean="0">
                <a:latin typeface="Andale Mono"/>
                <a:cs typeface="Andale Mono"/>
              </a:rPr>
              <a:t>(“time = “ +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</a:t>
            </a:r>
            <a:r>
              <a:rPr lang="en-US" sz="1600" dirty="0" err="1" smtClean="0">
                <a:latin typeface="Andale Mono"/>
                <a:cs typeface="Andale Mono"/>
              </a:rPr>
              <a:t>System.currentTimeMillis</a:t>
            </a:r>
            <a:r>
              <a:rPr lang="en-US" sz="1600" dirty="0" smtClean="0">
                <a:latin typeface="Andale Mono"/>
                <a:cs typeface="Andale Mono"/>
              </a:rPr>
              <a:t>())</a:t>
            </a:r>
            <a:endParaRPr lang="en-US" sz="1600" dirty="0">
              <a:latin typeface="Andale Mono"/>
              <a:cs typeface="Andale Mono"/>
            </a:endParaRPr>
          </a:p>
          <a:p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</a:t>
            </a:r>
            <a:r>
              <a:rPr lang="en-US" sz="1600" dirty="0" err="1" smtClean="0">
                <a:latin typeface="Andale Mono"/>
                <a:cs typeface="Andale Mono"/>
              </a:rPr>
              <a:t>printTime</a:t>
            </a:r>
            <a:r>
              <a:rPr lang="en-US" sz="1600" dirty="0" smtClean="0">
                <a:latin typeface="Andale Mono"/>
                <a:cs typeface="Andale Mono"/>
              </a:rPr>
              <a:t>()</a:t>
            </a:r>
            <a:endParaRPr lang="en-US" sz="1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76432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Addition </a:t>
            </a:r>
            <a:r>
              <a:rPr lang="en-US" sz="2000" b="1" dirty="0" err="1"/>
              <a:t>Scala</a:t>
            </a:r>
            <a:r>
              <a:rPr lang="en-US" sz="2000" b="1" dirty="0"/>
              <a:t> Details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Scala</a:t>
            </a:r>
            <a:r>
              <a:rPr lang="en-US" sz="2000" dirty="0" smtClean="0"/>
              <a:t> allows you to provide default parameters.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argument for such a parameter can optionally be omitted from a function call.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86401" y="1060074"/>
            <a:ext cx="5090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printTime</a:t>
            </a:r>
            <a:r>
              <a:rPr lang="en-US" sz="1600" dirty="0" smtClean="0">
                <a:latin typeface="Andale Mono"/>
                <a:cs typeface="Andale Mono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out: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PrintStream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</a:t>
            </a:r>
          </a:p>
          <a:p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           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Console.out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latin typeface="Andale Mono"/>
                <a:cs typeface="Andale Mono"/>
              </a:rPr>
              <a:t>=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out.println</a:t>
            </a:r>
            <a:r>
              <a:rPr lang="en-US" sz="1600" dirty="0" smtClean="0">
                <a:latin typeface="Andale Mono"/>
                <a:cs typeface="Andale Mono"/>
              </a:rPr>
              <a:t>(“time = “ +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</a:t>
            </a:r>
            <a:r>
              <a:rPr lang="en-US" sz="1600" dirty="0" err="1" smtClean="0">
                <a:latin typeface="Andale Mono"/>
                <a:cs typeface="Andale Mono"/>
              </a:rPr>
              <a:t>System.currentTimeMillis</a:t>
            </a:r>
            <a:r>
              <a:rPr lang="en-US" sz="1600" dirty="0" smtClean="0">
                <a:latin typeface="Andale Mono"/>
                <a:cs typeface="Andale Mono"/>
              </a:rPr>
              <a:t>())</a:t>
            </a:r>
            <a:endParaRPr lang="en-US" sz="1600" dirty="0">
              <a:latin typeface="Andale Mono"/>
              <a:cs typeface="Andale Mono"/>
            </a:endParaRPr>
          </a:p>
          <a:p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dirty="0" err="1">
                <a:latin typeface="Andale Mono"/>
                <a:cs typeface="Andale Mono"/>
              </a:rPr>
              <a:t>scala</a:t>
            </a:r>
            <a:r>
              <a:rPr lang="en-US" sz="1600" dirty="0">
                <a:latin typeface="Andale Mono"/>
                <a:cs typeface="Andale Mono"/>
              </a:rPr>
              <a:t>&gt; </a:t>
            </a:r>
            <a:r>
              <a:rPr lang="en-US" sz="1600" dirty="0" err="1">
                <a:latin typeface="Andale Mono"/>
                <a:cs typeface="Andale Mono"/>
              </a:rPr>
              <a:t>printTime</a:t>
            </a:r>
            <a:r>
              <a:rPr lang="en-US" sz="1600" dirty="0">
                <a:latin typeface="Andale Mono"/>
                <a:cs typeface="Andale Mono"/>
              </a:rPr>
              <a:t>(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printTime2(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out: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PrintStream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Console.out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sz="16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    divisor: </a:t>
            </a:r>
            <a:r>
              <a:rPr lang="en-US" sz="16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Andale Mono"/>
                <a:cs typeface="Andale Mono"/>
              </a:rPr>
              <a:t> = 1</a:t>
            </a:r>
            <a:r>
              <a:rPr lang="en-US" sz="1600" dirty="0" smtClean="0">
                <a:latin typeface="Andale Mono"/>
                <a:cs typeface="Andale Mono"/>
              </a:rPr>
              <a:t>) =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out.println</a:t>
            </a:r>
            <a:r>
              <a:rPr lang="en-US" sz="1600" dirty="0" smtClean="0">
                <a:latin typeface="Andale Mono"/>
                <a:cs typeface="Andale Mono"/>
              </a:rPr>
              <a:t>(“time = “ +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</a:t>
            </a:r>
            <a:r>
              <a:rPr lang="en-US" sz="1600" dirty="0" err="1" smtClean="0">
                <a:latin typeface="Andale Mono"/>
                <a:cs typeface="Andale Mono"/>
              </a:rPr>
              <a:t>System.currentTimeMillis</a:t>
            </a:r>
            <a:r>
              <a:rPr lang="en-US" sz="1600" dirty="0">
                <a:latin typeface="Andale Mono"/>
                <a:cs typeface="Andale Mono"/>
              </a:rPr>
              <a:t>(</a:t>
            </a:r>
            <a:r>
              <a:rPr lang="en-US" sz="1600" dirty="0" smtClean="0">
                <a:latin typeface="Andale Mono"/>
                <a:cs typeface="Andale Mono"/>
              </a:rPr>
              <a:t>)/divisor)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printTime2</a:t>
            </a:r>
          </a:p>
          <a:p>
            <a:r>
              <a:rPr lang="en-US" sz="1600" dirty="0" err="1" smtClean="0">
                <a:latin typeface="Andale Mono"/>
                <a:cs typeface="Andale Mono"/>
              </a:rPr>
              <a:t>scala</a:t>
            </a:r>
            <a:r>
              <a:rPr lang="en-US" sz="1600" dirty="0" smtClean="0">
                <a:latin typeface="Andale Mono"/>
                <a:cs typeface="Andale Mono"/>
              </a:rPr>
              <a:t>&gt; printTime2(divisor = 1000)</a:t>
            </a:r>
            <a:endParaRPr lang="en-US" sz="1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30124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All functions are separated into </a:t>
            </a:r>
            <a:r>
              <a:rPr lang="en-US" sz="2400" b="1" dirty="0" smtClean="0"/>
              <a:t>common parts</a:t>
            </a:r>
            <a:r>
              <a:rPr lang="en-US" sz="2400" dirty="0" smtClean="0"/>
              <a:t>, which are the same in every invocation of the function, and </a:t>
            </a:r>
            <a:r>
              <a:rPr lang="en-US" sz="2400" b="1" dirty="0" smtClean="0"/>
              <a:t>non-common parts</a:t>
            </a:r>
            <a:r>
              <a:rPr lang="en-US" sz="2400" dirty="0" smtClean="0"/>
              <a:t>, which may vary from one function invocation to the next.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Common parts exist in the body of the code.</a:t>
            </a:r>
          </a:p>
          <a:p>
            <a:r>
              <a:rPr lang="en-US" sz="2400" dirty="0" smtClean="0"/>
              <a:t>Non-common parts are supplied by parameters.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Sometimes, these non-common parts could in fact be algorithms themselves – </a:t>
            </a:r>
            <a:r>
              <a:rPr lang="en-US" sz="2400" b="1" dirty="0" smtClean="0"/>
              <a:t>higher-order functions</a:t>
            </a:r>
            <a:r>
              <a:rPr lang="en-US" sz="2400" dirty="0" smtClean="0"/>
              <a:t> (functions that take functions as parameters) give you opportunities to reduce code duplication.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92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72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Imagine you are writing a file browser and you want to provide an API that allows users to search for files matching some criterion: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 smtClean="0"/>
              <a:t>Search for files with names ending with a particular string.</a:t>
            </a:r>
          </a:p>
          <a:p>
            <a:r>
              <a:rPr lang="en-US" sz="2200" dirty="0" smtClean="0"/>
              <a:t>Search for files with names containing a string.</a:t>
            </a:r>
          </a:p>
          <a:p>
            <a:r>
              <a:rPr lang="en-US" sz="2200" dirty="0" smtClean="0"/>
              <a:t>Search for files with names matching a regular expression.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 algn="r">
              <a:buNone/>
            </a:pPr>
            <a:r>
              <a:rPr lang="en-US" sz="2200" dirty="0" err="1" smtClean="0"/>
              <a:t>func</a:t>
            </a:r>
            <a:r>
              <a:rPr lang="en-US" sz="2200" dirty="0" smtClean="0"/>
              <a:t>-comp/</a:t>
            </a:r>
            <a:r>
              <a:rPr lang="en-US" sz="2200" dirty="0" err="1" smtClean="0"/>
              <a:t>src</a:t>
            </a:r>
            <a:r>
              <a:rPr lang="en-US" sz="2200" dirty="0" smtClean="0"/>
              <a:t>/main/</a:t>
            </a:r>
            <a:r>
              <a:rPr lang="en-US" sz="2200" dirty="0" err="1" smtClean="0"/>
              <a:t>scala</a:t>
            </a:r>
            <a:r>
              <a:rPr lang="en-US" sz="2200" dirty="0" smtClean="0"/>
              <a:t>/cs220/files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101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example demonstrates that </a:t>
            </a:r>
            <a:r>
              <a:rPr lang="en-US" sz="2400" i="1" dirty="0" smtClean="0"/>
              <a:t>higher-order</a:t>
            </a:r>
            <a:r>
              <a:rPr lang="en-US" sz="2400" dirty="0" smtClean="0"/>
              <a:t> functions can help reduce code duplication as you </a:t>
            </a:r>
            <a:r>
              <a:rPr lang="en-US" sz="2400" b="1" dirty="0" smtClean="0"/>
              <a:t>implement</a:t>
            </a:r>
            <a:r>
              <a:rPr lang="en-US" sz="2400" dirty="0" smtClean="0"/>
              <a:t> an API.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Another important use of </a:t>
            </a:r>
            <a:r>
              <a:rPr lang="en-US" sz="2400" i="1" dirty="0" smtClean="0"/>
              <a:t>higher-order</a:t>
            </a:r>
            <a:r>
              <a:rPr lang="en-US" sz="2400" dirty="0" smtClean="0"/>
              <a:t> functions is to use them with the API itself to make </a:t>
            </a:r>
            <a:r>
              <a:rPr lang="en-US" sz="2400" b="1" dirty="0" smtClean="0"/>
              <a:t>client code</a:t>
            </a:r>
            <a:r>
              <a:rPr lang="en-US" sz="2400" dirty="0" smtClean="0"/>
              <a:t> more concise – thus reducing code duplication for the client of the API.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239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if we wanted to determine if a list contains a negative number.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Here is one way of doing it…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How could we change this to take advantage of the client API of the List class to simplify this code?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401" y="1060074"/>
            <a:ext cx="5090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containsNeg</a:t>
            </a:r>
            <a:r>
              <a:rPr lang="en-US" sz="1600" dirty="0" smtClean="0">
                <a:latin typeface="Andale Mono"/>
                <a:cs typeface="Andale Mono"/>
              </a:rPr>
              <a:t>(</a:t>
            </a:r>
            <a:r>
              <a:rPr lang="en-US" sz="1600" dirty="0" err="1" smtClean="0">
                <a:latin typeface="Andale Mono"/>
                <a:cs typeface="Andale Mono"/>
              </a:rPr>
              <a:t>nums</a:t>
            </a:r>
            <a:r>
              <a:rPr lang="en-US" sz="1600" dirty="0" smtClean="0">
                <a:latin typeface="Andale Mono"/>
                <a:cs typeface="Andale Mono"/>
              </a:rPr>
              <a:t>: List[</a:t>
            </a:r>
            <a:r>
              <a:rPr lang="en-US" sz="1600" dirty="0" err="1" smtClean="0">
                <a:latin typeface="Andale Mono"/>
                <a:cs typeface="Andale Mono"/>
              </a:rPr>
              <a:t>Int</a:t>
            </a:r>
            <a:r>
              <a:rPr lang="en-US" sz="1600" dirty="0" smtClean="0">
                <a:latin typeface="Andale Mono"/>
                <a:cs typeface="Andale Mono"/>
              </a:rPr>
              <a:t>]) = {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  </a:t>
            </a:r>
            <a:r>
              <a:rPr lang="en-US" sz="1600" dirty="0" err="1" smtClean="0">
                <a:latin typeface="Andale Mono"/>
                <a:cs typeface="Andale Mono"/>
              </a:rPr>
              <a:t>var</a:t>
            </a:r>
            <a:r>
              <a:rPr lang="en-US" sz="1600" dirty="0" smtClean="0">
                <a:latin typeface="Andale Mono"/>
                <a:cs typeface="Andale Mono"/>
              </a:rPr>
              <a:t> exists = false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for (</a:t>
            </a:r>
            <a:r>
              <a:rPr lang="en-US" sz="1600" dirty="0" err="1" smtClean="0">
                <a:latin typeface="Andale Mono"/>
                <a:cs typeface="Andale Mono"/>
              </a:rPr>
              <a:t>num</a:t>
            </a:r>
            <a:r>
              <a:rPr lang="en-US" sz="1600" dirty="0" smtClean="0">
                <a:latin typeface="Andale Mono"/>
                <a:cs typeface="Andale Mono"/>
              </a:rPr>
              <a:t> &lt;- </a:t>
            </a:r>
            <a:r>
              <a:rPr lang="en-US" sz="1600" dirty="0" err="1" smtClean="0">
                <a:latin typeface="Andale Mono"/>
                <a:cs typeface="Andale Mono"/>
              </a:rPr>
              <a:t>nums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if (</a:t>
            </a:r>
            <a:r>
              <a:rPr lang="en-US" sz="1600" dirty="0" err="1" smtClean="0">
                <a:latin typeface="Andale Mono"/>
                <a:cs typeface="Andale Mono"/>
              </a:rPr>
              <a:t>num</a:t>
            </a:r>
            <a:r>
              <a:rPr lang="en-US" sz="1600" dirty="0" smtClean="0">
                <a:latin typeface="Andale Mono"/>
                <a:cs typeface="Andale Mono"/>
              </a:rPr>
              <a:t> &lt; 0)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  exists = true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exists</a:t>
            </a:r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smtClean="0">
                <a:latin typeface="Andale Mono"/>
                <a:cs typeface="Andale Mono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4863" y="4467311"/>
            <a:ext cx="38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-comp/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/cs220/client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22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 List class (and many others from the </a:t>
            </a:r>
            <a:r>
              <a:rPr lang="en-US" sz="2000" dirty="0" err="1" smtClean="0"/>
              <a:t>Scala</a:t>
            </a:r>
            <a:r>
              <a:rPr lang="en-US" sz="2000" dirty="0" smtClean="0"/>
              <a:t> collection classes) provide methods that are abstractions of typical control flow.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At the same time, these methods are clearly </a:t>
            </a:r>
            <a:r>
              <a:rPr lang="en-US" sz="2000" b="1" dirty="0" smtClean="0"/>
              <a:t>methods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Is it possible to write methods that look like regular control flow constructs?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86401" y="1060074"/>
            <a:ext cx="5090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containsNeg</a:t>
            </a:r>
            <a:r>
              <a:rPr lang="en-US" sz="1600" dirty="0" smtClean="0">
                <a:latin typeface="Andale Mono"/>
                <a:cs typeface="Andale Mono"/>
              </a:rPr>
              <a:t>(</a:t>
            </a:r>
            <a:r>
              <a:rPr lang="en-US" sz="1600" dirty="0" err="1" smtClean="0">
                <a:latin typeface="Andale Mono"/>
                <a:cs typeface="Andale Mono"/>
              </a:rPr>
              <a:t>nums</a:t>
            </a:r>
            <a:r>
              <a:rPr lang="en-US" sz="1600" dirty="0" smtClean="0">
                <a:latin typeface="Andale Mono"/>
                <a:cs typeface="Andale Mono"/>
              </a:rPr>
              <a:t>: List[</a:t>
            </a:r>
            <a:r>
              <a:rPr lang="en-US" sz="1600" dirty="0" err="1" smtClean="0">
                <a:latin typeface="Andale Mono"/>
                <a:cs typeface="Andale Mono"/>
              </a:rPr>
              <a:t>Int</a:t>
            </a:r>
            <a:r>
              <a:rPr lang="en-US" sz="1600" dirty="0" smtClean="0">
                <a:latin typeface="Andale Mono"/>
                <a:cs typeface="Andale Mono"/>
              </a:rPr>
              <a:t>]) = {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  </a:t>
            </a:r>
            <a:r>
              <a:rPr lang="en-US" sz="1600" dirty="0" err="1" smtClean="0">
                <a:latin typeface="Andale Mono"/>
                <a:cs typeface="Andale Mono"/>
              </a:rPr>
              <a:t>var</a:t>
            </a:r>
            <a:r>
              <a:rPr lang="en-US" sz="1600" dirty="0" smtClean="0">
                <a:latin typeface="Andale Mono"/>
                <a:cs typeface="Andale Mono"/>
              </a:rPr>
              <a:t> exists = false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for (</a:t>
            </a:r>
            <a:r>
              <a:rPr lang="en-US" sz="1600" dirty="0" err="1" smtClean="0">
                <a:latin typeface="Andale Mono"/>
                <a:cs typeface="Andale Mono"/>
              </a:rPr>
              <a:t>num</a:t>
            </a:r>
            <a:r>
              <a:rPr lang="en-US" sz="1600" dirty="0" smtClean="0">
                <a:latin typeface="Andale Mono"/>
                <a:cs typeface="Andale Mono"/>
              </a:rPr>
              <a:t> &lt;- </a:t>
            </a:r>
            <a:r>
              <a:rPr lang="en-US" sz="1600" dirty="0" err="1" smtClean="0">
                <a:latin typeface="Andale Mono"/>
                <a:cs typeface="Andale Mono"/>
              </a:rPr>
              <a:t>nums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if (</a:t>
            </a:r>
            <a:r>
              <a:rPr lang="en-US" sz="1600" dirty="0" err="1" smtClean="0">
                <a:latin typeface="Andale Mono"/>
                <a:cs typeface="Andale Mono"/>
              </a:rPr>
              <a:t>num</a:t>
            </a:r>
            <a:r>
              <a:rPr lang="en-US" sz="1600" dirty="0" smtClean="0">
                <a:latin typeface="Andale Mono"/>
                <a:cs typeface="Andale Mono"/>
              </a:rPr>
              <a:t> &lt; 0)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    exists = true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exists</a:t>
            </a:r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smtClean="0">
                <a:latin typeface="Andale Mono"/>
                <a:cs typeface="Andale Mono"/>
              </a:rPr>
              <a:t>}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containsNeg</a:t>
            </a:r>
            <a:r>
              <a:rPr lang="en-US" sz="1600" dirty="0" smtClean="0">
                <a:latin typeface="Andale Mono"/>
                <a:cs typeface="Andale Mono"/>
              </a:rPr>
              <a:t>(</a:t>
            </a:r>
            <a:r>
              <a:rPr lang="en-US" sz="1600" dirty="0" err="1" smtClean="0">
                <a:latin typeface="Andale Mono"/>
                <a:cs typeface="Andale Mono"/>
              </a:rPr>
              <a:t>nums</a:t>
            </a:r>
            <a:r>
              <a:rPr lang="en-US" sz="1600" dirty="0" smtClean="0">
                <a:latin typeface="Andale Mono"/>
                <a:cs typeface="Andale Mono"/>
              </a:rPr>
              <a:t>: List[</a:t>
            </a:r>
            <a:r>
              <a:rPr lang="en-US" sz="1600" dirty="0" err="1" smtClean="0">
                <a:latin typeface="Andale Mono"/>
                <a:cs typeface="Andale Mono"/>
              </a:rPr>
              <a:t>Int</a:t>
            </a:r>
            <a:r>
              <a:rPr lang="en-US" sz="1600" dirty="0" smtClean="0">
                <a:latin typeface="Andale Mono"/>
                <a:cs typeface="Andale Mono"/>
              </a:rPr>
              <a:t>]) =</a:t>
            </a: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err="1" smtClean="0">
                <a:latin typeface="Andale Mono"/>
                <a:cs typeface="Andale Mono"/>
              </a:rPr>
              <a:t>nums.</a:t>
            </a:r>
            <a:r>
              <a:rPr lang="en-US" sz="1600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exists</a:t>
            </a:r>
            <a:r>
              <a:rPr lang="en-US" sz="1600" dirty="0" smtClean="0">
                <a:latin typeface="Andale Mono"/>
                <a:cs typeface="Andale Mono"/>
              </a:rPr>
              <a:t>(_ &lt; 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4863" y="4467311"/>
            <a:ext cx="38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-comp/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/cs220/client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7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To create our own control structures we must first understand currying…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/>
              <a:t>Defn</a:t>
            </a:r>
            <a:r>
              <a:rPr lang="en-US" sz="2000" dirty="0" smtClean="0"/>
              <a:t>: Currying is the processes of evaluating a function that takes multiple parameters into evaluating a sequence of functions where each take a single parameter.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86401" y="1060074"/>
            <a:ext cx="5090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a(x, y, z) = x + y + z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endParaRPr lang="en-US" sz="1600" dirty="0" smtClean="0">
              <a:latin typeface="Andale Mono"/>
              <a:cs typeface="Andale Mono"/>
            </a:endParaRPr>
          </a:p>
          <a:p>
            <a:endParaRPr lang="en-US" sz="1600" dirty="0">
              <a:latin typeface="Andale Mono"/>
              <a:cs typeface="Andale Mono"/>
            </a:endParaRPr>
          </a:p>
          <a:p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dirty="0" err="1" smtClean="0">
                <a:latin typeface="Andale Mono"/>
                <a:cs typeface="Andale Mono"/>
              </a:rPr>
              <a:t>def</a:t>
            </a:r>
            <a:r>
              <a:rPr lang="en-US" sz="1600" dirty="0" smtClean="0">
                <a:latin typeface="Andale Mono"/>
                <a:cs typeface="Andale Mono"/>
              </a:rPr>
              <a:t> b(x) = (y) =&gt; (z) =&gt; x + y + z</a:t>
            </a:r>
          </a:p>
          <a:p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dirty="0" smtClean="0">
                <a:latin typeface="Andale Mono"/>
                <a:cs typeface="Andale Mono"/>
              </a:rPr>
              <a:t>b(1, 2, 3) // evaluates to 6</a:t>
            </a:r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smtClean="0">
                <a:latin typeface="Andale Mono"/>
                <a:cs typeface="Andale Mono"/>
              </a:rPr>
              <a:t>a(1)(2)(3) // evaluates to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4863" y="4467311"/>
            <a:ext cx="385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-comp/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/cs220/curry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747502" y="1489124"/>
            <a:ext cx="229900" cy="7555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8" y="1060074"/>
            <a:ext cx="3240496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We saw the </a:t>
            </a:r>
            <a:r>
              <a:rPr lang="en-US" sz="2000" dirty="0" err="1" smtClean="0"/>
              <a:t>filesMatching</a:t>
            </a:r>
            <a:r>
              <a:rPr lang="en-US" sz="2000" dirty="0" smtClean="0"/>
              <a:t> function that defined a very specialized control pattern.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Consider a more widely used coding pattern: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Open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Operate on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Close the resource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36081" y="1060074"/>
            <a:ext cx="5440968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type Operation = </a:t>
            </a:r>
            <a:r>
              <a:rPr lang="en-US" sz="1400" dirty="0" err="1" smtClean="0">
                <a:latin typeface="Andale Mono"/>
                <a:cs typeface="Andale Mono"/>
              </a:rPr>
              <a:t>PrintWriter</a:t>
            </a:r>
            <a:r>
              <a:rPr lang="en-US" sz="1400" dirty="0" smtClean="0">
                <a:latin typeface="Andale Mono"/>
                <a:cs typeface="Andale Mono"/>
              </a:rPr>
              <a:t> =&gt; Unit</a:t>
            </a:r>
          </a:p>
          <a:p>
            <a:r>
              <a:rPr lang="en-US" sz="1400" dirty="0" err="1" smtClean="0">
                <a:latin typeface="Andale Mono"/>
                <a:cs typeface="Andale Mono"/>
              </a:rPr>
              <a:t>def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withPrintWriter</a:t>
            </a:r>
            <a:r>
              <a:rPr lang="en-US" sz="1400" dirty="0" smtClean="0">
                <a:latin typeface="Andale Mono"/>
                <a:cs typeface="Andale Mono"/>
              </a:rPr>
              <a:t>(file: File, op: Operation) {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val</a:t>
            </a:r>
            <a:r>
              <a:rPr lang="en-US" sz="1400" dirty="0" smtClean="0">
                <a:latin typeface="Andale Mono"/>
                <a:cs typeface="Andale Mono"/>
              </a:rPr>
              <a:t> writer = new </a:t>
            </a:r>
            <a:r>
              <a:rPr lang="en-US" sz="1400" dirty="0" err="1" smtClean="0">
                <a:latin typeface="Andale Mono"/>
                <a:cs typeface="Andale Mono"/>
              </a:rPr>
              <a:t>PrintWriter</a:t>
            </a:r>
            <a:r>
              <a:rPr lang="en-US" sz="1400" dirty="0" smtClean="0">
                <a:latin typeface="Andale Mono"/>
                <a:cs typeface="Andale Mono"/>
              </a:rPr>
              <a:t>(file)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b="1" dirty="0" smtClean="0">
                <a:latin typeface="Andale Mono"/>
                <a:cs typeface="Andale Mono"/>
              </a:rPr>
              <a:t>try</a:t>
            </a:r>
            <a:r>
              <a:rPr lang="en-US" sz="1400" dirty="0" smtClean="0">
                <a:latin typeface="Andale Mono"/>
                <a:cs typeface="Andale Mono"/>
              </a:rPr>
              <a:t> {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op(writer)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} </a:t>
            </a:r>
            <a:r>
              <a:rPr lang="en-US" sz="1400" b="1" dirty="0" smtClean="0">
                <a:latin typeface="Andale Mono"/>
                <a:cs typeface="Andale Mono"/>
              </a:rPr>
              <a:t>finally</a:t>
            </a:r>
            <a:r>
              <a:rPr lang="en-US" sz="1400" dirty="0" smtClean="0">
                <a:latin typeface="Andale Mono"/>
                <a:cs typeface="Andale Mono"/>
              </a:rPr>
              <a:t> {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    </a:t>
            </a:r>
            <a:r>
              <a:rPr lang="en-US" sz="1400" dirty="0" err="1" smtClean="0">
                <a:latin typeface="Andale Mono"/>
                <a:cs typeface="Andale Mono"/>
              </a:rPr>
              <a:t>writer.close</a:t>
            </a:r>
            <a:r>
              <a:rPr lang="en-US" sz="1400" dirty="0" smtClean="0">
                <a:latin typeface="Andale Mono"/>
                <a:cs typeface="Andale Mono"/>
              </a:rPr>
              <a:t>()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  }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}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withPrintWriter</a:t>
            </a:r>
            <a:r>
              <a:rPr lang="en-US" sz="1400" dirty="0" smtClean="0">
                <a:latin typeface="Andale Mono"/>
                <a:cs typeface="Andale Mono"/>
              </a:rPr>
              <a:t>(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new File(“</a:t>
            </a:r>
            <a:r>
              <a:rPr lang="en-US" sz="1400" dirty="0" err="1" smtClean="0">
                <a:latin typeface="Andale Mono"/>
                <a:cs typeface="Andale Mono"/>
              </a:rPr>
              <a:t>date.txt</a:t>
            </a:r>
            <a:r>
              <a:rPr lang="en-US" sz="1400" dirty="0" smtClean="0">
                <a:latin typeface="Andale Mono"/>
                <a:cs typeface="Andale Mono"/>
              </a:rPr>
              <a:t>”),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writer =&gt; </a:t>
            </a:r>
            <a:r>
              <a:rPr lang="en-US" sz="1400" dirty="0" err="1" smtClean="0">
                <a:latin typeface="Andale Mono"/>
                <a:cs typeface="Andale Mono"/>
              </a:rPr>
              <a:t>writer.println</a:t>
            </a:r>
            <a:r>
              <a:rPr lang="en-US" sz="1400" dirty="0" smtClean="0">
                <a:latin typeface="Andale Mono"/>
                <a:cs typeface="Andale Mono"/>
              </a:rPr>
              <a:t>(new Date)</a:t>
            </a:r>
          </a:p>
          <a:p>
            <a:r>
              <a:rPr lang="en-US" sz="1400" dirty="0">
                <a:latin typeface="Andale Mono"/>
                <a:cs typeface="Andale Mono"/>
              </a:rPr>
              <a:t>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6082" y="4467311"/>
            <a:ext cx="54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func</a:t>
            </a:r>
            <a:r>
              <a:rPr lang="en-US" sz="1600" dirty="0" smtClean="0"/>
              <a:t>-comp/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r>
              <a:rPr lang="en-US" sz="1600" dirty="0" smtClean="0"/>
              <a:t>/cs220/control/Control01.scala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9171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{} instead of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8" y="1060074"/>
            <a:ext cx="3240496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Although this looks ok, we would really prefer to use {} instead of () to make it look more like a “control” construct.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Turns out, </a:t>
            </a:r>
            <a:r>
              <a:rPr lang="en-US" sz="2000" dirty="0" err="1" smtClean="0"/>
              <a:t>Scala</a:t>
            </a:r>
            <a:r>
              <a:rPr lang="en-US" sz="2000" dirty="0" smtClean="0"/>
              <a:t> allows single parameter functions to use {} instead of ()!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36081" y="1060074"/>
            <a:ext cx="54409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ndale Mono"/>
                <a:cs typeface="Andale Mono"/>
              </a:rPr>
              <a:t>withPrintWriter</a:t>
            </a: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{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new File(“</a:t>
            </a:r>
            <a:r>
              <a:rPr lang="en-US" sz="1400" dirty="0" err="1" smtClean="0">
                <a:latin typeface="Andale Mono"/>
                <a:cs typeface="Andale Mono"/>
              </a:rPr>
              <a:t>date.txt</a:t>
            </a:r>
            <a:r>
              <a:rPr lang="en-US" sz="1400" dirty="0" smtClean="0">
                <a:latin typeface="Andale Mono"/>
                <a:cs typeface="Andale Mono"/>
              </a:rPr>
              <a:t>”),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writer =&gt; </a:t>
            </a:r>
            <a:r>
              <a:rPr lang="en-US" sz="1400" dirty="0" err="1" smtClean="0">
                <a:latin typeface="Andale Mono"/>
                <a:cs typeface="Andale Mono"/>
              </a:rPr>
              <a:t>writer.println</a:t>
            </a:r>
            <a:r>
              <a:rPr lang="en-US" sz="1400" dirty="0" smtClean="0">
                <a:latin typeface="Andale Mono"/>
                <a:cs typeface="Andale Mono"/>
              </a:rPr>
              <a:t>(new Date)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}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scala</a:t>
            </a:r>
            <a:r>
              <a:rPr lang="en-US" sz="1400" dirty="0" smtClean="0">
                <a:latin typeface="Andale Mono"/>
                <a:cs typeface="Andale Mono"/>
              </a:rPr>
              <a:t>&gt; </a:t>
            </a:r>
            <a:r>
              <a:rPr lang="en-US" sz="1400" dirty="0" err="1" smtClean="0">
                <a:latin typeface="Andale Mono"/>
                <a:cs typeface="Andale Mono"/>
              </a:rPr>
              <a:t>println</a:t>
            </a:r>
            <a:r>
              <a:rPr lang="en-US" sz="1400" dirty="0" smtClean="0">
                <a:latin typeface="Andale Mono"/>
                <a:cs typeface="Andale Mono"/>
              </a:rPr>
              <a:t>(“Hello, World”)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Hello, World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scala</a:t>
            </a:r>
            <a:r>
              <a:rPr lang="en-US" sz="1400" dirty="0" smtClean="0">
                <a:latin typeface="Andale Mono"/>
                <a:cs typeface="Andale Mono"/>
              </a:rPr>
              <a:t>&gt; </a:t>
            </a:r>
            <a:r>
              <a:rPr lang="en-US" sz="1400" dirty="0" err="1" smtClean="0">
                <a:latin typeface="Andale Mono"/>
                <a:cs typeface="Andale Mono"/>
              </a:rPr>
              <a:t>println</a:t>
            </a:r>
            <a:r>
              <a:rPr lang="en-US" sz="1400" dirty="0" smtClean="0">
                <a:latin typeface="Andale Mono"/>
                <a:cs typeface="Andale Mono"/>
              </a:rPr>
              <a:t> { “Hello, World” }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Hello, World</a:t>
            </a:r>
          </a:p>
        </p:txBody>
      </p:sp>
    </p:spTree>
    <p:extLst>
      <p:ext uri="{BB962C8B-B14F-4D97-AF65-F5344CB8AC3E}">
        <p14:creationId xmlns:p14="http://schemas.microsoft.com/office/powerpoint/2010/main" val="292226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A function that is defined as a member of some class/object.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00" y="1304116"/>
            <a:ext cx="4688847" cy="34011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1467" y="1894253"/>
            <a:ext cx="4535580" cy="1259186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1467" y="3197235"/>
            <a:ext cx="4535580" cy="1259186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5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{} instead of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8" y="1060074"/>
            <a:ext cx="3240496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Although this looks ok, we would really prefer to use {} instead of () to make it look more like a “control” construct.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Turns out, </a:t>
            </a:r>
            <a:r>
              <a:rPr lang="en-US" sz="2000" dirty="0" err="1" smtClean="0"/>
              <a:t>Scala</a:t>
            </a:r>
            <a:r>
              <a:rPr lang="en-US" sz="2000" dirty="0" smtClean="0"/>
              <a:t> allows single parameter functions to use {} instead of ()!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What about this?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081" y="1060074"/>
            <a:ext cx="5440968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ndale Mono"/>
                <a:cs typeface="Andale Mono"/>
              </a:rPr>
              <a:t>withPrintWriter</a:t>
            </a: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{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new File(“</a:t>
            </a:r>
            <a:r>
              <a:rPr lang="en-US" sz="1400" dirty="0" err="1" smtClean="0">
                <a:latin typeface="Andale Mono"/>
                <a:cs typeface="Andale Mono"/>
              </a:rPr>
              <a:t>date.txt</a:t>
            </a:r>
            <a:r>
              <a:rPr lang="en-US" sz="1400" dirty="0" smtClean="0">
                <a:latin typeface="Andale Mono"/>
                <a:cs typeface="Andale Mono"/>
              </a:rPr>
              <a:t>”),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writer =&gt; </a:t>
            </a:r>
            <a:r>
              <a:rPr lang="en-US" sz="1400" dirty="0" err="1" smtClean="0">
                <a:latin typeface="Andale Mono"/>
                <a:cs typeface="Andale Mono"/>
              </a:rPr>
              <a:t>writer.println</a:t>
            </a:r>
            <a:r>
              <a:rPr lang="en-US" sz="1400" dirty="0" smtClean="0">
                <a:latin typeface="Andale Mono"/>
                <a:cs typeface="Andale Mono"/>
              </a:rPr>
              <a:t>(new Date)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}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scala</a:t>
            </a:r>
            <a:r>
              <a:rPr lang="en-US" sz="1400" dirty="0" smtClean="0">
                <a:latin typeface="Andale Mono"/>
                <a:cs typeface="Andale Mono"/>
              </a:rPr>
              <a:t>&gt; </a:t>
            </a:r>
            <a:r>
              <a:rPr lang="en-US" sz="1400" dirty="0" err="1" smtClean="0">
                <a:latin typeface="Andale Mono"/>
                <a:cs typeface="Andale Mono"/>
              </a:rPr>
              <a:t>println</a:t>
            </a:r>
            <a:r>
              <a:rPr lang="en-US" sz="1400" dirty="0" smtClean="0">
                <a:latin typeface="Andale Mono"/>
                <a:cs typeface="Andale Mono"/>
              </a:rPr>
              <a:t>(“Hello, World”)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Hello, World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scala</a:t>
            </a:r>
            <a:r>
              <a:rPr lang="en-US" sz="1400" dirty="0" smtClean="0">
                <a:latin typeface="Andale Mono"/>
                <a:cs typeface="Andale Mono"/>
              </a:rPr>
              <a:t>&gt; </a:t>
            </a:r>
            <a:r>
              <a:rPr lang="en-US" sz="1400" dirty="0" err="1" smtClean="0">
                <a:latin typeface="Andale Mono"/>
                <a:cs typeface="Andale Mono"/>
              </a:rPr>
              <a:t>println</a:t>
            </a:r>
            <a:r>
              <a:rPr lang="en-US" sz="1400" dirty="0" smtClean="0">
                <a:latin typeface="Andale Mono"/>
                <a:cs typeface="Andale Mono"/>
              </a:rPr>
              <a:t> { “Hello, World” }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Hello, World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scala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&gt; “Hello, </a:t>
            </a:r>
            <a:r>
              <a:rPr lang="en-US" sz="14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World”.substring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 { 7, 9 }</a:t>
            </a:r>
          </a:p>
          <a:p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1541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So, if </a:t>
            </a:r>
            <a:r>
              <a:rPr lang="en-US" dirty="0" err="1" smtClean="0"/>
              <a:t>Scala</a:t>
            </a:r>
            <a:r>
              <a:rPr lang="en-US" dirty="0" smtClean="0"/>
              <a:t> only allows functions with single parameters to use {} instead of ()…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do you think is a possible approach to making this work?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6082" y="4467311"/>
            <a:ext cx="54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func</a:t>
            </a:r>
            <a:r>
              <a:rPr lang="en-US" sz="1600" dirty="0" smtClean="0"/>
              <a:t>-comp/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r>
              <a:rPr lang="en-US" sz="1600" dirty="0" smtClean="0"/>
              <a:t>/cs220/control/Control02.scala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6889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for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8" y="1060074"/>
            <a:ext cx="3240496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So, the use of currying along with </a:t>
            </a:r>
            <a:r>
              <a:rPr lang="en-US" sz="2000" dirty="0" err="1" smtClean="0"/>
              <a:t>Scala’s</a:t>
            </a:r>
            <a:r>
              <a:rPr lang="en-US" sz="2000" dirty="0" smtClean="0"/>
              <a:t> special treatment of single parameter functions gets us closer to something that looks like a control structure provided by the language.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How might we implement something without an argument to look like if?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081" y="1060074"/>
            <a:ext cx="5440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/>
                <a:cs typeface="Andale Mono"/>
              </a:rPr>
              <a:t>type Operation = </a:t>
            </a:r>
            <a:r>
              <a:rPr lang="en-US" sz="1400" dirty="0" err="1">
                <a:latin typeface="Andale Mono"/>
                <a:cs typeface="Andale Mono"/>
              </a:rPr>
              <a:t>PrintWriter</a:t>
            </a:r>
            <a:r>
              <a:rPr lang="en-US" sz="1400" dirty="0">
                <a:latin typeface="Andale Mono"/>
                <a:cs typeface="Andale Mono"/>
              </a:rPr>
              <a:t> =&gt; Unit</a:t>
            </a:r>
          </a:p>
          <a:p>
            <a:endParaRPr lang="en-US" sz="1400" dirty="0" smtClean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def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>
                <a:latin typeface="Andale Mono"/>
                <a:cs typeface="Andale Mono"/>
              </a:rPr>
              <a:t>withPrintWriter</a:t>
            </a:r>
            <a:r>
              <a:rPr lang="en-US" sz="1400" dirty="0">
                <a:latin typeface="Andale Mono"/>
                <a:cs typeface="Andale Mono"/>
              </a:rPr>
              <a:t>(file: </a:t>
            </a:r>
            <a:r>
              <a:rPr lang="en-US" sz="1400" dirty="0" smtClean="0">
                <a:latin typeface="Andale Mono"/>
                <a:cs typeface="Andale Mono"/>
              </a:rPr>
              <a:t>File)(op</a:t>
            </a:r>
            <a:r>
              <a:rPr lang="en-US" sz="1400" dirty="0">
                <a:latin typeface="Andale Mono"/>
                <a:cs typeface="Andale Mono"/>
              </a:rPr>
              <a:t>: Operation) {</a:t>
            </a:r>
          </a:p>
          <a:p>
            <a:r>
              <a:rPr lang="en-US" sz="1400" dirty="0">
                <a:latin typeface="Andale Mono"/>
                <a:cs typeface="Andale Mono"/>
              </a:rPr>
              <a:t>  </a:t>
            </a:r>
            <a:r>
              <a:rPr lang="en-US" sz="1400" dirty="0" err="1">
                <a:latin typeface="Andale Mono"/>
                <a:cs typeface="Andale Mono"/>
              </a:rPr>
              <a:t>val</a:t>
            </a:r>
            <a:r>
              <a:rPr lang="en-US" sz="1400" dirty="0">
                <a:latin typeface="Andale Mono"/>
                <a:cs typeface="Andale Mono"/>
              </a:rPr>
              <a:t> writer = new </a:t>
            </a:r>
            <a:r>
              <a:rPr lang="en-US" sz="1400" dirty="0" err="1">
                <a:latin typeface="Andale Mono"/>
                <a:cs typeface="Andale Mono"/>
              </a:rPr>
              <a:t>PrintWriter</a:t>
            </a:r>
            <a:r>
              <a:rPr lang="en-US" sz="1400" dirty="0">
                <a:latin typeface="Andale Mono"/>
                <a:cs typeface="Andale Mono"/>
              </a:rPr>
              <a:t>(file)</a:t>
            </a:r>
          </a:p>
          <a:p>
            <a:r>
              <a:rPr lang="en-US" sz="1400" dirty="0">
                <a:latin typeface="Andale Mono"/>
                <a:cs typeface="Andale Mono"/>
              </a:rPr>
              <a:t>  </a:t>
            </a:r>
            <a:r>
              <a:rPr lang="en-US" sz="1400" b="1" dirty="0">
                <a:latin typeface="Andale Mono"/>
                <a:cs typeface="Andale Mono"/>
              </a:rPr>
              <a:t>try</a:t>
            </a:r>
            <a:r>
              <a:rPr lang="en-US" sz="1400" dirty="0">
                <a:latin typeface="Andale Mono"/>
                <a:cs typeface="Andale Mono"/>
              </a:rPr>
              <a:t> {</a:t>
            </a:r>
          </a:p>
          <a:p>
            <a:r>
              <a:rPr lang="en-US" sz="1400" dirty="0">
                <a:latin typeface="Andale Mono"/>
                <a:cs typeface="Andale Mono"/>
              </a:rPr>
              <a:t>    op(writer)</a:t>
            </a:r>
          </a:p>
          <a:p>
            <a:r>
              <a:rPr lang="en-US" sz="1400" dirty="0">
                <a:latin typeface="Andale Mono"/>
                <a:cs typeface="Andale Mono"/>
              </a:rPr>
              <a:t>  } </a:t>
            </a:r>
            <a:r>
              <a:rPr lang="en-US" sz="1400" b="1" dirty="0">
                <a:latin typeface="Andale Mono"/>
                <a:cs typeface="Andale Mono"/>
              </a:rPr>
              <a:t>finally</a:t>
            </a:r>
            <a:r>
              <a:rPr lang="en-US" sz="1400" dirty="0">
                <a:latin typeface="Andale Mono"/>
                <a:cs typeface="Andale Mono"/>
              </a:rPr>
              <a:t> {</a:t>
            </a:r>
          </a:p>
          <a:p>
            <a:r>
              <a:rPr lang="en-US" sz="1400" dirty="0">
                <a:latin typeface="Andale Mono"/>
                <a:cs typeface="Andale Mono"/>
              </a:rPr>
              <a:t>    </a:t>
            </a:r>
            <a:r>
              <a:rPr lang="en-US" sz="1400" dirty="0" err="1">
                <a:latin typeface="Andale Mono"/>
                <a:cs typeface="Andale Mono"/>
              </a:rPr>
              <a:t>writer.close</a:t>
            </a:r>
            <a:r>
              <a:rPr lang="en-US" sz="1400" dirty="0">
                <a:latin typeface="Andale Mono"/>
                <a:cs typeface="Andale Mono"/>
              </a:rPr>
              <a:t>()</a:t>
            </a:r>
          </a:p>
          <a:p>
            <a:r>
              <a:rPr lang="en-US" sz="1400" dirty="0">
                <a:latin typeface="Andale Mono"/>
                <a:cs typeface="Andale Mono"/>
              </a:rPr>
              <a:t>  }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}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val</a:t>
            </a:r>
            <a:r>
              <a:rPr lang="en-US" sz="1400" dirty="0" smtClean="0">
                <a:latin typeface="Andale Mono"/>
                <a:cs typeface="Andale Mono"/>
              </a:rPr>
              <a:t> file = new File(“</a:t>
            </a:r>
            <a:r>
              <a:rPr lang="en-US" sz="1400" dirty="0" err="1" smtClean="0">
                <a:latin typeface="Andale Mono"/>
                <a:cs typeface="Andale Mono"/>
              </a:rPr>
              <a:t>date.txt</a:t>
            </a:r>
            <a:r>
              <a:rPr lang="en-US" sz="1400" dirty="0" smtClean="0">
                <a:latin typeface="Andale Mono"/>
                <a:cs typeface="Andale Mono"/>
              </a:rPr>
              <a:t>”)</a:t>
            </a:r>
          </a:p>
          <a:p>
            <a:r>
              <a:rPr lang="en-US" sz="1400" dirty="0" err="1" smtClean="0">
                <a:latin typeface="Andale Mono"/>
                <a:cs typeface="Andale Mono"/>
              </a:rPr>
              <a:t>withPrintWriter</a:t>
            </a:r>
            <a:r>
              <a:rPr lang="en-US" sz="1400" dirty="0" smtClean="0">
                <a:latin typeface="Andale Mono"/>
                <a:cs typeface="Andale Mono"/>
              </a:rPr>
              <a:t>(file) {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  writer =&gt; </a:t>
            </a:r>
            <a:r>
              <a:rPr lang="en-US" sz="1400" dirty="0" err="1" smtClean="0">
                <a:latin typeface="Andale Mono"/>
                <a:cs typeface="Andale Mono"/>
              </a:rPr>
              <a:t>writer.println</a:t>
            </a:r>
            <a:r>
              <a:rPr lang="en-US" sz="1400" dirty="0" smtClean="0">
                <a:latin typeface="Andale Mono"/>
                <a:cs typeface="Andale Mono"/>
              </a:rPr>
              <a:t>(new Date)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23300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By-Value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Arguments to functions are typically passed by </a:t>
            </a:r>
            <a:r>
              <a:rPr lang="en-US" sz="2400" b="1" dirty="0" smtClean="0"/>
              <a:t>value</a:t>
            </a:r>
            <a:r>
              <a:rPr lang="en-US" sz="2400" dirty="0" smtClean="0"/>
              <a:t>. That is, they are evaluated before they are passed to the function body.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add(x: </a:t>
            </a:r>
            <a:r>
              <a:rPr lang="en-US" sz="2400" dirty="0" err="1" smtClean="0"/>
              <a:t>Int</a:t>
            </a:r>
            <a:r>
              <a:rPr lang="en-US" sz="2400" dirty="0" smtClean="0"/>
              <a:t>, y: </a:t>
            </a:r>
            <a:r>
              <a:rPr lang="en-US" sz="2400" dirty="0" err="1" smtClean="0"/>
              <a:t>Int</a:t>
            </a:r>
            <a:r>
              <a:rPr lang="en-US" sz="2400" dirty="0" smtClean="0"/>
              <a:t>) = x + 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add(1+2+3, 4) =&gt; add(6, 4) =&gt; 10</a:t>
            </a:r>
          </a:p>
        </p:txBody>
      </p:sp>
    </p:spTree>
    <p:extLst>
      <p:ext uri="{BB962C8B-B14F-4D97-AF65-F5344CB8AC3E}">
        <p14:creationId xmlns:p14="http://schemas.microsoft.com/office/powerpoint/2010/main" val="1911125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By-Name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Another possibility is to not evaluate the arguments before they are passed to the function, rather, they are evaluated inside of the function body. This is called passing by </a:t>
            </a:r>
            <a:r>
              <a:rPr lang="en-US" sz="2400" b="1" dirty="0" smtClean="0"/>
              <a:t>name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add(x: </a:t>
            </a:r>
            <a:r>
              <a:rPr lang="en-US" sz="2400" dirty="0" err="1" smtClean="0"/>
              <a:t>Int</a:t>
            </a:r>
            <a:r>
              <a:rPr lang="en-US" sz="2400" dirty="0" smtClean="0"/>
              <a:t>, y: </a:t>
            </a:r>
            <a:r>
              <a:rPr lang="en-US" sz="2400" dirty="0" err="1" smtClean="0"/>
              <a:t>Int</a:t>
            </a:r>
            <a:r>
              <a:rPr lang="en-US" sz="2400" dirty="0" smtClean="0"/>
              <a:t>) = x + 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add(1+2+3, 4) =&gt; 1+2+3+4 =&gt; 10</a:t>
            </a:r>
          </a:p>
        </p:txBody>
      </p:sp>
    </p:spTree>
    <p:extLst>
      <p:ext uri="{BB962C8B-B14F-4D97-AF65-F5344CB8AC3E}">
        <p14:creationId xmlns:p14="http://schemas.microsoft.com/office/powerpoint/2010/main" val="3487468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8" y="1060074"/>
            <a:ext cx="3240496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if we wanted to implement an </a:t>
            </a:r>
            <a:r>
              <a:rPr lang="en-US" sz="2000" i="1" dirty="0" smtClean="0"/>
              <a:t>assert</a:t>
            </a:r>
            <a:r>
              <a:rPr lang="en-US" sz="2000" dirty="0" smtClean="0"/>
              <a:t> statement that only executes its argument if assertions are enabled?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081" y="1060074"/>
            <a:ext cx="5440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ndale Mono"/>
                <a:cs typeface="Andale Mono"/>
              </a:rPr>
              <a:t>var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assertionsEnabled</a:t>
            </a:r>
            <a:r>
              <a:rPr lang="en-US" sz="1400" dirty="0" smtClean="0">
                <a:latin typeface="Andale Mono"/>
                <a:cs typeface="Andale Mono"/>
              </a:rPr>
              <a:t> = true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def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myAssert</a:t>
            </a:r>
            <a:r>
              <a:rPr lang="en-US" sz="1400" dirty="0" smtClean="0">
                <a:latin typeface="Andale Mono"/>
                <a:cs typeface="Andale Mono"/>
              </a:rPr>
              <a:t>(predicate: () =&gt; Boolean) =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if (</a:t>
            </a:r>
            <a:r>
              <a:rPr lang="en-US" sz="1400" dirty="0" err="1" smtClean="0">
                <a:latin typeface="Andale Mono"/>
                <a:cs typeface="Andale Mono"/>
              </a:rPr>
              <a:t>assertionsEnabled</a:t>
            </a:r>
            <a:r>
              <a:rPr lang="en-US" sz="1400" dirty="0" smtClean="0">
                <a:latin typeface="Andale Mono"/>
                <a:cs typeface="Andale Mono"/>
              </a:rPr>
              <a:t> &amp;&amp; !predicate())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throw new </a:t>
            </a:r>
            <a:r>
              <a:rPr lang="en-US" sz="1400" dirty="0" err="1" smtClean="0">
                <a:latin typeface="Andale Mono"/>
                <a:cs typeface="Andale Mono"/>
              </a:rPr>
              <a:t>AssertionError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6082" y="4467311"/>
            <a:ext cx="54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func</a:t>
            </a:r>
            <a:r>
              <a:rPr lang="en-US" sz="1600" dirty="0" smtClean="0"/>
              <a:t>-comp/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r>
              <a:rPr lang="en-US" sz="1600" dirty="0" smtClean="0"/>
              <a:t>/cs220/control/Control03.scala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767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8" y="1060074"/>
            <a:ext cx="3240496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if we wanted to implement an </a:t>
            </a:r>
            <a:r>
              <a:rPr lang="en-US" sz="2000" i="1" dirty="0" smtClean="0"/>
              <a:t>assert</a:t>
            </a:r>
            <a:r>
              <a:rPr lang="en-US" sz="2000" dirty="0" smtClean="0"/>
              <a:t> statement that only executes its argument if assertions are enabled?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Well, this is a little awkward!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081" y="1060074"/>
            <a:ext cx="54409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ndale Mono"/>
                <a:cs typeface="Andale Mono"/>
              </a:rPr>
              <a:t>var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assertionsEnabled</a:t>
            </a:r>
            <a:r>
              <a:rPr lang="en-US" sz="1400" dirty="0" smtClean="0">
                <a:latin typeface="Andale Mono"/>
                <a:cs typeface="Andale Mono"/>
              </a:rPr>
              <a:t> = true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def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myAssert</a:t>
            </a:r>
            <a:r>
              <a:rPr lang="en-US" sz="1400" dirty="0" smtClean="0">
                <a:latin typeface="Andale Mono"/>
                <a:cs typeface="Andale Mono"/>
              </a:rPr>
              <a:t>(predicate: () =&gt; Boolean) =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if (</a:t>
            </a:r>
            <a:r>
              <a:rPr lang="en-US" sz="1400" dirty="0" err="1" smtClean="0">
                <a:latin typeface="Andale Mono"/>
                <a:cs typeface="Andale Mono"/>
              </a:rPr>
              <a:t>assertionsEnabled</a:t>
            </a:r>
            <a:r>
              <a:rPr lang="en-US" sz="1400" dirty="0" smtClean="0">
                <a:latin typeface="Andale Mono"/>
                <a:cs typeface="Andale Mono"/>
              </a:rPr>
              <a:t> &amp;&amp; !predicate())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throw new </a:t>
            </a:r>
            <a:r>
              <a:rPr lang="en-US" sz="1400" dirty="0" err="1" smtClean="0">
                <a:latin typeface="Andale Mono"/>
                <a:cs typeface="Andale Mono"/>
              </a:rPr>
              <a:t>AssertionError</a:t>
            </a:r>
            <a:endParaRPr lang="en-US" sz="1400" dirty="0" smtClean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myAssert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(() =&gt; 5 &gt; 3)</a:t>
            </a:r>
            <a:endParaRPr lang="en-US" sz="1400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6082" y="4467311"/>
            <a:ext cx="54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func</a:t>
            </a:r>
            <a:r>
              <a:rPr lang="en-US" sz="1600" dirty="0" smtClean="0"/>
              <a:t>-comp/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r>
              <a:rPr lang="en-US" sz="1600" dirty="0" smtClean="0"/>
              <a:t>/cs220/control/Control03.scala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6659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8" y="1060074"/>
            <a:ext cx="3240496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if we wanted to implement an </a:t>
            </a:r>
            <a:r>
              <a:rPr lang="en-US" sz="2000" i="1" dirty="0" smtClean="0"/>
              <a:t>assert</a:t>
            </a:r>
            <a:r>
              <a:rPr lang="en-US" sz="2000" dirty="0" smtClean="0"/>
              <a:t> statement that only executes its argument if assertions are enabled?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Well, this is a little awkward!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Can we do this?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081" y="1060074"/>
            <a:ext cx="5440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ndale Mono"/>
                <a:cs typeface="Andale Mono"/>
              </a:rPr>
              <a:t>var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assertionsEnabled</a:t>
            </a:r>
            <a:r>
              <a:rPr lang="en-US" sz="1400" dirty="0" smtClean="0">
                <a:latin typeface="Andale Mono"/>
                <a:cs typeface="Andale Mono"/>
              </a:rPr>
              <a:t> = true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def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myAssert</a:t>
            </a:r>
            <a:r>
              <a:rPr lang="en-US" sz="1400" dirty="0" smtClean="0">
                <a:latin typeface="Andale Mono"/>
                <a:cs typeface="Andale Mono"/>
              </a:rPr>
              <a:t>(predicate: () =&gt; Boolean) =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if (</a:t>
            </a:r>
            <a:r>
              <a:rPr lang="en-US" sz="1400" dirty="0" err="1" smtClean="0">
                <a:latin typeface="Andale Mono"/>
                <a:cs typeface="Andale Mono"/>
              </a:rPr>
              <a:t>assertionsEnabled</a:t>
            </a:r>
            <a:r>
              <a:rPr lang="en-US" sz="1400" dirty="0" smtClean="0">
                <a:latin typeface="Andale Mono"/>
                <a:cs typeface="Andale Mono"/>
              </a:rPr>
              <a:t> &amp;&amp; !predicate())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throw new </a:t>
            </a:r>
            <a:r>
              <a:rPr lang="en-US" sz="1400" dirty="0" err="1" smtClean="0">
                <a:latin typeface="Andale Mono"/>
                <a:cs typeface="Andale Mono"/>
              </a:rPr>
              <a:t>AssertionError</a:t>
            </a:r>
            <a:endParaRPr lang="en-US" sz="1400" dirty="0" smtClean="0">
              <a:latin typeface="Andale Mono"/>
              <a:cs typeface="Andale Mono"/>
            </a:endParaRP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myAssert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(() =&gt; 5 &gt; 3)</a:t>
            </a:r>
          </a:p>
          <a:p>
            <a:endParaRPr lang="en-US" sz="1400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myAssert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(5 &gt; 3)</a:t>
            </a:r>
            <a:endParaRPr lang="en-US" sz="1400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6082" y="4467311"/>
            <a:ext cx="54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func</a:t>
            </a:r>
            <a:r>
              <a:rPr lang="en-US" sz="1600" dirty="0" smtClean="0"/>
              <a:t>-comp/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r>
              <a:rPr lang="en-US" sz="1600" dirty="0" smtClean="0"/>
              <a:t>/cs220/control/Control04.scala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4111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8" y="1060074"/>
            <a:ext cx="3240496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Ok, this is cool – but, how can I create a control abstraction that looks like a built-in </a:t>
            </a:r>
            <a:r>
              <a:rPr lang="en-US" sz="2000" b="1" dirty="0" smtClean="0"/>
              <a:t>if statement</a:t>
            </a:r>
            <a:r>
              <a:rPr lang="en-US" sz="2000" dirty="0" smtClean="0"/>
              <a:t>?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36081" y="1060074"/>
            <a:ext cx="5440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ndale Mono"/>
                <a:cs typeface="Andale Mono"/>
              </a:rPr>
              <a:t>var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assertionsEnabled</a:t>
            </a:r>
            <a:r>
              <a:rPr lang="en-US" sz="1400" dirty="0" smtClean="0">
                <a:latin typeface="Andale Mono"/>
                <a:cs typeface="Andale Mono"/>
              </a:rPr>
              <a:t> = true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err="1" smtClean="0">
                <a:latin typeface="Andale Mono"/>
                <a:cs typeface="Andale Mono"/>
              </a:rPr>
              <a:t>def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myAssert</a:t>
            </a:r>
            <a:r>
              <a:rPr lang="en-US" sz="1400" dirty="0" smtClean="0">
                <a:latin typeface="Andale Mono"/>
                <a:cs typeface="Andale Mono"/>
              </a:rPr>
              <a:t>(predicate: =&gt; Boolean) =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if (</a:t>
            </a:r>
            <a:r>
              <a:rPr lang="en-US" sz="1400" dirty="0" err="1" smtClean="0">
                <a:latin typeface="Andale Mono"/>
                <a:cs typeface="Andale Mono"/>
              </a:rPr>
              <a:t>assertionsEnabled</a:t>
            </a:r>
            <a:r>
              <a:rPr lang="en-US" sz="1400" dirty="0" smtClean="0">
                <a:latin typeface="Andale Mono"/>
                <a:cs typeface="Andale Mono"/>
              </a:rPr>
              <a:t> &amp;&amp; !predicate())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throw new </a:t>
            </a:r>
            <a:r>
              <a:rPr lang="en-US" sz="1400" dirty="0" err="1" smtClean="0">
                <a:latin typeface="Andale Mono"/>
                <a:cs typeface="Andale Mono"/>
              </a:rPr>
              <a:t>AssertionError</a:t>
            </a:r>
            <a:endParaRPr lang="en-US" sz="1400" dirty="0" smtClean="0">
              <a:latin typeface="Andale Mono"/>
              <a:cs typeface="Andale Mono"/>
            </a:endParaRPr>
          </a:p>
          <a:p>
            <a:endParaRPr lang="en-US" sz="1400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myAssert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{ </a:t>
            </a:r>
          </a:p>
          <a:p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 5 &gt; 3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}</a:t>
            </a:r>
            <a:endParaRPr lang="en-US" sz="1400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6082" y="4467311"/>
            <a:ext cx="54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func</a:t>
            </a:r>
            <a:r>
              <a:rPr lang="en-US" sz="1600" dirty="0" smtClean="0"/>
              <a:t>-comp/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r>
              <a:rPr lang="en-US" sz="1600" dirty="0" smtClean="0"/>
              <a:t>/cs220/control/Control04.scala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0115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8" y="1060074"/>
            <a:ext cx="3240496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Ok, this is cool – but, how can I create a control abstraction that looks like a built-in </a:t>
            </a:r>
            <a:r>
              <a:rPr lang="en-US" sz="2000" b="1" dirty="0" smtClean="0"/>
              <a:t>if statement</a:t>
            </a:r>
            <a:r>
              <a:rPr lang="en-US" sz="2000" dirty="0" smtClean="0"/>
              <a:t>?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Imagine, we want to have something like this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27253" y="1060074"/>
            <a:ext cx="48497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rgbClr val="FF0000"/>
              </a:solidFill>
              <a:latin typeface="Andale Mono"/>
              <a:cs typeface="Andale Mono"/>
            </a:endParaRPr>
          </a:p>
          <a:p>
            <a:endParaRPr lang="en-US" sz="1400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unless(5 &gt; 4) {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Andale Mono"/>
                <a:cs typeface="Andale Mono"/>
              </a:rPr>
              <a:t>println</a:t>
            </a:r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(“I AM AWESOME”)</a:t>
            </a:r>
            <a:endParaRPr lang="en-US" sz="1400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Andale Mono"/>
                <a:cs typeface="Andale Mono"/>
              </a:rPr>
              <a:t>}</a:t>
            </a:r>
            <a:endParaRPr lang="en-US" sz="1400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6082" y="4467311"/>
            <a:ext cx="54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/>
              <a:t>func</a:t>
            </a:r>
            <a:r>
              <a:rPr lang="en-US" sz="1600" dirty="0" smtClean="0"/>
              <a:t>-comp/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r>
              <a:rPr lang="en-US" sz="1600" dirty="0" smtClean="0"/>
              <a:t>/cs220/control/Control05.scala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986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44" y="1446460"/>
            <a:ext cx="4859256" cy="3126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A function that is defined inside other functions.</a:t>
            </a:r>
            <a:endParaRPr lang="en-US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4050620" y="1806657"/>
            <a:ext cx="3557976" cy="143437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A function definition that is not bound to an identifier.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82" y="1063229"/>
            <a:ext cx="23495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8724" y="1839506"/>
            <a:ext cx="143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Parameters on the left.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4745794" y="1520429"/>
            <a:ext cx="563802" cy="319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07081" y="1839506"/>
            <a:ext cx="143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Body on the right.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6798472" y="1520429"/>
            <a:ext cx="825679" cy="319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8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A function definition that is not bound to an identifier.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Also knows as a </a:t>
            </a:r>
            <a:r>
              <a:rPr lang="en-US" sz="2000" b="1" dirty="0" smtClean="0"/>
              <a:t>function literal </a:t>
            </a:r>
            <a:r>
              <a:rPr lang="en-US" sz="2000" dirty="0" smtClean="0"/>
              <a:t>or </a:t>
            </a:r>
            <a:r>
              <a:rPr lang="en-US" sz="2000" b="1" dirty="0" smtClean="0"/>
              <a:t>lambda abstraction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82" y="1063229"/>
            <a:ext cx="2349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10" y="1781879"/>
            <a:ext cx="40386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609" y="2687696"/>
            <a:ext cx="3048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err="1" smtClean="0"/>
              <a:t>Defn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i="1" dirty="0" smtClean="0"/>
              <a:t>Functions that are treated as values.</a:t>
            </a:r>
            <a:endParaRPr lang="en-US" sz="28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Functions that can be assigned to variables.</a:t>
            </a:r>
          </a:p>
          <a:p>
            <a:r>
              <a:rPr lang="en-US" sz="2000" dirty="0" smtClean="0"/>
              <a:t>Functions that are arguments to other functions.</a:t>
            </a:r>
          </a:p>
          <a:p>
            <a:r>
              <a:rPr lang="en-US" sz="2000" dirty="0" smtClean="0"/>
              <a:t>Functions that are return values.</a:t>
            </a:r>
          </a:p>
          <a:p>
            <a:r>
              <a:rPr lang="en-US" sz="2000" dirty="0" smtClean="0"/>
              <a:t>Functions that can be stored in data structures.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10" y="1060074"/>
            <a:ext cx="40386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609" y="1479174"/>
            <a:ext cx="3048000" cy="187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310" y="3619669"/>
            <a:ext cx="4648200" cy="35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401" y="4162262"/>
            <a:ext cx="365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someNumbers.map</a:t>
            </a:r>
            <a:r>
              <a:rPr lang="en-US" dirty="0" smtClean="0">
                <a:latin typeface="Andale Mono"/>
                <a:cs typeface="Andale Mono"/>
              </a:rPr>
              <a:t>(increase)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5037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((x) =&gt; x &gt; 0)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91716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Literal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57" y="1060074"/>
            <a:ext cx="3547029" cy="375467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are a number of different </a:t>
            </a:r>
            <a:r>
              <a:rPr lang="en-US" sz="2000" i="1" dirty="0" smtClean="0"/>
              <a:t>short</a:t>
            </a:r>
            <a:r>
              <a:rPr lang="en-US" sz="2000" dirty="0" smtClean="0"/>
              <a:t> </a:t>
            </a:r>
            <a:r>
              <a:rPr lang="en-US" sz="2000" i="1" dirty="0" smtClean="0"/>
              <a:t>cuts</a:t>
            </a:r>
            <a:r>
              <a:rPr lang="en-US" sz="2000" dirty="0" smtClean="0"/>
              <a:t> in writing function literals in </a:t>
            </a:r>
            <a:r>
              <a:rPr lang="en-US" sz="2000" dirty="0" err="1" smtClean="0"/>
              <a:t>Scala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Elide parameter </a:t>
            </a:r>
            <a:r>
              <a:rPr lang="en-US" sz="2000" dirty="0" err="1" smtClean="0"/>
              <a:t>parens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86401" y="1060074"/>
            <a:ext cx="480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latin typeface="Andale Mono"/>
                <a:cs typeface="Andale Mono"/>
              </a:rPr>
              <a:t>((x) =&gt; x &gt; 0)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FF0000"/>
                </a:solidFill>
                <a:latin typeface="Andale Mono"/>
                <a:cs typeface="Andale Mono"/>
              </a:rPr>
              <a:t>someNumbers.filter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(x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=&gt; x &gt; 0)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9238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2709</Words>
  <Application>Microsoft Macintosh PowerPoint</Application>
  <PresentationFormat>On-screen Show (16:9)</PresentationFormat>
  <Paragraphs>417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Programming Methodology</vt:lpstr>
      <vt:lpstr>Objectives</vt:lpstr>
      <vt:lpstr>Methods</vt:lpstr>
      <vt:lpstr>Local Functions</vt:lpstr>
      <vt:lpstr>Anonymous Functions</vt:lpstr>
      <vt:lpstr>Anonymous Functions</vt:lpstr>
      <vt:lpstr>First-Class Functions</vt:lpstr>
      <vt:lpstr>Function Literal Short Cuts</vt:lpstr>
      <vt:lpstr>Function Literal Short Cuts</vt:lpstr>
      <vt:lpstr>Function Literal Short Cuts</vt:lpstr>
      <vt:lpstr>Function Literal Short Cuts</vt:lpstr>
      <vt:lpstr>Function Literal Short Cuts</vt:lpstr>
      <vt:lpstr>Partial Application</vt:lpstr>
      <vt:lpstr>Partial Application</vt:lpstr>
      <vt:lpstr>Closure</vt:lpstr>
      <vt:lpstr>Repeated Parameters</vt:lpstr>
      <vt:lpstr>Repeated Parameters</vt:lpstr>
      <vt:lpstr>Repeated Parameters</vt:lpstr>
      <vt:lpstr>Named Arguments</vt:lpstr>
      <vt:lpstr>Default Parameter Values</vt:lpstr>
      <vt:lpstr>Default Parameter Values</vt:lpstr>
      <vt:lpstr>Reducing Code Duplication</vt:lpstr>
      <vt:lpstr>File Matching</vt:lpstr>
      <vt:lpstr>API Implementation</vt:lpstr>
      <vt:lpstr>Client API Usage</vt:lpstr>
      <vt:lpstr>Control Abstraction</vt:lpstr>
      <vt:lpstr>Currying</vt:lpstr>
      <vt:lpstr>Operating on Resources</vt:lpstr>
      <vt:lpstr>Using {} instead of ()</vt:lpstr>
      <vt:lpstr>Using {} instead of ()</vt:lpstr>
      <vt:lpstr>What do you think?</vt:lpstr>
      <vt:lpstr>Currying for Control</vt:lpstr>
      <vt:lpstr>By-Value Parameters</vt:lpstr>
      <vt:lpstr>By-Name Parameters</vt:lpstr>
      <vt:lpstr>Asserting Control</vt:lpstr>
      <vt:lpstr>Asserting Control</vt:lpstr>
      <vt:lpstr>Asserting Control</vt:lpstr>
      <vt:lpstr>Asserting Control</vt:lpstr>
      <vt:lpstr>Asserting Control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Richards</dc:creator>
  <cp:lastModifiedBy>Tim Richards</cp:lastModifiedBy>
  <cp:revision>207</cp:revision>
  <dcterms:created xsi:type="dcterms:W3CDTF">2015-01-21T18:29:59Z</dcterms:created>
  <dcterms:modified xsi:type="dcterms:W3CDTF">2015-04-23T18:16:28Z</dcterms:modified>
</cp:coreProperties>
</file>