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Lato Light" panose="020F0302020204030203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62" d="100"/>
          <a:sy n="62" d="100"/>
        </p:scale>
        <p:origin x="86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ef8b5c52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ef8b5c52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ef8b5c52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ef8b5c52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ef8b5c52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ef8b5c52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ef8b5c52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ef8b5c52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ef8b5c5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ef8b5c52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ef8b5c52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ef8b5c52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0ad6888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0ad6888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850700"/>
            <a:ext cx="9144000" cy="15963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939850"/>
            <a:ext cx="8520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Lato Light"/>
              <a:buNone/>
              <a:defRPr sz="5200"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5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32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134400"/>
            <a:ext cx="9144000" cy="5727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134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804575"/>
            <a:ext cx="8520600" cy="38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b="1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134400"/>
            <a:ext cx="9144000" cy="5727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134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  <a:defRPr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■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■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○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■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rew.sh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ettings/keys" TargetMode="External"/><Relationship Id="rId4" Type="http://schemas.openxmlformats.org/officeDocument/2006/relationships/hyperlink" Target="mailto:ibernoff@umass.edu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CS 326 Lab 1</a:t>
            </a:r>
            <a:endParaRPr sz="540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15" dirty="0"/>
              <a:t>2/10/23</a:t>
            </a:r>
            <a:endParaRPr sz="4815"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15" dirty="0"/>
              <a:t>Credit to</a:t>
            </a:r>
            <a:r>
              <a:rPr lang="en-US" sz="4815" dirty="0"/>
              <a:t> William, Ishan, </a:t>
            </a:r>
            <a:r>
              <a:rPr lang="en-US" sz="4815" dirty="0" err="1"/>
              <a:t>Sridhama</a:t>
            </a:r>
            <a:r>
              <a:rPr lang="en-US" sz="4815" dirty="0"/>
              <a:t>, Isi, and Stanley</a:t>
            </a:r>
            <a:endParaRPr lang="en-US" sz="5115" dirty="0">
              <a:solidFill>
                <a:srgbClr val="474747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2100" dirty="0">
              <a:solidFill>
                <a:srgbClr val="474747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https://www.earthdatascience.org/images/earth-analytics/git-version-control/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7461211" cy="605101"/>
          </a:xfrm>
          <a:prstGeom prst="rect">
            <a:avLst/>
          </a:prstGeom>
        </p:spPr>
        <p:txBody>
          <a:bodyPr/>
          <a:lstStyle>
            <a:lvl1pPr marL="0">
              <a:defRPr sz="1400">
                <a:solidFill>
                  <a:srgbClr val="000000"/>
                </a:solidFill>
              </a:defRPr>
            </a:lvl1pPr>
          </a:lstStyle>
          <a:p>
            <a:r>
              <a:t>https://www.earthdatascience.org/images/earth-analytics/git-version-control/</a:t>
            </a:r>
          </a:p>
        </p:txBody>
      </p:sp>
      <p:pic>
        <p:nvPicPr>
          <p:cNvPr id="139" name="git-add-commit.png" descr="git-add-comm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62" y="230992"/>
            <a:ext cx="7929616" cy="39951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39925" y="1082250"/>
            <a:ext cx="7947000" cy="40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60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74747"/>
              </a:buClr>
              <a:buSzPts val="1850"/>
              <a:buChar char="●"/>
            </a:pPr>
            <a:r>
              <a:rPr lang="en-US" sz="1850" dirty="0">
                <a:solidFill>
                  <a:srgbClr val="474747"/>
                </a:solidFill>
              </a:rPr>
              <a:t>For Windows you can install Git from </a:t>
            </a:r>
            <a:r>
              <a:rPr lang="en-US" sz="1850" dirty="0" err="1">
                <a:solidFill>
                  <a:srgbClr val="474747"/>
                </a:solidFill>
              </a:rPr>
              <a:t>from</a:t>
            </a:r>
            <a:r>
              <a:rPr lang="en-US" sz="1850" dirty="0">
                <a:solidFill>
                  <a:srgbClr val="474747"/>
                </a:solidFill>
              </a:rPr>
              <a:t> it’s website</a:t>
            </a:r>
            <a:br>
              <a:rPr lang="en-US" sz="2000" u="sng" dirty="0">
                <a:solidFill>
                  <a:srgbClr val="118696"/>
                </a:solidFill>
              </a:rPr>
            </a:br>
            <a:r>
              <a:rPr lang="en-US" sz="1850" dirty="0">
                <a:solidFill>
                  <a:srgbClr val="474747"/>
                </a:solidFill>
              </a:rPr>
              <a:t>For MacOS you first installed a package manager (e.g., Homebrew) via the </a:t>
            </a:r>
            <a:r>
              <a:rPr lang="en-US" sz="1850" dirty="0">
                <a:solidFill>
                  <a:srgbClr val="4747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en-US" sz="1850" dirty="0">
                <a:solidFill>
                  <a:srgbClr val="474747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850" dirty="0">
                <a:solidFill>
                  <a:srgbClr val="474747"/>
                </a:solidFill>
                <a:latin typeface="+mj-lt"/>
              </a:rPr>
              <a:t>command</a:t>
            </a:r>
            <a:r>
              <a:rPr lang="en-US" sz="1850" dirty="0">
                <a:solidFill>
                  <a:srgbClr val="474747"/>
                </a:solidFill>
              </a:rPr>
              <a:t> (which just downloads files via the terminal) and then you used the package manager to install Git</a:t>
            </a:r>
          </a:p>
          <a:p>
            <a:pPr marL="914400" lvl="1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550"/>
              <a:buChar char="●"/>
            </a:pPr>
            <a:r>
              <a:rPr lang="en-US" sz="1550" dirty="0">
                <a:solidFill>
                  <a:srgbClr val="474747"/>
                </a:solidFill>
              </a:rPr>
              <a:t>A package manager is just a program that installs and manages other programs. It’s like the app store, except it doesn’t have a GUI</a:t>
            </a:r>
          </a:p>
          <a:p>
            <a:pPr marL="457200" lvl="0" indent="-3460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850"/>
              <a:buChar char="●"/>
            </a:pPr>
            <a:r>
              <a:rPr lang="en-US" sz="1850" dirty="0">
                <a:solidFill>
                  <a:srgbClr val="474747"/>
                </a:solidFill>
              </a:rPr>
              <a:t>For Linux you used the built-in package manager called Aptitude (abbreviated 	</a:t>
            </a:r>
            <a:r>
              <a:rPr lang="en-US" sz="1850" dirty="0">
                <a:solidFill>
                  <a:srgbClr val="4747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lang="en-US" sz="1850" dirty="0">
                <a:solidFill>
                  <a:srgbClr val="474747"/>
                </a:solidFill>
              </a:rPr>
              <a:t>) to install Git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4"/>
          <p:cNvSpPr txBox="1"/>
          <p:nvPr/>
        </p:nvSpPr>
        <p:spPr>
          <a:xfrm>
            <a:off x="396075" y="371600"/>
            <a:ext cx="2700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Install Git</a:t>
            </a:r>
            <a:endParaRPr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623400" y="10187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 b="1" dirty="0">
                <a:solidFill>
                  <a:srgbClr val="474747"/>
                </a:solidFill>
              </a:rPr>
              <a:t>Windows</a:t>
            </a:r>
            <a:endParaRPr sz="1350" b="1" dirty="0">
              <a:solidFill>
                <a:srgbClr val="474747"/>
              </a:solidFill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18696"/>
              </a:buClr>
              <a:buSzPts val="1350"/>
              <a:buAutoNum type="arabicPeriod"/>
            </a:pPr>
            <a:r>
              <a:rPr lang="en" sz="1350" dirty="0">
                <a:solidFill>
                  <a:srgbClr val="474747"/>
                </a:solidFill>
              </a:rPr>
              <a:t>Go to</a:t>
            </a:r>
            <a:r>
              <a:rPr lang="en" sz="1350" dirty="0">
                <a:solidFill>
                  <a:srgbClr val="474747"/>
                </a:solidFill>
                <a:uFill>
                  <a:noFill/>
                </a:uFill>
              </a:rPr>
              <a:t> </a:t>
            </a:r>
            <a:r>
              <a:rPr lang="en" sz="1350" u="sng" dirty="0">
                <a:solidFill>
                  <a:schemeClr val="hlink"/>
                </a:solidFill>
                <a:hlinkClick r:id="rId3"/>
              </a:rPr>
              <a:t>git-scm.com/download/win</a:t>
            </a:r>
            <a:endParaRPr sz="1350" u="sng" dirty="0">
              <a:solidFill>
                <a:srgbClr val="118696"/>
              </a:solidFill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50"/>
              <a:buAutoNum type="arabicPeriod"/>
            </a:pPr>
            <a:r>
              <a:rPr lang="en" sz="1350" dirty="0">
                <a:solidFill>
                  <a:srgbClr val="474747"/>
                </a:solidFill>
              </a:rPr>
              <a:t>Download and run the Windows installer</a:t>
            </a:r>
            <a:endParaRPr sz="1350" dirty="0">
              <a:solidFill>
                <a:srgbClr val="47474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 b="1" dirty="0">
                <a:solidFill>
                  <a:srgbClr val="474747"/>
                </a:solidFill>
              </a:rPr>
              <a:t>MacOS</a:t>
            </a:r>
            <a:endParaRPr sz="1350" b="1" dirty="0">
              <a:solidFill>
                <a:srgbClr val="474747"/>
              </a:solidFill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18696"/>
              </a:buClr>
              <a:buSzPts val="1350"/>
              <a:buAutoNum type="arabicPeriod"/>
            </a:pPr>
            <a:r>
              <a:rPr lang="en" sz="1350" dirty="0">
                <a:solidFill>
                  <a:srgbClr val="474747"/>
                </a:solidFill>
              </a:rPr>
              <a:t>Go to</a:t>
            </a:r>
            <a:r>
              <a:rPr lang="en" sz="1350" dirty="0">
                <a:solidFill>
                  <a:srgbClr val="474747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350" u="sng" dirty="0">
                <a:solidFill>
                  <a:srgbClr val="11869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brew.sh</a:t>
            </a:r>
            <a:endParaRPr sz="1350" u="sng" dirty="0">
              <a:solidFill>
                <a:srgbClr val="118696"/>
              </a:solidFill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50"/>
              <a:buAutoNum type="arabicPeriod"/>
            </a:pPr>
            <a:r>
              <a:rPr lang="en" sz="1350" dirty="0">
                <a:solidFill>
                  <a:srgbClr val="474747"/>
                </a:solidFill>
              </a:rPr>
              <a:t>Copy &amp; Paste the command into your terminal</a:t>
            </a:r>
            <a:endParaRPr sz="1350" dirty="0">
              <a:solidFill>
                <a:srgbClr val="474747"/>
              </a:solidFill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350"/>
              <a:buAutoNum type="arabicPeriod"/>
            </a:pPr>
            <a:r>
              <a:rPr lang="en" sz="1350" dirty="0">
                <a:solidFill>
                  <a:srgbClr val="474747"/>
                </a:solidFill>
              </a:rPr>
              <a:t>Type </a:t>
            </a:r>
            <a:r>
              <a:rPr lang="en" sz="1350" dirty="0">
                <a:solidFill>
                  <a:srgbClr val="4747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brew install git </a:t>
            </a:r>
            <a:r>
              <a:rPr lang="en" sz="1350" dirty="0">
                <a:solidFill>
                  <a:srgbClr val="474747"/>
                </a:solidFill>
              </a:rPr>
              <a:t>into your terminal</a:t>
            </a:r>
            <a:endParaRPr sz="1350" dirty="0">
              <a:solidFill>
                <a:srgbClr val="47474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 b="1" dirty="0">
                <a:solidFill>
                  <a:srgbClr val="474747"/>
                </a:solidFill>
              </a:rPr>
              <a:t>Linux (Debian/Ubuntu)</a:t>
            </a:r>
            <a:endParaRPr sz="1350" b="1" dirty="0">
              <a:solidFill>
                <a:srgbClr val="474747"/>
              </a:solidFill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74747"/>
              </a:buClr>
              <a:buSzPts val="1350"/>
              <a:buAutoNum type="arabicPeriod"/>
            </a:pPr>
            <a:r>
              <a:rPr lang="en" sz="1350" dirty="0">
                <a:solidFill>
                  <a:srgbClr val="474747"/>
                </a:solidFill>
              </a:rPr>
              <a:t>Type </a:t>
            </a:r>
            <a:r>
              <a:rPr lang="en" sz="1350" dirty="0">
                <a:solidFill>
                  <a:srgbClr val="4747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 apt install git</a:t>
            </a:r>
            <a:r>
              <a:rPr lang="en" sz="1350" dirty="0">
                <a:solidFill>
                  <a:srgbClr val="474747"/>
                </a:solidFill>
              </a:rPr>
              <a:t> into your terminal </a:t>
            </a:r>
            <a:endParaRPr sz="1350" dirty="0">
              <a:solidFill>
                <a:srgbClr val="474747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15"/>
          <p:cNvSpPr txBox="1"/>
          <p:nvPr/>
        </p:nvSpPr>
        <p:spPr>
          <a:xfrm>
            <a:off x="649950" y="381000"/>
            <a:ext cx="2700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Install git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 Code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41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 b="1" dirty="0">
                <a:solidFill>
                  <a:srgbClr val="474747"/>
                </a:solidFill>
              </a:rPr>
              <a:t>Windows, MacOS, and Linux: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650" b="1" dirty="0">
              <a:solidFill>
                <a:srgbClr val="47474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 dirty="0">
                <a:solidFill>
                  <a:srgbClr val="474747"/>
                </a:solidFill>
              </a:rPr>
              <a:t>Go to</a:t>
            </a:r>
            <a:r>
              <a:rPr lang="en" sz="1650" dirty="0">
                <a:solidFill>
                  <a:srgbClr val="474747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650" u="sng" dirty="0">
                <a:solidFill>
                  <a:srgbClr val="11869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code.VisualStudio.com</a:t>
            </a:r>
            <a:r>
              <a:rPr lang="en" sz="1650" dirty="0">
                <a:solidFill>
                  <a:srgbClr val="474747"/>
                </a:solidFill>
              </a:rPr>
              <a:t> and download &amp; install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205"/>
              <a:buFont typeface="Arial"/>
              <a:buNone/>
            </a:pPr>
            <a:r>
              <a:rPr lang="en" sz="2433" dirty="0"/>
              <a:t>One extra step if you’re on Windows…</a:t>
            </a:r>
            <a:endParaRPr sz="2911"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368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3825" lvl="0" indent="0" algn="l" rtl="0">
              <a:spcBef>
                <a:spcPts val="1200"/>
              </a:spcBef>
              <a:spcAft>
                <a:spcPts val="0"/>
              </a:spcAft>
              <a:buClr>
                <a:srgbClr val="474747"/>
              </a:buClr>
              <a:buSzPts val="1650"/>
              <a:buNone/>
            </a:pPr>
            <a:r>
              <a:rPr lang="en" sz="1650" dirty="0">
                <a:solidFill>
                  <a:srgbClr val="474747"/>
                </a:solidFill>
              </a:rPr>
              <a:t>To use Linux commands on Windows, the easiest solution is to use Git Bash, a terminal emulator that comes with Git:</a:t>
            </a:r>
          </a:p>
          <a:p>
            <a:pPr marL="457200" lvl="0" indent="-333375" algn="l" rtl="0">
              <a:spcBef>
                <a:spcPts val="1200"/>
              </a:spcBef>
              <a:spcAft>
                <a:spcPts val="0"/>
              </a:spcAft>
              <a:buClr>
                <a:srgbClr val="474747"/>
              </a:buClr>
              <a:buSzPts val="1650"/>
              <a:buAutoNum type="arabicPeriod"/>
            </a:pPr>
            <a:r>
              <a:rPr lang="en" sz="1650" dirty="0">
                <a:solidFill>
                  <a:srgbClr val="474747"/>
                </a:solidFill>
              </a:rPr>
              <a:t>Press </a:t>
            </a:r>
            <a:r>
              <a:rPr lang="en" sz="1650" dirty="0">
                <a:solidFill>
                  <a:srgbClr val="4747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</a:t>
            </a:r>
            <a:r>
              <a:rPr lang="en" sz="1650" dirty="0">
                <a:solidFill>
                  <a:srgbClr val="474747"/>
                </a:solidFill>
              </a:rPr>
              <a:t> + </a:t>
            </a:r>
            <a:r>
              <a:rPr lang="en" sz="1650" dirty="0">
                <a:solidFill>
                  <a:srgbClr val="4747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" sz="1650" dirty="0">
                <a:solidFill>
                  <a:srgbClr val="474747"/>
                </a:solidFill>
              </a:rPr>
              <a:t> to bring up the settings menu in VS C</a:t>
            </a:r>
            <a:r>
              <a:rPr lang="en-US" sz="1650" dirty="0">
                <a:solidFill>
                  <a:srgbClr val="474747"/>
                </a:solidFill>
              </a:rPr>
              <a:t>o</a:t>
            </a:r>
            <a:r>
              <a:rPr lang="en" sz="1650" dirty="0">
                <a:solidFill>
                  <a:srgbClr val="474747"/>
                </a:solidFill>
              </a:rPr>
              <a:t>de and then search “</a:t>
            </a:r>
            <a:r>
              <a:rPr lang="en-US" sz="1650" dirty="0" err="1">
                <a:solidFill>
                  <a:srgbClr val="4747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terminal.integrated.defaultProfile.windows</a:t>
            </a:r>
            <a:r>
              <a:rPr lang="en-US" sz="1650" dirty="0">
                <a:solidFill>
                  <a:srgbClr val="474747"/>
                </a:solidFill>
              </a:rPr>
              <a:t>”</a:t>
            </a:r>
          </a:p>
          <a:p>
            <a:pPr marL="457200" lvl="0" indent="-333375" algn="l" rtl="0">
              <a:spcBef>
                <a:spcPts val="1200"/>
              </a:spcBef>
              <a:spcAft>
                <a:spcPts val="0"/>
              </a:spcAft>
              <a:buClr>
                <a:srgbClr val="474747"/>
              </a:buClr>
              <a:buSzPts val="1650"/>
              <a:buAutoNum type="arabicPeriod"/>
            </a:pPr>
            <a:r>
              <a:rPr lang="en-US" sz="1650" dirty="0">
                <a:solidFill>
                  <a:srgbClr val="474747"/>
                </a:solidFill>
              </a:rPr>
              <a:t>Change your default terminal to Git Bash</a:t>
            </a:r>
          </a:p>
          <a:p>
            <a:pPr marL="457200" lvl="0" indent="-333375" algn="l" rtl="0">
              <a:spcBef>
                <a:spcPts val="1200"/>
              </a:spcBef>
              <a:spcAft>
                <a:spcPts val="0"/>
              </a:spcAft>
              <a:buClr>
                <a:srgbClr val="474747"/>
              </a:buClr>
              <a:buSzPts val="1650"/>
              <a:buAutoNum type="arabicPeriod"/>
            </a:pPr>
            <a:endParaRPr sz="1650" dirty="0">
              <a:solidFill>
                <a:srgbClr val="474747"/>
              </a:solidFill>
            </a:endParaRPr>
          </a:p>
          <a:p>
            <a:pPr marL="457200" lvl="0" indent="0" algn="l" rtl="0">
              <a:spcBef>
                <a:spcPts val="2400"/>
              </a:spcBef>
              <a:spcAft>
                <a:spcPts val="2400"/>
              </a:spcAft>
              <a:buNone/>
            </a:pPr>
            <a:endParaRPr sz="1650" dirty="0">
              <a:solidFill>
                <a:srgbClr val="47474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205"/>
              <a:buFont typeface="Arial"/>
              <a:buNone/>
            </a:pPr>
            <a:r>
              <a:rPr lang="en" sz="2433"/>
              <a:t>All together now!</a:t>
            </a:r>
            <a:endParaRPr sz="2433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Clr>
                <a:srgbClr val="474747"/>
              </a:buClr>
              <a:buSzPts val="2100"/>
              <a:buChar char="●"/>
            </a:pPr>
            <a:r>
              <a:rPr lang="en" sz="2100" dirty="0">
                <a:solidFill>
                  <a:srgbClr val="474747"/>
                </a:solidFill>
              </a:rPr>
              <a:t>From within VS Code type </a:t>
            </a:r>
            <a:r>
              <a:rPr lang="en" sz="2100" dirty="0">
                <a:solidFill>
                  <a:srgbClr val="4747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</a:t>
            </a:r>
            <a:r>
              <a:rPr lang="en" sz="2100" dirty="0">
                <a:solidFill>
                  <a:srgbClr val="474747"/>
                </a:solidFill>
              </a:rPr>
              <a:t> + </a:t>
            </a:r>
            <a:r>
              <a:rPr lang="en" sz="2100" dirty="0">
                <a:solidFill>
                  <a:srgbClr val="4747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" sz="2100" dirty="0">
                <a:solidFill>
                  <a:srgbClr val="474747"/>
                </a:solidFill>
              </a:rPr>
              <a:t> to open the terminal</a:t>
            </a:r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Clr>
                <a:srgbClr val="474747"/>
              </a:buClr>
              <a:buSzPts val="2100"/>
              <a:buChar char="●"/>
            </a:pPr>
            <a:r>
              <a:rPr lang="en" sz="2100" dirty="0">
                <a:solidFill>
                  <a:srgbClr val="474747"/>
                </a:solidFill>
              </a:rPr>
              <a:t>In the terminal, type </a:t>
            </a:r>
            <a:r>
              <a:rPr lang="en" sz="2100" dirty="0">
                <a:solidFill>
                  <a:srgbClr val="4747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--version </a:t>
            </a:r>
            <a:r>
              <a:rPr lang="en" sz="2100" dirty="0">
                <a:solidFill>
                  <a:srgbClr val="474747"/>
                </a:solidFill>
              </a:rPr>
              <a:t>and make sure something appears</a:t>
            </a:r>
            <a:endParaRPr sz="2100" dirty="0">
              <a:solidFill>
                <a:srgbClr val="474747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100"/>
              <a:buChar char="●"/>
            </a:pPr>
            <a:r>
              <a:rPr lang="en" sz="2100" dirty="0">
                <a:solidFill>
                  <a:srgbClr val="474747"/>
                </a:solidFill>
              </a:rPr>
              <a:t>Your development environment is now set up!</a:t>
            </a:r>
            <a:endParaRPr sz="2100" dirty="0">
              <a:solidFill>
                <a:srgbClr val="474747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basic terminal command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14275"/>
            <a:ext cx="7680950" cy="375812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639425" y="4703625"/>
            <a:ext cx="7597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Source: https://enexdi.sciencesconf.org/data/pages/windows_vs_mac_commands_1.pdf</a:t>
            </a:r>
            <a:endParaRPr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Getting set up on GitHub</a:t>
            </a:r>
            <a:endParaRPr dirty="0"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0" y="1152474"/>
            <a:ext cx="9144000" cy="3991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131445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 dirty="0"/>
              <a:t>What is Github?</a:t>
            </a:r>
          </a:p>
          <a:p>
            <a:pPr marL="131445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 dirty="0"/>
              <a:t>Github is a provider of Internet hosting for software development and version control using Git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Register an account at </a:t>
            </a:r>
            <a:r>
              <a:rPr lang="en" dirty="0">
                <a:hlinkClick r:id="rId3"/>
              </a:rPr>
              <a:t>GitHub.com</a:t>
            </a:r>
            <a:r>
              <a:rPr lang="en" dirty="0"/>
              <a:t>!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In your VS Code terminal, type “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ssh-keygen -t ed25519 -C &lt;email&gt;</a:t>
            </a:r>
            <a:r>
              <a:rPr lang="de-DE" dirty="0"/>
              <a:t>“ where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&lt;email&gt; </a:t>
            </a:r>
            <a:r>
              <a:rPr lang="de-DE" dirty="0"/>
              <a:t>is the email you used to register your GitHub account (e.g., </a:t>
            </a:r>
            <a:r>
              <a:rPr lang="de-DE" dirty="0">
                <a:hlinkClick r:id="rId4"/>
              </a:rPr>
              <a:t>ibernoff@umass.edu</a:t>
            </a:r>
            <a:r>
              <a:rPr lang="de-DE" dirty="0"/>
              <a:t>)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dirty="0"/>
              <a:t>Press enter to keep the default filename, noting the file location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$USERPROFILE$\.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id_ed25519.pub</a:t>
            </a:r>
            <a:r>
              <a:rPr lang="en-US" dirty="0"/>
              <a:t>) on Windows and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~/.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/id_ed25519.pub</a:t>
            </a:r>
            <a:r>
              <a:rPr lang="en-US" dirty="0"/>
              <a:t>) on MacOS and Windows.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dirty="0"/>
              <a:t>Optionally enter a password, keeping in mind you’ll have to enter that password every time you commit changes to a GitHub repository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dirty="0"/>
              <a:t>Once your terminal outputs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randomart</a:t>
            </a:r>
            <a:r>
              <a:rPr lang="en-US" dirty="0"/>
              <a:t> image,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 id_ed25519.pub</a:t>
            </a:r>
            <a:r>
              <a:rPr lang="en-US" dirty="0"/>
              <a:t> and copy the SSH key.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dirty="0"/>
              <a:t>Go to </a:t>
            </a:r>
            <a:r>
              <a:rPr lang="en-US" dirty="0">
                <a:hlinkClick r:id="rId5"/>
              </a:rPr>
              <a:t>GitHub.com/settings/keys</a:t>
            </a:r>
            <a:r>
              <a:rPr lang="en-US" dirty="0"/>
              <a:t>, click “New SSH key,” and paste the SSH key.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Accept the GitHub Classroom assignment at </a:t>
            </a:r>
            <a:r>
              <a:rPr lang="en-US" u="sng" dirty="0">
                <a:solidFill>
                  <a:schemeClr val="accent5"/>
                </a:solidFill>
              </a:rPr>
              <a:t>classroom.github.com/a/N8XX_gQC, </a:t>
            </a:r>
            <a:r>
              <a:rPr lang="en" dirty="0"/>
              <a:t>make sure your account is linked with this Classroom after you accept it, and wait until you can access the repositoriy</a:t>
            </a: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Back in your VS Code terminal, 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type git clone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git@github.com:umass-cs-326-s23/lab-1-git-github-&lt;username&gt;.git</a:t>
            </a:r>
            <a:r>
              <a:rPr lang="en-US" dirty="0"/>
              <a:t>, where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&lt;username&gt;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/>
              <a:t>is your GitHub username to get started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it Workfl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Git Workflow</a:t>
            </a:r>
          </a:p>
        </p:txBody>
      </p:sp>
      <p:sp>
        <p:nvSpPr>
          <p:cNvPr id="136" name="To edit an existing repository using Git, we use the following commands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02336" indent="-301752" defTabSz="804672">
              <a:buSzPts val="1500"/>
              <a:defRPr sz="1584"/>
            </a:pPr>
            <a:r>
              <a:rPr dirty="0"/>
              <a:t>To edit an existing repository using Git, we use the following commands:</a:t>
            </a:r>
          </a:p>
          <a:p>
            <a:pPr marL="827024" lvl="1" indent="-301752" defTabSz="804672">
              <a:buSzPts val="1500"/>
              <a:buChar char="●"/>
              <a:defRPr sz="1584"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git clone</a:t>
            </a:r>
          </a:p>
          <a:p>
            <a:pPr marL="1229360" lvl="2" indent="-301752" defTabSz="804672">
              <a:buSzPts val="1500"/>
              <a:buChar char="●"/>
              <a:defRPr sz="1584"/>
            </a:pPr>
            <a:r>
              <a:rPr dirty="0"/>
              <a:t>Creates a copy of the repository in a new directory, that “points” to the original repository</a:t>
            </a:r>
          </a:p>
          <a:p>
            <a:pPr marL="827024" lvl="1" indent="-301752" defTabSz="804672">
              <a:buSzPts val="1500"/>
              <a:buChar char="●"/>
              <a:defRPr sz="1584"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  <a:p>
            <a:pPr marL="1229360" lvl="2" indent="-301752" defTabSz="804672">
              <a:buSzPts val="1500"/>
              <a:buChar char="●"/>
              <a:defRPr sz="1584"/>
            </a:pPr>
            <a:r>
              <a:rPr dirty="0"/>
              <a:t>Adds a local change made in the current working directory, to the staging area</a:t>
            </a:r>
          </a:p>
          <a:p>
            <a:pPr marL="827024" lvl="1" indent="-301752" defTabSz="804672">
              <a:buSzPts val="1500"/>
              <a:buChar char="●"/>
              <a:defRPr sz="1584"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  <a:p>
            <a:pPr marL="1229360" lvl="2" indent="-301752" defTabSz="804672">
              <a:buSzPts val="1500"/>
              <a:buChar char="●"/>
              <a:defRPr sz="1584"/>
            </a:pPr>
            <a:r>
              <a:rPr dirty="0"/>
              <a:t>Takes everything in the staging area and makes a snapshot of the current state of your repository</a:t>
            </a:r>
          </a:p>
          <a:p>
            <a:pPr marL="827024" lvl="1" indent="-301752" defTabSz="804672">
              <a:buSzPts val="1500"/>
              <a:buChar char="●"/>
              <a:defRPr sz="1584"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  <a:p>
            <a:pPr marL="1229360" lvl="2" indent="-301752" defTabSz="804672">
              <a:buSzPts val="1500"/>
              <a:buChar char="●"/>
              <a:defRPr sz="1584"/>
            </a:pPr>
            <a:r>
              <a:rPr dirty="0"/>
              <a:t>Upload</a:t>
            </a:r>
            <a:r>
              <a:rPr lang="en-US" dirty="0"/>
              <a:t> </a:t>
            </a:r>
            <a:r>
              <a:rPr dirty="0"/>
              <a:t>(“push”) local repository content to a </a:t>
            </a:r>
            <a:r>
              <a:t>remote repository(</a:t>
            </a:r>
            <a:r>
              <a:rPr dirty="0"/>
              <a:t>in our case the original repository we cloned from)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m Richards Styl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A61C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682</Words>
  <Application>Microsoft Office PowerPoint</Application>
  <PresentationFormat>On-screen Show (16:9)</PresentationFormat>
  <Paragraphs>54</Paragraphs>
  <Slides>10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Lato</vt:lpstr>
      <vt:lpstr>Arial</vt:lpstr>
      <vt:lpstr>Courier New</vt:lpstr>
      <vt:lpstr>Lato Light</vt:lpstr>
      <vt:lpstr>Tim Richards Style</vt:lpstr>
      <vt:lpstr>CS 326 Lab 1</vt:lpstr>
      <vt:lpstr>For Windows you can install Git from from it’s website For MacOS you first installed a package manager (e.g., Homebrew) via the curl command (which just downloads files via the terminal) and then you used the package manager to install Git A package manager is just a program that installs and manages other programs. It’s like the app store, except it doesn’t have a GUI For Linux you used the built-in package manager called Aptitude (abbreviated  apt) to install Git </vt:lpstr>
      <vt:lpstr>PowerPoint Presentation</vt:lpstr>
      <vt:lpstr>VS Code</vt:lpstr>
      <vt:lpstr>One extra step if you’re on Windows…</vt:lpstr>
      <vt:lpstr>All together now! </vt:lpstr>
      <vt:lpstr>Some basic terminal command</vt:lpstr>
      <vt:lpstr>Getting set up on GitHub</vt:lpstr>
      <vt:lpstr>Git Workflow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COMPSCI 326</dc:title>
  <cp:lastModifiedBy>Liam Neal Reilly</cp:lastModifiedBy>
  <cp:revision>7</cp:revision>
  <dcterms:modified xsi:type="dcterms:W3CDTF">2023-02-10T09:57:39Z</dcterms:modified>
</cp:coreProperties>
</file>