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da3103d6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da3103d6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da3103d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da3103d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da3103d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da3103d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ff062a9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ff062a9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da3103d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da3103d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dff062a94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dff062a94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ithub.com/en/github/authenticating-to-github/keeping-your-account-and-data-secure/creating-a-personal-access-toke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forms.gle/xN8NFbXcUzycwB9t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CS 326 Lab 2</a:t>
            </a:r>
            <a:endParaRPr sz="54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3374100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r>
              <a:rPr lang="en"/>
              <a:t>/03/2022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91"/>
              <a:t>Based on slides from Spring 2020 by </a:t>
            </a:r>
            <a:r>
              <a:rPr lang="en" sz="1491">
                <a:solidFill>
                  <a:srgbClr val="474747"/>
                </a:solidFill>
              </a:rPr>
              <a:t>William and Ishan</a:t>
            </a:r>
            <a:endParaRPr sz="1491">
              <a:solidFill>
                <a:srgbClr val="47474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422"/>
              <a:buFont typeface="Arial"/>
              <a:buNone/>
            </a:pPr>
            <a:r>
              <a:rPr lang="en" sz="2655"/>
              <a:t>What is Git?</a:t>
            </a:r>
            <a:endParaRPr sz="26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474747"/>
              </a:buClr>
              <a:buSzPts val="2000"/>
              <a:buChar char="●"/>
            </a:pPr>
            <a:r>
              <a:rPr lang="en" sz="2000">
                <a:solidFill>
                  <a:srgbClr val="474747"/>
                </a:solidFill>
              </a:rPr>
              <a:t>Git is a tool for managing the development of your software</a:t>
            </a:r>
            <a:endParaRPr sz="2000">
              <a:solidFill>
                <a:srgbClr val="474747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550"/>
              <a:buChar char="●"/>
            </a:pPr>
            <a:r>
              <a:rPr lang="en" sz="1550">
                <a:solidFill>
                  <a:srgbClr val="474747"/>
                </a:solidFill>
              </a:rPr>
              <a:t>Manages versions of code and allows you to rollback</a:t>
            </a:r>
            <a:endParaRPr sz="1550">
              <a:solidFill>
                <a:srgbClr val="474747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550"/>
              <a:buChar char="●"/>
            </a:pPr>
            <a:r>
              <a:rPr lang="en" sz="1550">
                <a:solidFill>
                  <a:srgbClr val="474747"/>
                </a:solidFill>
              </a:rPr>
              <a:t>Helps teams collaborate</a:t>
            </a:r>
            <a:endParaRPr sz="1550">
              <a:solidFill>
                <a:srgbClr val="47474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Char char="●"/>
            </a:pPr>
            <a:r>
              <a:rPr lang="en" sz="2000">
                <a:solidFill>
                  <a:srgbClr val="474747"/>
                </a:solidFill>
              </a:rPr>
              <a:t>It’s like google docs for code (slightly oversimplified :) )</a:t>
            </a:r>
            <a:endParaRPr sz="2000">
              <a:solidFill>
                <a:srgbClr val="47474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Char char="●"/>
            </a:pPr>
            <a:r>
              <a:rPr lang="en" sz="2000">
                <a:solidFill>
                  <a:srgbClr val="474747"/>
                </a:solidFill>
              </a:rPr>
              <a:t>Works on a concept of local &amp; remote “repositories”</a:t>
            </a:r>
            <a:endParaRPr sz="2000">
              <a:solidFill>
                <a:srgbClr val="47474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Char char="●"/>
            </a:pPr>
            <a:r>
              <a:rPr lang="en" sz="2000">
                <a:solidFill>
                  <a:srgbClr val="474747"/>
                </a:solidFill>
              </a:rPr>
              <a:t>GitHub is a website that hosts your remote repositories</a:t>
            </a:r>
            <a:endParaRPr sz="2000">
              <a:solidFill>
                <a:srgbClr val="47474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422"/>
              <a:buFont typeface="Arial"/>
              <a:buNone/>
            </a:pPr>
            <a:r>
              <a:rPr lang="en" sz="2655"/>
              <a:t>Git Basics - Using it Locally</a:t>
            </a:r>
            <a:endParaRPr sz="26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474747"/>
              </a:buClr>
              <a:buSzPts val="1900"/>
              <a:buChar char="●"/>
            </a:pPr>
            <a:r>
              <a:rPr lang="en" sz="1900">
                <a:solidFill>
                  <a:srgbClr val="474747"/>
                </a:solidFill>
              </a:rPr>
              <a:t>The most basic concepts in git are those of “commits”</a:t>
            </a:r>
            <a:endParaRPr sz="1900">
              <a:solidFill>
                <a:srgbClr val="474747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900"/>
              <a:buChar char="●"/>
            </a:pPr>
            <a:r>
              <a:rPr lang="en" sz="1900">
                <a:solidFill>
                  <a:srgbClr val="474747"/>
                </a:solidFill>
              </a:rPr>
              <a:t>A commit is a </a:t>
            </a:r>
            <a:r>
              <a:rPr lang="en" sz="1900">
                <a:solidFill>
                  <a:srgbClr val="FB0007"/>
                </a:solidFill>
              </a:rPr>
              <a:t>bundle </a:t>
            </a:r>
            <a:r>
              <a:rPr lang="en" sz="1900">
                <a:solidFill>
                  <a:srgbClr val="474747"/>
                </a:solidFill>
              </a:rPr>
              <a:t>of changes to the codebase</a:t>
            </a:r>
            <a:endParaRPr sz="1900">
              <a:solidFill>
                <a:srgbClr val="474747"/>
              </a:solidFill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650"/>
              <a:buChar char="●"/>
            </a:pPr>
            <a:r>
              <a:rPr lang="en" sz="1650">
                <a:solidFill>
                  <a:srgbClr val="474747"/>
                </a:solidFill>
              </a:rPr>
              <a:t>Each commit has a unique hash to identify it</a:t>
            </a:r>
            <a:endParaRPr sz="1650">
              <a:solidFill>
                <a:srgbClr val="474747"/>
              </a:solidFill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650"/>
              <a:buChar char="●"/>
            </a:pPr>
            <a:r>
              <a:rPr lang="en" sz="1650">
                <a:solidFill>
                  <a:srgbClr val="474747"/>
                </a:solidFill>
              </a:rPr>
              <a:t>Has a time &amp; date stamp</a:t>
            </a:r>
            <a:endParaRPr sz="1650">
              <a:solidFill>
                <a:srgbClr val="474747"/>
              </a:solidFill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650"/>
              <a:buChar char="●"/>
            </a:pPr>
            <a:r>
              <a:rPr lang="en" sz="1650">
                <a:solidFill>
                  <a:srgbClr val="474747"/>
                </a:solidFill>
              </a:rPr>
              <a:t>Has a user associated with it</a:t>
            </a:r>
            <a:endParaRPr sz="1650">
              <a:solidFill>
                <a:srgbClr val="474747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900"/>
              <a:buChar char="●"/>
            </a:pPr>
            <a:r>
              <a:rPr lang="en" sz="1900">
                <a:solidFill>
                  <a:srgbClr val="474747"/>
                </a:solidFill>
              </a:rPr>
              <a:t>Keeps track of who changed what and when they did it</a:t>
            </a:r>
            <a:endParaRPr sz="1900">
              <a:solidFill>
                <a:srgbClr val="474747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900"/>
              <a:buChar char="●"/>
            </a:pPr>
            <a:r>
              <a:rPr lang="en" sz="1900">
                <a:solidFill>
                  <a:srgbClr val="474747"/>
                </a:solidFill>
              </a:rPr>
              <a:t>Very useful to help fix things when something goes wrong</a:t>
            </a:r>
            <a:endParaRPr sz="1900">
              <a:solidFill>
                <a:srgbClr val="474747"/>
              </a:solidFill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650"/>
              <a:buChar char="●"/>
            </a:pPr>
            <a:r>
              <a:rPr lang="en" sz="1650">
                <a:solidFill>
                  <a:srgbClr val="474747"/>
                </a:solidFill>
              </a:rPr>
              <a:t>For example: someone adds a commit and all the code breaks, you can easily narrow it down to specific files &amp; line numbers that were changed in that commit</a:t>
            </a:r>
            <a:endParaRPr sz="1650">
              <a:solidFill>
                <a:srgbClr val="47474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422"/>
              <a:buFont typeface="Arial"/>
              <a:buNone/>
            </a:pPr>
            <a:r>
              <a:rPr lang="en" sz="2655"/>
              <a:t>Git Basics - Linking your local git project with Github</a:t>
            </a:r>
            <a:endParaRPr sz="26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474747"/>
              </a:buClr>
              <a:buSzPts val="1900"/>
              <a:buChar char="●"/>
            </a:pPr>
            <a:r>
              <a:rPr lang="en" sz="1900">
                <a:solidFill>
                  <a:srgbClr val="474747"/>
                </a:solidFill>
              </a:rPr>
              <a:t>First </a:t>
            </a:r>
            <a:r>
              <a:rPr lang="en" sz="1900">
                <a:solidFill>
                  <a:srgbClr val="474747"/>
                </a:solidFill>
              </a:rPr>
              <a:t>create</a:t>
            </a:r>
            <a:r>
              <a:rPr lang="en" sz="1900">
                <a:solidFill>
                  <a:srgbClr val="474747"/>
                </a:solidFill>
              </a:rPr>
              <a:t> an empty repository in Github, be sure to make it public! </a:t>
            </a:r>
            <a:endParaRPr sz="1900">
              <a:solidFill>
                <a:srgbClr val="474747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900"/>
              <a:buChar char="●"/>
            </a:pPr>
            <a:r>
              <a:rPr lang="en" sz="1900">
                <a:solidFill>
                  <a:srgbClr val="474747"/>
                </a:solidFill>
              </a:rPr>
              <a:t>Go to the local copy of your repo that you want to store in Github</a:t>
            </a:r>
            <a:endParaRPr sz="1900">
              <a:solidFill>
                <a:srgbClr val="474747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900"/>
              <a:buChar char="●"/>
            </a:pPr>
            <a:r>
              <a:rPr lang="en" sz="1900">
                <a:solidFill>
                  <a:srgbClr val="474747"/>
                </a:solidFill>
              </a:rPr>
              <a:t>Use </a:t>
            </a:r>
            <a:r>
              <a:rPr lang="en" sz="1900">
                <a:solidFill>
                  <a:srgbClr val="474747"/>
                </a:solidFill>
              </a:rPr>
              <a:t>the following command to set the upload source origin as the Github repo you just created:</a:t>
            </a:r>
            <a:endParaRPr sz="1900">
              <a:solidFill>
                <a:srgbClr val="47474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74747"/>
                </a:solidFill>
              </a:rPr>
              <a:t>	</a:t>
            </a:r>
            <a:r>
              <a:rPr lang="en" sz="1900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rPr>
              <a:t>git remote add origin &lt;repo link&gt;</a:t>
            </a:r>
            <a:endParaRPr sz="1900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474747"/>
              </a:buClr>
              <a:buSzPts val="1900"/>
              <a:buChar char="●"/>
            </a:pPr>
            <a:r>
              <a:rPr lang="en" sz="1900">
                <a:solidFill>
                  <a:srgbClr val="474747"/>
                </a:solidFill>
              </a:rPr>
              <a:t>Check your remote is set correctly. </a:t>
            </a:r>
            <a:r>
              <a:rPr lang="en" sz="1900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rPr>
              <a:t>git remote -v</a:t>
            </a:r>
            <a:endParaRPr sz="1900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900"/>
              <a:buChar char="●"/>
            </a:pPr>
            <a:r>
              <a:rPr lang="en" sz="1900">
                <a:solidFill>
                  <a:srgbClr val="474747"/>
                </a:solidFill>
              </a:rPr>
              <a:t>Push changes</a:t>
            </a:r>
            <a:endParaRPr sz="1900">
              <a:solidFill>
                <a:srgbClr val="47474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command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474747"/>
              </a:solidFill>
            </a:endParaRPr>
          </a:p>
          <a:p>
            <a:pPr indent="-328612" lvl="0" marL="457200" rtl="0" algn="l">
              <a:spcBef>
                <a:spcPts val="1200"/>
              </a:spcBef>
              <a:spcAft>
                <a:spcPts val="0"/>
              </a:spcAft>
              <a:buClr>
                <a:srgbClr val="2D6516"/>
              </a:buClr>
              <a:buSzPct val="100000"/>
              <a:buAutoNum type="arabicPeriod"/>
            </a:pPr>
            <a:r>
              <a:rPr lang="en" sz="2250">
                <a:solidFill>
                  <a:srgbClr val="2D6516"/>
                </a:solidFill>
              </a:rPr>
              <a:t>git clone &lt;repo_url&gt; - </a:t>
            </a:r>
            <a:r>
              <a:rPr lang="en" sz="2250">
                <a:solidFill>
                  <a:schemeClr val="dk1"/>
                </a:solidFill>
              </a:rPr>
              <a:t>Copies existing repository into a new folder on your machine</a:t>
            </a:r>
            <a:endParaRPr sz="2250">
              <a:solidFill>
                <a:schemeClr val="dk1"/>
              </a:solidFill>
            </a:endParaRPr>
          </a:p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Clr>
                <a:srgbClr val="2D6516"/>
              </a:buClr>
              <a:buSzPct val="100000"/>
              <a:buAutoNum type="arabicPeriod"/>
            </a:pPr>
            <a:r>
              <a:rPr lang="en" sz="2250">
                <a:solidFill>
                  <a:srgbClr val="2D6516"/>
                </a:solidFill>
              </a:rPr>
              <a:t>git add . </a:t>
            </a:r>
            <a:r>
              <a:rPr lang="en" sz="2250">
                <a:solidFill>
                  <a:schemeClr val="dk1"/>
                </a:solidFill>
              </a:rPr>
              <a:t>- add all files ， </a:t>
            </a:r>
            <a:r>
              <a:rPr lang="en" sz="2250">
                <a:solidFill>
                  <a:srgbClr val="2D6516"/>
                </a:solidFill>
              </a:rPr>
              <a:t>git add</a:t>
            </a:r>
            <a:r>
              <a:rPr lang="en" sz="2250">
                <a:solidFill>
                  <a:schemeClr val="dk1"/>
                </a:solidFill>
              </a:rPr>
              <a:t> &lt;file name&gt; for specific file</a:t>
            </a:r>
            <a:endParaRPr sz="2250">
              <a:solidFill>
                <a:schemeClr val="dk1"/>
              </a:solidFill>
            </a:endParaRPr>
          </a:p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Clr>
                <a:srgbClr val="2D6516"/>
              </a:buClr>
              <a:buSzPct val="100000"/>
              <a:buAutoNum type="arabicPeriod"/>
            </a:pPr>
            <a:r>
              <a:rPr lang="en" sz="2250">
                <a:solidFill>
                  <a:srgbClr val="2D6516"/>
                </a:solidFill>
              </a:rPr>
              <a:t>git commit -m “your_message” </a:t>
            </a:r>
            <a:r>
              <a:rPr lang="en" sz="2250">
                <a:solidFill>
                  <a:schemeClr val="dk1"/>
                </a:solidFill>
              </a:rPr>
              <a:t>-</a:t>
            </a:r>
            <a:r>
              <a:rPr lang="en" sz="2250">
                <a:solidFill>
                  <a:srgbClr val="2D6516"/>
                </a:solidFill>
              </a:rPr>
              <a:t> </a:t>
            </a:r>
            <a:r>
              <a:rPr lang="en" sz="2250">
                <a:solidFill>
                  <a:schemeClr val="dk1"/>
                </a:solidFill>
              </a:rPr>
              <a:t>commit the changes with message</a:t>
            </a:r>
            <a:endParaRPr sz="2250">
              <a:solidFill>
                <a:schemeClr val="dk1"/>
              </a:solidFill>
            </a:endParaRPr>
          </a:p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Clr>
                <a:srgbClr val="2D6516"/>
              </a:buClr>
              <a:buSzPct val="100000"/>
              <a:buAutoNum type="arabicPeriod"/>
            </a:pPr>
            <a:r>
              <a:rPr lang="en" sz="2250">
                <a:solidFill>
                  <a:srgbClr val="2D6516"/>
                </a:solidFill>
              </a:rPr>
              <a:t>git push origin main /  git push -u origin &lt;branch&gt; </a:t>
            </a:r>
            <a:r>
              <a:rPr lang="en" sz="2250">
                <a:solidFill>
                  <a:schemeClr val="dk1"/>
                </a:solidFill>
              </a:rPr>
              <a:t>-</a:t>
            </a:r>
            <a:r>
              <a:rPr lang="en" sz="2250">
                <a:solidFill>
                  <a:srgbClr val="2D6516"/>
                </a:solidFill>
              </a:rPr>
              <a:t> </a:t>
            </a:r>
            <a:r>
              <a:rPr lang="en" sz="2250">
                <a:solidFill>
                  <a:schemeClr val="dk1"/>
                </a:solidFill>
              </a:rPr>
              <a:t>push change to remote repository</a:t>
            </a:r>
            <a:endParaRPr sz="2250">
              <a:solidFill>
                <a:schemeClr val="dk1"/>
              </a:solidFill>
            </a:endParaRPr>
          </a:p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Clr>
                <a:srgbClr val="2D6516"/>
              </a:buClr>
              <a:buSzPct val="100000"/>
              <a:buAutoNum type="arabicPeriod"/>
            </a:pPr>
            <a:r>
              <a:rPr lang="en" sz="2250">
                <a:solidFill>
                  <a:srgbClr val="2D6516"/>
                </a:solidFill>
              </a:rPr>
              <a:t>git pull / git fetch </a:t>
            </a:r>
            <a:r>
              <a:rPr lang="en" sz="2250">
                <a:solidFill>
                  <a:schemeClr val="dk1"/>
                </a:solidFill>
              </a:rPr>
              <a:t>- pull change from remote repository to local repository</a:t>
            </a:r>
            <a:endParaRPr sz="2250">
              <a:solidFill>
                <a:schemeClr val="dk1"/>
              </a:solidFill>
            </a:endParaRPr>
          </a:p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Clr>
                <a:srgbClr val="2D6516"/>
              </a:buClr>
              <a:buSzPct val="100000"/>
              <a:buAutoNum type="arabicPeriod"/>
            </a:pPr>
            <a:r>
              <a:rPr lang="en" sz="2250">
                <a:solidFill>
                  <a:srgbClr val="2D6516"/>
                </a:solidFill>
              </a:rPr>
              <a:t>git branch </a:t>
            </a:r>
            <a:r>
              <a:rPr lang="en" sz="2250">
                <a:solidFill>
                  <a:schemeClr val="dk1"/>
                </a:solidFill>
              </a:rPr>
              <a:t>- to view all branches</a:t>
            </a:r>
            <a:endParaRPr sz="2250">
              <a:solidFill>
                <a:schemeClr val="dk1"/>
              </a:solidFill>
            </a:endParaRPr>
          </a:p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Clr>
                <a:srgbClr val="2D6516"/>
              </a:buClr>
              <a:buSzPct val="100000"/>
              <a:buAutoNum type="arabicPeriod"/>
            </a:pPr>
            <a:r>
              <a:rPr lang="en" sz="2250">
                <a:solidFill>
                  <a:srgbClr val="2D6516"/>
                </a:solidFill>
              </a:rPr>
              <a:t>git </a:t>
            </a:r>
            <a:r>
              <a:rPr lang="en" sz="2250">
                <a:solidFill>
                  <a:srgbClr val="2D6516"/>
                </a:solidFill>
              </a:rPr>
              <a:t>checkout</a:t>
            </a:r>
            <a:r>
              <a:rPr lang="en" sz="2250">
                <a:solidFill>
                  <a:srgbClr val="2D6516"/>
                </a:solidFill>
              </a:rPr>
              <a:t> &lt;branch_name&gt; </a:t>
            </a:r>
            <a:r>
              <a:rPr lang="en" sz="2250">
                <a:solidFill>
                  <a:schemeClr val="dk1"/>
                </a:solidFill>
              </a:rPr>
              <a:t>- checkout existing branch</a:t>
            </a:r>
            <a:endParaRPr sz="2250">
              <a:solidFill>
                <a:schemeClr val="dk1"/>
              </a:solidFill>
            </a:endParaRPr>
          </a:p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Clr>
                <a:srgbClr val="2D6516"/>
              </a:buClr>
              <a:buSzPct val="100000"/>
              <a:buAutoNum type="arabicPeriod"/>
            </a:pPr>
            <a:r>
              <a:rPr lang="en" sz="2250">
                <a:solidFill>
                  <a:srgbClr val="2D6516"/>
                </a:solidFill>
              </a:rPr>
              <a:t>git checkout -b &lt;branch_name&gt; </a:t>
            </a:r>
            <a:r>
              <a:rPr lang="en" sz="2250">
                <a:solidFill>
                  <a:schemeClr val="dk1"/>
                </a:solidFill>
              </a:rPr>
              <a:t>- create a new branch</a:t>
            </a:r>
            <a:endParaRPr sz="2250">
              <a:solidFill>
                <a:schemeClr val="dk1"/>
              </a:solidFill>
            </a:endParaRPr>
          </a:p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Clr>
                <a:srgbClr val="2D6516"/>
              </a:buClr>
              <a:buSzPct val="100000"/>
              <a:buAutoNum type="arabicPeriod"/>
            </a:pPr>
            <a:r>
              <a:rPr lang="en" sz="2250">
                <a:solidFill>
                  <a:srgbClr val="2D6516"/>
                </a:solidFill>
              </a:rPr>
              <a:t>git merge &lt;branch_name&gt; </a:t>
            </a:r>
            <a:r>
              <a:rPr lang="en" sz="2250">
                <a:solidFill>
                  <a:schemeClr val="dk1"/>
                </a:solidFill>
              </a:rPr>
              <a:t>- merge branch to master (do this on master branch!)</a:t>
            </a:r>
            <a:endParaRPr sz="2250">
              <a:solidFill>
                <a:schemeClr val="dk1"/>
              </a:solidFill>
            </a:endParaRPr>
          </a:p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Clr>
                <a:srgbClr val="2D6516"/>
              </a:buClr>
              <a:buSzPct val="100000"/>
              <a:buAutoNum type="arabicPeriod"/>
            </a:pPr>
            <a:r>
              <a:rPr lang="en" sz="2250">
                <a:solidFill>
                  <a:srgbClr val="2D6516"/>
                </a:solidFill>
              </a:rPr>
              <a:t>git init </a:t>
            </a:r>
            <a:r>
              <a:rPr lang="en" sz="2250">
                <a:solidFill>
                  <a:schemeClr val="dk1"/>
                </a:solidFill>
              </a:rPr>
              <a:t>- initialize a new local repository</a:t>
            </a:r>
            <a:endParaRPr sz="2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851725" y="941625"/>
            <a:ext cx="27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311700" y="107575"/>
            <a:ext cx="8520600" cy="43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74747"/>
              </a:buClr>
              <a:buSzPts val="1700"/>
              <a:buAutoNum type="arabicPeriod"/>
            </a:pPr>
            <a:r>
              <a:rPr lang="en" sz="1700">
                <a:solidFill>
                  <a:srgbClr val="474747"/>
                </a:solidFill>
              </a:rPr>
              <a:t>Choose a folder in your machine for </a:t>
            </a:r>
            <a:r>
              <a:rPr lang="en" sz="1700">
                <a:solidFill>
                  <a:srgbClr val="474747"/>
                </a:solidFill>
              </a:rPr>
              <a:t>local</a:t>
            </a:r>
            <a:r>
              <a:rPr lang="en" sz="1700">
                <a:solidFill>
                  <a:srgbClr val="474747"/>
                </a:solidFill>
              </a:rPr>
              <a:t> </a:t>
            </a:r>
            <a:r>
              <a:rPr lang="en" sz="1700">
                <a:solidFill>
                  <a:srgbClr val="474747"/>
                </a:solidFill>
              </a:rPr>
              <a:t>copy</a:t>
            </a:r>
            <a:r>
              <a:rPr lang="en" sz="1700">
                <a:solidFill>
                  <a:srgbClr val="474747"/>
                </a:solidFill>
              </a:rPr>
              <a:t> of your </a:t>
            </a:r>
            <a:r>
              <a:rPr lang="en" sz="1700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" sz="1700">
                <a:solidFill>
                  <a:srgbClr val="474747"/>
                </a:solidFill>
              </a:rPr>
              <a:t> repo</a:t>
            </a:r>
            <a:endParaRPr sz="1700">
              <a:solidFill>
                <a:srgbClr val="474747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700"/>
              <a:buAutoNum type="arabicPeriod"/>
            </a:pPr>
            <a:r>
              <a:rPr lang="en" sz="1700">
                <a:solidFill>
                  <a:srgbClr val="474747"/>
                </a:solidFill>
              </a:rPr>
              <a:t>Initialize your repo so that git can track and handle changes. </a:t>
            </a:r>
            <a:r>
              <a:rPr lang="en" sz="1700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sz="1700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700"/>
              <a:buAutoNum type="arabicPeriod"/>
            </a:pPr>
            <a:r>
              <a:rPr lang="en" sz="1700">
                <a:solidFill>
                  <a:srgbClr val="474747"/>
                </a:solidFill>
              </a:rPr>
              <a:t>Add a README.md file to your repo and </a:t>
            </a:r>
            <a:r>
              <a:rPr b="1" lang="en" sz="1700">
                <a:solidFill>
                  <a:srgbClr val="474747"/>
                </a:solidFill>
              </a:rPr>
              <a:t>commit</a:t>
            </a:r>
            <a:r>
              <a:rPr lang="en" sz="1700">
                <a:solidFill>
                  <a:srgbClr val="474747"/>
                </a:solidFill>
              </a:rPr>
              <a:t> (This will create your first branch).</a:t>
            </a:r>
            <a:endParaRPr sz="1700">
              <a:solidFill>
                <a:srgbClr val="474747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700"/>
              <a:buAutoNum type="arabicPeriod"/>
            </a:pPr>
            <a:r>
              <a:rPr lang="en" sz="1700">
                <a:solidFill>
                  <a:srgbClr val="474747"/>
                </a:solidFill>
              </a:rPr>
              <a:t>Create a branch </a:t>
            </a:r>
            <a:r>
              <a:rPr lang="en" sz="1700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rPr>
              <a:t>my-branch </a:t>
            </a:r>
            <a:r>
              <a:rPr lang="en" sz="1700">
                <a:solidFill>
                  <a:srgbClr val="474747"/>
                </a:solidFill>
              </a:rPr>
              <a:t>to edit README.md. </a:t>
            </a:r>
            <a:r>
              <a:rPr lang="en" sz="1700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my-branch</a:t>
            </a:r>
            <a:endParaRPr sz="1700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700"/>
              <a:buAutoNum type="arabicPeriod"/>
            </a:pPr>
            <a:r>
              <a:rPr lang="en" sz="1700">
                <a:solidFill>
                  <a:srgbClr val="474747"/>
                </a:solidFill>
              </a:rPr>
              <a:t>Switch to my-branch.</a:t>
            </a:r>
            <a:r>
              <a:rPr lang="en" sz="1700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rPr>
              <a:t> git checkout my-branch </a:t>
            </a:r>
            <a:endParaRPr i="1" sz="1700">
              <a:solidFill>
                <a:srgbClr val="474747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700"/>
              <a:buAutoNum type="arabicPeriod"/>
            </a:pPr>
            <a:r>
              <a:rPr lang="en" sz="1700">
                <a:solidFill>
                  <a:srgbClr val="474747"/>
                </a:solidFill>
              </a:rPr>
              <a:t>Edit the contents of README.md in </a:t>
            </a:r>
            <a:r>
              <a:rPr i="1" lang="en" sz="1700">
                <a:solidFill>
                  <a:srgbClr val="474747"/>
                </a:solidFill>
              </a:rPr>
              <a:t>my-branch</a:t>
            </a:r>
            <a:endParaRPr i="1" sz="1700">
              <a:solidFill>
                <a:srgbClr val="474747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700"/>
              <a:buAutoNum type="arabicPeriod"/>
            </a:pPr>
            <a:r>
              <a:rPr lang="en" sz="1700">
                <a:solidFill>
                  <a:srgbClr val="474747"/>
                </a:solidFill>
              </a:rPr>
              <a:t>Add and commit changes to </a:t>
            </a:r>
            <a:r>
              <a:rPr i="1" lang="en" sz="1700">
                <a:solidFill>
                  <a:srgbClr val="474747"/>
                </a:solidFill>
              </a:rPr>
              <a:t>my-branch</a:t>
            </a:r>
            <a:r>
              <a:rPr lang="en" sz="1700">
                <a:solidFill>
                  <a:srgbClr val="474747"/>
                </a:solidFill>
              </a:rPr>
              <a:t>.</a:t>
            </a:r>
            <a:endParaRPr sz="1700">
              <a:solidFill>
                <a:srgbClr val="474747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700"/>
              <a:buAutoNum type="arabicPeriod"/>
            </a:pPr>
            <a:r>
              <a:rPr lang="en" sz="1700">
                <a:solidFill>
                  <a:srgbClr val="474747"/>
                </a:solidFill>
              </a:rPr>
              <a:t>Switch back to </a:t>
            </a:r>
            <a:r>
              <a:rPr i="1" lang="en" sz="1700">
                <a:solidFill>
                  <a:srgbClr val="474747"/>
                </a:solidFill>
              </a:rPr>
              <a:t>main</a:t>
            </a:r>
            <a:r>
              <a:rPr lang="en" sz="1700">
                <a:solidFill>
                  <a:srgbClr val="474747"/>
                </a:solidFill>
              </a:rPr>
              <a:t> branch.</a:t>
            </a:r>
            <a:endParaRPr sz="1700">
              <a:solidFill>
                <a:srgbClr val="474747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700"/>
              <a:buAutoNum type="arabicPeriod"/>
            </a:pPr>
            <a:r>
              <a:rPr lang="en" sz="1700">
                <a:solidFill>
                  <a:srgbClr val="474747"/>
                </a:solidFill>
              </a:rPr>
              <a:t>Merge contents of </a:t>
            </a:r>
            <a:r>
              <a:rPr i="1" lang="en" sz="1700">
                <a:solidFill>
                  <a:srgbClr val="474747"/>
                </a:solidFill>
              </a:rPr>
              <a:t>my-branch</a:t>
            </a:r>
            <a:r>
              <a:rPr lang="en" sz="1700">
                <a:solidFill>
                  <a:srgbClr val="474747"/>
                </a:solidFill>
              </a:rPr>
              <a:t> into </a:t>
            </a:r>
            <a:r>
              <a:rPr i="1" lang="en" sz="1700">
                <a:solidFill>
                  <a:srgbClr val="474747"/>
                </a:solidFill>
              </a:rPr>
              <a:t>master</a:t>
            </a:r>
            <a:r>
              <a:rPr lang="en" sz="1700">
                <a:solidFill>
                  <a:srgbClr val="474747"/>
                </a:solidFill>
              </a:rPr>
              <a:t>. </a:t>
            </a:r>
            <a:r>
              <a:rPr lang="en" sz="1700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rPr>
              <a:t>git merge my-branch</a:t>
            </a:r>
            <a:endParaRPr sz="1700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700"/>
              <a:buAutoNum type="arabicPeriod"/>
            </a:pPr>
            <a:r>
              <a:rPr lang="en" sz="1700">
                <a:solidFill>
                  <a:srgbClr val="474747"/>
                </a:solidFill>
              </a:rPr>
              <a:t>Link your local git repository with a new </a:t>
            </a:r>
            <a:r>
              <a:rPr lang="en" sz="1700" u="sng">
                <a:solidFill>
                  <a:srgbClr val="474747"/>
                </a:solidFill>
              </a:rPr>
              <a:t>public</a:t>
            </a:r>
            <a:r>
              <a:rPr lang="en" sz="1700">
                <a:solidFill>
                  <a:srgbClr val="474747"/>
                </a:solidFill>
              </a:rPr>
              <a:t> repository in Github.</a:t>
            </a:r>
            <a:endParaRPr sz="1700">
              <a:solidFill>
                <a:srgbClr val="474747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700"/>
              <a:buAutoNum type="arabicPeriod"/>
            </a:pPr>
            <a:r>
              <a:rPr lang="en" sz="1700">
                <a:solidFill>
                  <a:srgbClr val="474747"/>
                </a:solidFill>
              </a:rPr>
              <a:t>Push changes to </a:t>
            </a:r>
            <a:r>
              <a:rPr i="1" lang="en" sz="1700">
                <a:solidFill>
                  <a:srgbClr val="474747"/>
                </a:solidFill>
              </a:rPr>
              <a:t>origin main</a:t>
            </a:r>
            <a:r>
              <a:rPr lang="en" sz="1700">
                <a:solidFill>
                  <a:srgbClr val="474747"/>
                </a:solidFill>
              </a:rPr>
              <a:t>.</a:t>
            </a:r>
            <a:endParaRPr sz="1700">
              <a:solidFill>
                <a:srgbClr val="474747"/>
              </a:solidFill>
            </a:endParaRPr>
          </a:p>
        </p:txBody>
      </p:sp>
      <p:sp>
        <p:nvSpPr>
          <p:cNvPr id="86" name="Google Shape;86;p18"/>
          <p:cNvSpPr txBox="1"/>
          <p:nvPr>
            <p:ph idx="4294967295" type="title"/>
          </p:nvPr>
        </p:nvSpPr>
        <p:spPr>
          <a:xfrm>
            <a:off x="269125" y="27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345150" y="4388375"/>
            <a:ext cx="82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74747"/>
                </a:solidFill>
              </a:rPr>
              <a:t>Note</a:t>
            </a:r>
            <a:r>
              <a:rPr lang="en" sz="1200">
                <a:solidFill>
                  <a:srgbClr val="474747"/>
                </a:solidFill>
              </a:rPr>
              <a:t>: If the git commands aren’t working in your terminal, open “git CMD” to run these commands</a:t>
            </a:r>
            <a:endParaRPr sz="1200">
              <a:solidFill>
                <a:srgbClr val="4747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74747"/>
                </a:solidFill>
              </a:rPr>
              <a:t>Note: If it asks for username and password, enter your username as usual and the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access token</a:t>
            </a:r>
            <a:r>
              <a:rPr lang="en" sz="1200">
                <a:solidFill>
                  <a:srgbClr val="474747"/>
                </a:solidFill>
              </a:rPr>
              <a:t> for the password</a:t>
            </a:r>
            <a:endParaRPr sz="1200">
              <a:solidFill>
                <a:srgbClr val="47474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4294967295" type="title"/>
          </p:nvPr>
        </p:nvSpPr>
        <p:spPr>
          <a:xfrm>
            <a:off x="269125" y="27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376525" y="1015250"/>
            <a:ext cx="8269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74747"/>
                </a:solidFill>
              </a:rPr>
              <a:t>Submit your github public repository link to:</a:t>
            </a:r>
            <a:endParaRPr sz="1900">
              <a:solidFill>
                <a:srgbClr val="4747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https://forms.gle/xN8NFbXcUzycwB9t6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