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8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2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5dad6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5dad6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75dad6a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75dad6a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60be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60be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69dbb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869dbb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760bee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760bee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760be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760beeb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563211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563211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75dad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75dad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5dad6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5dad6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5dad6a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5dad6a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9225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5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912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7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8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32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6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Francis Galton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422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1822 - 1911 (knighted in 1909)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pioneer in making predictions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Particular interest in heredity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Charles Darwin's half-cousin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71550"/>
            <a:ext cx="2711550" cy="3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2360550" y="3638927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3764100" y="4639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6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Rows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12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Which column to group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3764100" y="3877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2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Two Columns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A list of which columns to group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3764100" y="3115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3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NBA teams spent the most on their starters in 2016?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team has one </a:t>
            </a:r>
            <a:r>
              <a:rPr lang="en" i="1"/>
              <a:t>starter</a:t>
            </a:r>
            <a:r>
              <a:rPr lang="en"/>
              <a:t> per position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the starter for a team &amp; position is the player with the highest salary on that team in that position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0" y="2733825"/>
            <a:ext cx="5398701" cy="17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45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365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Cross-classifies according to two categorical variables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Produces a grid of counts or aggregated values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required arguments: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First: variable that forms column labels of grid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Second: variable that forms row labels of grid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optional arguments (include both or neither)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/>
              <a:t>=’column_label_to_aggregate’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/>
              <a:t>=function_with_which_to_aggregate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2" name="Google Shape;242;p40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describes a </a:t>
            </a:r>
            <a:r>
              <a:rPr lang="en" b="1"/>
              <a:t>year</a:t>
            </a:r>
            <a:r>
              <a:rPr lang="en"/>
              <a:t> of daily temperatures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Try to answer these questions: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of days had a high temp in the range 60-69?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had </a:t>
            </a:r>
            <a:br>
              <a:rPr lang="en" sz="2000"/>
            </a:br>
            <a:r>
              <a:rPr lang="en" sz="2000"/>
              <a:t>a low of 45 or more?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days had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51451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648675" y="2158675"/>
            <a:ext cx="80733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3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3764100" y="4106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grpSp>
        <p:nvGrpSpPr>
          <p:cNvPr id="142" name="Google Shape;142;p28"/>
          <p:cNvGrpSpPr/>
          <p:nvPr/>
        </p:nvGrpSpPr>
        <p:grpSpPr>
          <a:xfrm>
            <a:off x="1526150" y="1719600"/>
            <a:ext cx="1340100" cy="1086625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Name</a:t>
              </a:r>
              <a:endParaRPr sz="18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3032975" y="1719600"/>
            <a:ext cx="3571624" cy="1086625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Argument names (parameters)</a:t>
              </a:r>
              <a:endParaRPr sz="18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502025" y="2861798"/>
            <a:ext cx="7949850" cy="10866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Body</a:t>
              </a:r>
              <a:endParaRPr sz="18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2978474" y="2391175"/>
            <a:ext cx="5306700" cy="1038176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Return expression</a:t>
              </a:r>
              <a:endParaRPr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55950" y="2371600"/>
            <a:ext cx="90603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161" name="Google Shape;161;p29"/>
          <p:cNvSpPr txBox="1"/>
          <p:nvPr/>
        </p:nvSpPr>
        <p:spPr>
          <a:xfrm>
            <a:off x="3764100" y="3725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input column(s)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table_name.apply(function_name,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764100" y="38014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347</Words>
  <Application>Microsoft Macintosh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1_Custom</vt:lpstr>
      <vt:lpstr>Lecture 6</vt:lpstr>
      <vt:lpstr>Announcements</vt:lpstr>
      <vt:lpstr>Overlaid Graphs</vt:lpstr>
      <vt:lpstr>Discussion Question</vt:lpstr>
      <vt:lpstr>Defining Functions</vt:lpstr>
      <vt:lpstr>Def Statements</vt:lpstr>
      <vt:lpstr>Discussion Question</vt:lpstr>
      <vt:lpstr>Apply</vt:lpstr>
      <vt:lpstr>Apply</vt:lpstr>
      <vt:lpstr>Example: Prediction</vt:lpstr>
      <vt:lpstr>Sir Francis Galton</vt:lpstr>
      <vt:lpstr>Apply</vt:lpstr>
      <vt:lpstr>Grouping Rows</vt:lpstr>
      <vt:lpstr>Group</vt:lpstr>
      <vt:lpstr>Grouping By Two Columns</vt:lpstr>
      <vt:lpstr>Challenge Question</vt:lpstr>
      <vt:lpstr>Pivot Tables</vt:lpstr>
      <vt:lpstr>Pivot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cp:lastModifiedBy>Carrie Hosman</cp:lastModifiedBy>
  <cp:revision>6</cp:revision>
  <dcterms:modified xsi:type="dcterms:W3CDTF">2020-02-05T22:11:34Z</dcterms:modified>
</cp:coreProperties>
</file>