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4" r:id="rId6"/>
    <p:sldId id="310" r:id="rId7"/>
    <p:sldId id="285" r:id="rId8"/>
    <p:sldId id="288" r:id="rId9"/>
    <p:sldId id="290" r:id="rId10"/>
    <p:sldId id="291" r:id="rId11"/>
    <p:sldId id="292" r:id="rId12"/>
    <p:sldId id="293" r:id="rId13"/>
    <p:sldId id="311" r:id="rId14"/>
    <p:sldId id="314" r:id="rId15"/>
    <p:sldId id="315" r:id="rId16"/>
    <p:sldId id="297" r:id="rId17"/>
    <p:sldId id="316" r:id="rId18"/>
    <p:sldId id="317" r:id="rId19"/>
    <p:sldId id="312" r:id="rId20"/>
    <p:sldId id="318" r:id="rId21"/>
    <p:sldId id="319" r:id="rId22"/>
    <p:sldId id="320" r:id="rId23"/>
    <p:sldId id="313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00A603-1D0B-4811-B562-002DA5E48272}">
  <a:tblStyle styleId="{6500A603-1D0B-4811-B562-002DA5E48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-1648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069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c39c4c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c39c4c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0ec578e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0ec578e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0ec578e3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0ec578e3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0ec578e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0ec578e3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0ec578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0ec578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c39c4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c39c4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bd89d03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bd89d03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0ec578e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0ec578e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c39c4c4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c39c4c4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0ec578e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0ec578e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c39c4c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c39c4c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426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8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03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8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D1D1D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47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D1D1D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4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557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8" r:id="rId6"/>
    <p:sldLayoutId id="214748368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1</a:t>
            </a:r>
            <a:r>
              <a:rPr lang="en" dirty="0" smtClean="0"/>
              <a:t>1</a:t>
            </a:r>
            <a:endParaRPr dirty="0"/>
          </a:p>
        </p:txBody>
      </p:sp>
      <p:sp>
        <p:nvSpPr>
          <p:cNvPr id="152" name="Google Shape;152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Error Probabilities</a:t>
            </a:r>
            <a:r>
              <a:rPr lang="en-US" dirty="0" smtClean="0"/>
              <a:t> and A/B testing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24" y="1110716"/>
            <a:ext cx="7816850" cy="2754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50" dirty="0">
                <a:solidFill>
                  <a:srgbClr val="141414"/>
                </a:solidFill>
                <a:latin typeface="+mn-lt"/>
                <a:cs typeface="DejaVu Sans"/>
              </a:rPr>
              <a:t>Which </a:t>
            </a:r>
            <a:r>
              <a:rPr sz="2400" spc="-175" dirty="0">
                <a:solidFill>
                  <a:srgbClr val="141414"/>
                </a:solidFill>
                <a:latin typeface="+mn-lt"/>
                <a:cs typeface="DejaVu Sans"/>
              </a:rPr>
              <a:t>tail </a:t>
            </a:r>
            <a:r>
              <a:rPr sz="2400" spc="-165" dirty="0">
                <a:solidFill>
                  <a:srgbClr val="141414"/>
                </a:solidFill>
                <a:latin typeface="+mn-lt"/>
                <a:cs typeface="DejaVu Sans"/>
              </a:rPr>
              <a:t>do </a:t>
            </a:r>
            <a:r>
              <a:rPr sz="2400" spc="-185" dirty="0">
                <a:solidFill>
                  <a:srgbClr val="141414"/>
                </a:solidFill>
                <a:latin typeface="+mn-lt"/>
                <a:cs typeface="DejaVu Sans"/>
              </a:rPr>
              <a:t>you </a:t>
            </a:r>
            <a:r>
              <a:rPr sz="2400" spc="-150" dirty="0">
                <a:solidFill>
                  <a:srgbClr val="141414"/>
                </a:solidFill>
                <a:latin typeface="+mn-lt"/>
                <a:cs typeface="DejaVu Sans"/>
              </a:rPr>
              <a:t>look</a:t>
            </a:r>
            <a:r>
              <a:rPr sz="2400" spc="409" dirty="0">
                <a:solidFill>
                  <a:srgbClr val="141414"/>
                </a:solidFill>
                <a:latin typeface="+mn-lt"/>
                <a:cs typeface="DejaVu Sans"/>
              </a:rPr>
              <a:t> </a:t>
            </a:r>
            <a:r>
              <a:rPr sz="2400" spc="-120" dirty="0">
                <a:solidFill>
                  <a:srgbClr val="141414"/>
                </a:solidFill>
                <a:latin typeface="+mn-lt"/>
                <a:cs typeface="DejaVu Sans"/>
              </a:rPr>
              <a:t>at?</a:t>
            </a:r>
            <a:endParaRPr sz="2400" dirty="0">
              <a:latin typeface="+mn-lt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Font typeface="DejaVu Sans"/>
              <a:buChar char="●"/>
            </a:pPr>
            <a:endParaRPr sz="2900" dirty="0">
              <a:latin typeface="+mn-lt"/>
              <a:cs typeface="DejaVu Sans"/>
            </a:endParaRPr>
          </a:p>
          <a:p>
            <a:pPr marL="393700" marR="215265" indent="-381000">
              <a:lnSpc>
                <a:spcPct val="100699"/>
              </a:lnSpc>
              <a:spcBef>
                <a:spcPts val="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14" dirty="0">
                <a:solidFill>
                  <a:srgbClr val="141414"/>
                </a:solidFill>
                <a:latin typeface="+mn-lt"/>
                <a:cs typeface="DejaVu Sans"/>
              </a:rPr>
              <a:t>The </a:t>
            </a:r>
            <a:r>
              <a:rPr sz="2400" spc="-175" dirty="0">
                <a:solidFill>
                  <a:srgbClr val="141414"/>
                </a:solidFill>
                <a:latin typeface="+mn-lt"/>
                <a:cs typeface="DejaVu Sans"/>
              </a:rPr>
              <a:t>tail </a:t>
            </a:r>
            <a:r>
              <a:rPr sz="2400" spc="-220" dirty="0">
                <a:solidFill>
                  <a:srgbClr val="141414"/>
                </a:solidFill>
                <a:latin typeface="+mn-lt"/>
                <a:cs typeface="DejaVu Sans"/>
              </a:rPr>
              <a:t>that </a:t>
            </a:r>
            <a:r>
              <a:rPr sz="2400" spc="-145" dirty="0">
                <a:solidFill>
                  <a:srgbClr val="141414"/>
                </a:solidFill>
                <a:latin typeface="+mn-lt"/>
                <a:cs typeface="DejaVu Sans"/>
              </a:rPr>
              <a:t>corresponds </a:t>
            </a:r>
            <a:r>
              <a:rPr sz="2400" spc="-210" dirty="0">
                <a:solidFill>
                  <a:srgbClr val="141414"/>
                </a:solidFill>
                <a:latin typeface="+mn-lt"/>
                <a:cs typeface="DejaVu Sans"/>
              </a:rPr>
              <a:t>to </a:t>
            </a:r>
            <a:r>
              <a:rPr sz="2400" spc="-145" dirty="0">
                <a:solidFill>
                  <a:srgbClr val="141414"/>
                </a:solidFill>
                <a:latin typeface="+mn-lt"/>
                <a:cs typeface="DejaVu Sans"/>
              </a:rPr>
              <a:t>values </a:t>
            </a:r>
            <a:r>
              <a:rPr sz="2400" spc="-160" dirty="0">
                <a:solidFill>
                  <a:srgbClr val="141414"/>
                </a:solidFill>
                <a:latin typeface="+mn-lt"/>
                <a:cs typeface="DejaVu Sans"/>
              </a:rPr>
              <a:t>of </a:t>
            </a:r>
            <a:r>
              <a:rPr sz="2400" spc="-204" dirty="0">
                <a:solidFill>
                  <a:srgbClr val="141414"/>
                </a:solidFill>
                <a:latin typeface="+mn-lt"/>
                <a:cs typeface="DejaVu Sans"/>
              </a:rPr>
              <a:t>the </a:t>
            </a:r>
            <a:r>
              <a:rPr sz="2400" spc="-165" dirty="0" smtClean="0">
                <a:solidFill>
                  <a:srgbClr val="141414"/>
                </a:solidFill>
                <a:latin typeface="+mn-lt"/>
                <a:cs typeface="DejaVu Sans"/>
              </a:rPr>
              <a:t>statistic</a:t>
            </a:r>
            <a:r>
              <a:rPr lang="en-US" sz="2400" spc="-165" dirty="0" smtClean="0">
                <a:solidFill>
                  <a:srgbClr val="141414"/>
                </a:solidFill>
                <a:latin typeface="+mn-lt"/>
                <a:cs typeface="DejaVu Sans"/>
              </a:rPr>
              <a:t> that </a:t>
            </a:r>
            <a:r>
              <a:rPr sz="2400" spc="-175" dirty="0" smtClean="0">
                <a:solidFill>
                  <a:srgbClr val="141414"/>
                </a:solidFill>
                <a:latin typeface="+mn-lt"/>
                <a:cs typeface="DejaVu Sans"/>
              </a:rPr>
              <a:t>favor </a:t>
            </a:r>
            <a:r>
              <a:rPr sz="2400" spc="-204" dirty="0">
                <a:solidFill>
                  <a:srgbClr val="141414"/>
                </a:solidFill>
                <a:latin typeface="+mn-lt"/>
                <a:cs typeface="DejaVu Sans"/>
              </a:rPr>
              <a:t>the</a:t>
            </a:r>
            <a:r>
              <a:rPr sz="2400" spc="-295" dirty="0">
                <a:solidFill>
                  <a:srgbClr val="141414"/>
                </a:solidFill>
                <a:latin typeface="+mn-lt"/>
                <a:cs typeface="DejaVu Sans"/>
              </a:rPr>
              <a:t> </a:t>
            </a:r>
            <a:r>
              <a:rPr sz="2400" spc="-175" dirty="0">
                <a:solidFill>
                  <a:srgbClr val="141414"/>
                </a:solidFill>
                <a:latin typeface="+mn-lt"/>
                <a:cs typeface="DejaVu Sans"/>
              </a:rPr>
              <a:t>alternative.</a:t>
            </a:r>
            <a:endParaRPr sz="2400" dirty="0">
              <a:latin typeface="+mn-lt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B000C"/>
              </a:buClr>
              <a:buFont typeface="DejaVu Sans"/>
              <a:buChar char="●"/>
            </a:pPr>
            <a:endParaRPr sz="2800" dirty="0">
              <a:latin typeface="+mn-lt"/>
              <a:cs typeface="DejaVu Sans"/>
            </a:endParaRPr>
          </a:p>
          <a:p>
            <a:pPr marL="393700" marR="5080" indent="-381000">
              <a:lnSpc>
                <a:spcPct val="100699"/>
              </a:lnSpc>
              <a:spcBef>
                <a:spcPts val="5"/>
              </a:spcBef>
              <a:buClr>
                <a:srgbClr val="7B000C"/>
              </a:buClr>
              <a:buFont typeface="DejaVu Sans"/>
              <a:buChar char="●"/>
              <a:tabLst>
                <a:tab pos="393065" algn="l"/>
                <a:tab pos="393700" algn="l"/>
              </a:tabLst>
            </a:pPr>
            <a:r>
              <a:rPr sz="2400" b="1" spc="-170" dirty="0">
                <a:solidFill>
                  <a:srgbClr val="141414"/>
                </a:solidFill>
                <a:latin typeface="+mn-lt"/>
                <a:cs typeface="DejaVu Sans"/>
              </a:rPr>
              <a:t>This </a:t>
            </a:r>
            <a:r>
              <a:rPr sz="2400" b="1" spc="-130" dirty="0">
                <a:solidFill>
                  <a:srgbClr val="141414"/>
                </a:solidFill>
                <a:latin typeface="+mn-lt"/>
                <a:cs typeface="DejaVu Sans"/>
              </a:rPr>
              <a:t>is </a:t>
            </a:r>
            <a:r>
              <a:rPr sz="2400" b="1" spc="-280" dirty="0">
                <a:solidFill>
                  <a:srgbClr val="141414"/>
                </a:solidFill>
                <a:latin typeface="+mn-lt"/>
                <a:cs typeface="DejaVu Sans"/>
              </a:rPr>
              <a:t>why </a:t>
            </a:r>
            <a:r>
              <a:rPr sz="2400" b="1" spc="-220" dirty="0">
                <a:solidFill>
                  <a:srgbClr val="141414"/>
                </a:solidFill>
                <a:latin typeface="+mn-lt"/>
                <a:cs typeface="DejaVu Sans"/>
              </a:rPr>
              <a:t>you </a:t>
            </a:r>
            <a:r>
              <a:rPr sz="2400" b="1" spc="-245" dirty="0">
                <a:solidFill>
                  <a:srgbClr val="141414"/>
                </a:solidFill>
                <a:latin typeface="+mn-lt"/>
                <a:cs typeface="DejaVu Sans"/>
              </a:rPr>
              <a:t>generally </a:t>
            </a:r>
            <a:r>
              <a:rPr sz="2400" b="1" spc="-260" dirty="0">
                <a:solidFill>
                  <a:srgbClr val="141414"/>
                </a:solidFill>
                <a:latin typeface="+mn-lt"/>
                <a:cs typeface="DejaVu Sans"/>
              </a:rPr>
              <a:t>don’t </a:t>
            </a:r>
            <a:r>
              <a:rPr sz="2400" b="1" spc="-310" dirty="0">
                <a:solidFill>
                  <a:srgbClr val="141414"/>
                </a:solidFill>
                <a:latin typeface="+mn-lt"/>
                <a:cs typeface="DejaVu Sans"/>
              </a:rPr>
              <a:t>want </a:t>
            </a:r>
            <a:r>
              <a:rPr sz="2400" b="1" spc="-285" dirty="0">
                <a:solidFill>
                  <a:srgbClr val="141414"/>
                </a:solidFill>
                <a:latin typeface="+mn-lt"/>
                <a:cs typeface="DejaVu Sans"/>
              </a:rPr>
              <a:t>a </a:t>
            </a:r>
            <a:r>
              <a:rPr sz="2400" b="1" spc="-215" dirty="0">
                <a:solidFill>
                  <a:srgbClr val="141414"/>
                </a:solidFill>
                <a:latin typeface="+mn-lt"/>
                <a:cs typeface="DejaVu Sans"/>
              </a:rPr>
              <a:t>statistic  </a:t>
            </a:r>
            <a:r>
              <a:rPr sz="2400" b="1" spc="-290" dirty="0">
                <a:solidFill>
                  <a:srgbClr val="141414"/>
                </a:solidFill>
                <a:latin typeface="+mn-lt"/>
                <a:cs typeface="DejaVu Sans"/>
              </a:rPr>
              <a:t>where </a:t>
            </a:r>
            <a:r>
              <a:rPr sz="2400" b="1" i="1" spc="-145" dirty="0">
                <a:solidFill>
                  <a:srgbClr val="141414"/>
                </a:solidFill>
                <a:latin typeface="+mn-lt"/>
                <a:cs typeface="Nimbus Mono L"/>
              </a:rPr>
              <a:t>both </a:t>
            </a:r>
            <a:r>
              <a:rPr sz="2400" b="1" i="1" spc="-484" dirty="0">
                <a:solidFill>
                  <a:srgbClr val="141414"/>
                </a:solidFill>
                <a:latin typeface="+mn-lt"/>
                <a:cs typeface="Nimbus Mono L"/>
              </a:rPr>
              <a:t>tails </a:t>
            </a:r>
            <a:r>
              <a:rPr sz="2400" b="1" spc="-229" dirty="0">
                <a:solidFill>
                  <a:srgbClr val="141414"/>
                </a:solidFill>
                <a:latin typeface="+mn-lt"/>
                <a:cs typeface="DejaVu Sans"/>
              </a:rPr>
              <a:t>indicate </a:t>
            </a:r>
            <a:r>
              <a:rPr sz="2400" b="1" spc="-235" dirty="0">
                <a:solidFill>
                  <a:srgbClr val="141414"/>
                </a:solidFill>
                <a:latin typeface="+mn-lt"/>
                <a:cs typeface="DejaVu Sans"/>
              </a:rPr>
              <a:t>support </a:t>
            </a:r>
            <a:r>
              <a:rPr sz="2400" b="1" spc="-229" dirty="0">
                <a:solidFill>
                  <a:srgbClr val="141414"/>
                </a:solidFill>
                <a:latin typeface="+mn-lt"/>
                <a:cs typeface="DejaVu Sans"/>
              </a:rPr>
              <a:t>for </a:t>
            </a:r>
            <a:r>
              <a:rPr sz="2400" b="1" spc="-300" dirty="0">
                <a:solidFill>
                  <a:srgbClr val="141414"/>
                </a:solidFill>
                <a:latin typeface="+mn-lt"/>
                <a:cs typeface="DejaVu Sans"/>
              </a:rPr>
              <a:t>the </a:t>
            </a:r>
            <a:r>
              <a:rPr sz="2400" b="1" spc="-370" dirty="0">
                <a:solidFill>
                  <a:srgbClr val="141414"/>
                </a:solidFill>
                <a:latin typeface="+mn-lt"/>
                <a:cs typeface="DejaVu Sans"/>
              </a:rPr>
              <a:t>alternative  </a:t>
            </a:r>
            <a:r>
              <a:rPr sz="2400" b="1" spc="-220" dirty="0">
                <a:solidFill>
                  <a:srgbClr val="141414"/>
                </a:solidFill>
                <a:latin typeface="+mn-lt"/>
                <a:cs typeface="DejaVu Sans"/>
              </a:rPr>
              <a:t>hypothesis.</a:t>
            </a:r>
            <a:endParaRPr sz="2400" dirty="0">
              <a:latin typeface="+mn-lt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741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latin typeface="+mj-lt"/>
              </a:rPr>
              <a:t>Conventions </a:t>
            </a:r>
            <a:r>
              <a:rPr spc="-350" dirty="0">
                <a:latin typeface="+mj-lt"/>
              </a:rPr>
              <a:t>About</a:t>
            </a:r>
            <a:r>
              <a:rPr spc="254" dirty="0">
                <a:latin typeface="+mj-lt"/>
              </a:rPr>
              <a:t> </a:t>
            </a:r>
            <a:r>
              <a:rPr spc="-325" dirty="0">
                <a:latin typeface="+mj-lt"/>
              </a:rPr>
              <a:t>Inconsistency</a:t>
            </a:r>
          </a:p>
        </p:txBody>
      </p:sp>
    </p:spTree>
    <p:extLst>
      <p:ext uri="{BB962C8B-B14F-4D97-AF65-F5344CB8AC3E}">
        <p14:creationId xmlns:p14="http://schemas.microsoft.com/office/powerpoint/2010/main" val="276809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>
                <a:latin typeface="+mj-lt"/>
              </a:rPr>
              <a:t>Definition </a:t>
            </a:r>
            <a:r>
              <a:rPr spc="-325" dirty="0">
                <a:latin typeface="+mj-lt"/>
              </a:rPr>
              <a:t>of </a:t>
            </a:r>
            <a:r>
              <a:rPr spc="-445" dirty="0">
                <a:latin typeface="+mj-lt"/>
              </a:rPr>
              <a:t>the</a:t>
            </a:r>
            <a:r>
              <a:rPr spc="-310" dirty="0">
                <a:latin typeface="+mj-lt"/>
              </a:rPr>
              <a:t> </a:t>
            </a:r>
            <a:r>
              <a:rPr i="1" spc="-365" dirty="0">
                <a:latin typeface="+mj-lt"/>
                <a:cs typeface="Nimbus Mono L"/>
              </a:rPr>
              <a:t>P</a:t>
            </a:r>
            <a:r>
              <a:rPr spc="-365" dirty="0">
                <a:latin typeface="+mj-lt"/>
              </a:rPr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548" y="1078229"/>
            <a:ext cx="7720330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+mn-lt"/>
                <a:cs typeface="DejaVu Sans"/>
              </a:rPr>
              <a:t>Formal </a:t>
            </a:r>
            <a:r>
              <a:rPr sz="2400" spc="-190" dirty="0">
                <a:latin typeface="+mn-lt"/>
                <a:cs typeface="DejaVu Sans"/>
              </a:rPr>
              <a:t>name: </a:t>
            </a:r>
            <a:r>
              <a:rPr sz="2400" b="1" spc="-235" dirty="0">
                <a:solidFill>
                  <a:srgbClr val="141414"/>
                </a:solidFill>
                <a:latin typeface="+mn-lt"/>
                <a:cs typeface="DejaVu Sans"/>
              </a:rPr>
              <a:t>observed </a:t>
            </a:r>
            <a:r>
              <a:rPr sz="2400" b="1" spc="-195" dirty="0">
                <a:solidFill>
                  <a:srgbClr val="141414"/>
                </a:solidFill>
                <a:latin typeface="+mn-lt"/>
                <a:cs typeface="DejaVu Sans"/>
              </a:rPr>
              <a:t>significance</a:t>
            </a:r>
            <a:r>
              <a:rPr sz="2400" b="1" spc="-515" dirty="0">
                <a:solidFill>
                  <a:srgbClr val="141414"/>
                </a:solidFill>
                <a:latin typeface="+mn-lt"/>
                <a:cs typeface="DejaVu Sans"/>
              </a:rPr>
              <a:t> </a:t>
            </a:r>
            <a:r>
              <a:rPr sz="2400" b="1" spc="-229" dirty="0">
                <a:solidFill>
                  <a:srgbClr val="141414"/>
                </a:solidFill>
                <a:latin typeface="+mn-lt"/>
                <a:cs typeface="DejaVu Sans"/>
              </a:rPr>
              <a:t>level</a:t>
            </a:r>
            <a:endParaRPr sz="2400" dirty="0">
              <a:latin typeface="+mn-lt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dirty="0">
              <a:latin typeface="+mn-lt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latin typeface="+mn-lt"/>
                <a:cs typeface="DejaVu Sans"/>
              </a:rPr>
              <a:t>The </a:t>
            </a:r>
            <a:r>
              <a:rPr sz="2400" i="1" spc="-110" dirty="0">
                <a:latin typeface="+mn-lt"/>
                <a:cs typeface="Nimbus Roman No9 L"/>
              </a:rPr>
              <a:t>P</a:t>
            </a:r>
            <a:r>
              <a:rPr sz="2400" spc="-110" dirty="0">
                <a:latin typeface="+mn-lt"/>
                <a:cs typeface="DejaVu Sans"/>
              </a:rPr>
              <a:t>-value </a:t>
            </a:r>
            <a:r>
              <a:rPr sz="2400" spc="-95" dirty="0">
                <a:latin typeface="+mn-lt"/>
                <a:cs typeface="DejaVu Sans"/>
              </a:rPr>
              <a:t>is </a:t>
            </a:r>
            <a:r>
              <a:rPr sz="2400" spc="-204" dirty="0">
                <a:latin typeface="+mn-lt"/>
                <a:cs typeface="DejaVu Sans"/>
              </a:rPr>
              <a:t>the</a:t>
            </a:r>
            <a:r>
              <a:rPr sz="2400" spc="5" dirty="0">
                <a:latin typeface="+mn-lt"/>
                <a:cs typeface="DejaVu Sans"/>
              </a:rPr>
              <a:t> </a:t>
            </a:r>
            <a:r>
              <a:rPr sz="2400" spc="-145" dirty="0">
                <a:latin typeface="+mn-lt"/>
                <a:cs typeface="DejaVu Sans"/>
              </a:rPr>
              <a:t>chance,</a:t>
            </a:r>
            <a:endParaRPr sz="2400" dirty="0">
              <a:latin typeface="+mn-lt"/>
              <a:cs typeface="DejaVu Sans"/>
            </a:endParaRPr>
          </a:p>
          <a:p>
            <a:pPr marL="927100" indent="-381000">
              <a:lnSpc>
                <a:spcPct val="100000"/>
              </a:lnSpc>
              <a:spcBef>
                <a:spcPts val="520"/>
              </a:spcBef>
              <a:buClr>
                <a:srgbClr val="7B000C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180" dirty="0">
                <a:latin typeface="+mn-lt"/>
                <a:cs typeface="DejaVu Sans"/>
              </a:rPr>
              <a:t>under </a:t>
            </a:r>
            <a:r>
              <a:rPr sz="2400" spc="-204" dirty="0">
                <a:latin typeface="+mn-lt"/>
                <a:cs typeface="DejaVu Sans"/>
              </a:rPr>
              <a:t>the </a:t>
            </a:r>
            <a:r>
              <a:rPr sz="2400" spc="-160" dirty="0">
                <a:latin typeface="+mn-lt"/>
                <a:cs typeface="DejaVu Sans"/>
              </a:rPr>
              <a:t>null</a:t>
            </a:r>
            <a:r>
              <a:rPr sz="2400" spc="10" dirty="0">
                <a:latin typeface="+mn-lt"/>
                <a:cs typeface="DejaVu Sans"/>
              </a:rPr>
              <a:t> </a:t>
            </a:r>
            <a:r>
              <a:rPr sz="2400" spc="-155" dirty="0">
                <a:latin typeface="+mn-lt"/>
                <a:cs typeface="DejaVu Sans"/>
              </a:rPr>
              <a:t>hypothesis,</a:t>
            </a:r>
            <a:endParaRPr sz="2400" dirty="0">
              <a:latin typeface="+mn-lt"/>
              <a:cs typeface="DejaVu Sans"/>
            </a:endParaRPr>
          </a:p>
          <a:p>
            <a:pPr marL="927100" indent="-381000">
              <a:lnSpc>
                <a:spcPts val="284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220" dirty="0">
                <a:latin typeface="+mn-lt"/>
                <a:cs typeface="DejaVu Sans"/>
              </a:rPr>
              <a:t>that </a:t>
            </a:r>
            <a:r>
              <a:rPr sz="2400" spc="-204" dirty="0">
                <a:latin typeface="+mn-lt"/>
                <a:cs typeface="DejaVu Sans"/>
              </a:rPr>
              <a:t>the </a:t>
            </a:r>
            <a:r>
              <a:rPr sz="2400" spc="-190" dirty="0">
                <a:latin typeface="+mn-lt"/>
                <a:cs typeface="DejaVu Sans"/>
              </a:rPr>
              <a:t>test</a:t>
            </a:r>
            <a:r>
              <a:rPr sz="2400" spc="-505" dirty="0">
                <a:latin typeface="+mn-lt"/>
                <a:cs typeface="DejaVu Sans"/>
              </a:rPr>
              <a:t> </a:t>
            </a:r>
            <a:r>
              <a:rPr sz="2400" spc="-165" dirty="0">
                <a:latin typeface="+mn-lt"/>
                <a:cs typeface="DejaVu Sans"/>
              </a:rPr>
              <a:t>statistic</a:t>
            </a:r>
            <a:endParaRPr sz="2400" dirty="0">
              <a:latin typeface="+mn-lt"/>
              <a:cs typeface="DejaVu Sans"/>
            </a:endParaRPr>
          </a:p>
          <a:p>
            <a:pPr marL="927100" indent="-381000">
              <a:lnSpc>
                <a:spcPts val="2840"/>
              </a:lnSpc>
              <a:buClr>
                <a:srgbClr val="7B000C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95" dirty="0">
                <a:latin typeface="+mn-lt"/>
                <a:cs typeface="DejaVu Sans"/>
              </a:rPr>
              <a:t>is </a:t>
            </a:r>
            <a:r>
              <a:rPr sz="2400" spc="-160" dirty="0">
                <a:latin typeface="+mn-lt"/>
                <a:cs typeface="DejaVu Sans"/>
              </a:rPr>
              <a:t>equal </a:t>
            </a:r>
            <a:r>
              <a:rPr sz="2400" spc="-210" dirty="0">
                <a:latin typeface="+mn-lt"/>
                <a:cs typeface="DejaVu Sans"/>
              </a:rPr>
              <a:t>to </a:t>
            </a:r>
            <a:r>
              <a:rPr sz="2400" spc="-204" dirty="0">
                <a:latin typeface="+mn-lt"/>
                <a:cs typeface="DejaVu Sans"/>
              </a:rPr>
              <a:t>the </a:t>
            </a:r>
            <a:r>
              <a:rPr sz="2400" spc="-165" dirty="0">
                <a:latin typeface="+mn-lt"/>
                <a:cs typeface="DejaVu Sans"/>
              </a:rPr>
              <a:t>value </a:t>
            </a:r>
            <a:r>
              <a:rPr sz="2400" spc="-220" dirty="0">
                <a:latin typeface="+mn-lt"/>
                <a:cs typeface="DejaVu Sans"/>
              </a:rPr>
              <a:t>that </a:t>
            </a:r>
            <a:r>
              <a:rPr sz="2400" spc="-140" dirty="0">
                <a:latin typeface="+mn-lt"/>
                <a:cs typeface="DejaVu Sans"/>
              </a:rPr>
              <a:t>was </a:t>
            </a:r>
            <a:r>
              <a:rPr sz="2400" spc="-160" dirty="0">
                <a:latin typeface="+mn-lt"/>
                <a:cs typeface="DejaVu Sans"/>
              </a:rPr>
              <a:t>observed in </a:t>
            </a:r>
            <a:r>
              <a:rPr sz="2400" spc="-204" dirty="0">
                <a:latin typeface="+mn-lt"/>
                <a:cs typeface="DejaVu Sans"/>
              </a:rPr>
              <a:t>the</a:t>
            </a:r>
            <a:r>
              <a:rPr sz="2400" spc="-80" dirty="0">
                <a:latin typeface="+mn-lt"/>
                <a:cs typeface="DejaVu Sans"/>
              </a:rPr>
              <a:t> </a:t>
            </a:r>
            <a:r>
              <a:rPr sz="2400" spc="-560" dirty="0">
                <a:latin typeface="+mn-lt"/>
                <a:cs typeface="DejaVu Sans"/>
              </a:rPr>
              <a:t>data</a:t>
            </a:r>
            <a:endParaRPr sz="2400" dirty="0">
              <a:latin typeface="+mn-lt"/>
              <a:cs typeface="DejaVu Sans"/>
            </a:endParaRPr>
          </a:p>
          <a:p>
            <a:pPr marL="9271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165" dirty="0">
                <a:latin typeface="+mn-lt"/>
                <a:cs typeface="DejaVu Sans"/>
              </a:rPr>
              <a:t>or </a:t>
            </a:r>
            <a:r>
              <a:rPr sz="2400" spc="-95" dirty="0">
                <a:latin typeface="+mn-lt"/>
                <a:cs typeface="DejaVu Sans"/>
              </a:rPr>
              <a:t>is </a:t>
            </a:r>
            <a:r>
              <a:rPr sz="2400" spc="-175" dirty="0">
                <a:latin typeface="+mn-lt"/>
                <a:cs typeface="DejaVu Sans"/>
              </a:rPr>
              <a:t>even </a:t>
            </a:r>
            <a:r>
              <a:rPr sz="2400" i="1" spc="35" dirty="0">
                <a:latin typeface="+mn-lt"/>
                <a:cs typeface="Nimbus Roman No9 L"/>
              </a:rPr>
              <a:t>further </a:t>
            </a:r>
            <a:r>
              <a:rPr sz="2400" spc="-160" dirty="0">
                <a:latin typeface="+mn-lt"/>
                <a:cs typeface="DejaVu Sans"/>
              </a:rPr>
              <a:t>in </a:t>
            </a:r>
            <a:r>
              <a:rPr sz="2400" spc="-204" dirty="0">
                <a:latin typeface="+mn-lt"/>
                <a:cs typeface="DejaVu Sans"/>
              </a:rPr>
              <a:t>the </a:t>
            </a:r>
            <a:r>
              <a:rPr sz="2400" spc="-170" dirty="0">
                <a:latin typeface="+mn-lt"/>
                <a:cs typeface="DejaVu Sans"/>
              </a:rPr>
              <a:t>direction </a:t>
            </a:r>
            <a:r>
              <a:rPr sz="2400" spc="-160" dirty="0">
                <a:latin typeface="+mn-lt"/>
                <a:cs typeface="DejaVu Sans"/>
              </a:rPr>
              <a:t>of</a:t>
            </a:r>
            <a:r>
              <a:rPr sz="2400" spc="165" dirty="0">
                <a:latin typeface="+mn-lt"/>
                <a:cs typeface="DejaVu Sans"/>
              </a:rPr>
              <a:t> </a:t>
            </a:r>
            <a:r>
              <a:rPr sz="2400" spc="-204" dirty="0">
                <a:latin typeface="+mn-lt"/>
                <a:cs typeface="DejaVu Sans"/>
              </a:rPr>
              <a:t>the </a:t>
            </a:r>
            <a:r>
              <a:rPr sz="2400" spc="-285" dirty="0">
                <a:latin typeface="+mn-lt"/>
                <a:cs typeface="DejaVu Sans"/>
              </a:rPr>
              <a:t>alternative.</a:t>
            </a:r>
            <a:endParaRPr sz="2400" dirty="0">
              <a:latin typeface="+mn-l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0843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Tail</a:t>
            </a:r>
            <a:r>
              <a:rPr spc="-90" dirty="0"/>
              <a:t> </a:t>
            </a:r>
            <a:r>
              <a:rPr spc="-355" dirty="0"/>
              <a:t>Areas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5429" y="971326"/>
            <a:ext cx="5404485" cy="3637915"/>
            <a:chOff x="1835429" y="971326"/>
            <a:chExt cx="5404485" cy="3637915"/>
          </a:xfrm>
        </p:grpSpPr>
        <p:sp>
          <p:nvSpPr>
            <p:cNvPr id="4" name="object 4"/>
            <p:cNvSpPr/>
            <p:nvPr/>
          </p:nvSpPr>
          <p:spPr>
            <a:xfrm>
              <a:off x="1835429" y="971326"/>
              <a:ext cx="5315123" cy="3637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8846" y="3982462"/>
              <a:ext cx="174485" cy="174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0303" y="3220872"/>
              <a:ext cx="932180" cy="840740"/>
            </a:xfrm>
            <a:custGeom>
              <a:avLst/>
              <a:gdLst/>
              <a:ahLst/>
              <a:cxnLst/>
              <a:rect l="l" t="t" r="r" b="b"/>
              <a:pathLst>
                <a:path w="932179" h="840739">
                  <a:moveTo>
                    <a:pt x="10680" y="0"/>
                  </a:moveTo>
                  <a:lnTo>
                    <a:pt x="10243" y="49048"/>
                  </a:lnTo>
                  <a:lnTo>
                    <a:pt x="9734" y="98238"/>
                  </a:lnTo>
                  <a:lnTo>
                    <a:pt x="9164" y="147551"/>
                  </a:lnTo>
                  <a:lnTo>
                    <a:pt x="8542" y="196967"/>
                  </a:lnTo>
                  <a:lnTo>
                    <a:pt x="7877" y="246468"/>
                  </a:lnTo>
                  <a:lnTo>
                    <a:pt x="7179" y="296034"/>
                  </a:lnTo>
                  <a:lnTo>
                    <a:pt x="4191" y="498144"/>
                  </a:lnTo>
                  <a:lnTo>
                    <a:pt x="2819" y="593763"/>
                  </a:lnTo>
                  <a:lnTo>
                    <a:pt x="2152" y="643264"/>
                  </a:lnTo>
                  <a:lnTo>
                    <a:pt x="1527" y="692679"/>
                  </a:lnTo>
                  <a:lnTo>
                    <a:pt x="954" y="741992"/>
                  </a:lnTo>
                  <a:lnTo>
                    <a:pt x="441" y="791182"/>
                  </a:lnTo>
                  <a:lnTo>
                    <a:pt x="0" y="840230"/>
                  </a:lnTo>
                  <a:lnTo>
                    <a:pt x="928052" y="836082"/>
                  </a:lnTo>
                  <a:lnTo>
                    <a:pt x="931691" y="806987"/>
                  </a:lnTo>
                  <a:lnTo>
                    <a:pt x="689419" y="806987"/>
                  </a:lnTo>
                  <a:lnTo>
                    <a:pt x="690541" y="789089"/>
                  </a:lnTo>
                  <a:lnTo>
                    <a:pt x="694146" y="757744"/>
                  </a:lnTo>
                  <a:lnTo>
                    <a:pt x="695261" y="739846"/>
                  </a:lnTo>
                  <a:lnTo>
                    <a:pt x="577570" y="737569"/>
                  </a:lnTo>
                  <a:lnTo>
                    <a:pt x="577075" y="709683"/>
                  </a:lnTo>
                  <a:lnTo>
                    <a:pt x="467880" y="709683"/>
                  </a:lnTo>
                  <a:lnTo>
                    <a:pt x="465023" y="628891"/>
                  </a:lnTo>
                  <a:lnTo>
                    <a:pt x="345059" y="627799"/>
                  </a:lnTo>
                  <a:lnTo>
                    <a:pt x="345059" y="498144"/>
                  </a:lnTo>
                  <a:lnTo>
                    <a:pt x="235877" y="491312"/>
                  </a:lnTo>
                  <a:lnTo>
                    <a:pt x="235877" y="293420"/>
                  </a:lnTo>
                  <a:lnTo>
                    <a:pt x="117678" y="288378"/>
                  </a:lnTo>
                  <a:lnTo>
                    <a:pt x="121640" y="3962"/>
                  </a:lnTo>
                  <a:lnTo>
                    <a:pt x="10680" y="0"/>
                  </a:lnTo>
                  <a:close/>
                </a:path>
                <a:path w="932179" h="840739">
                  <a:moveTo>
                    <a:pt x="931913" y="805215"/>
                  </a:moveTo>
                  <a:lnTo>
                    <a:pt x="689419" y="806987"/>
                  </a:lnTo>
                  <a:lnTo>
                    <a:pt x="931691" y="806987"/>
                  </a:lnTo>
                  <a:lnTo>
                    <a:pt x="931913" y="805215"/>
                  </a:lnTo>
                  <a:close/>
                </a:path>
              </a:pathLst>
            </a:custGeom>
            <a:solidFill>
              <a:srgbClr val="7B000C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4214" y="2708147"/>
              <a:ext cx="1405255" cy="933450"/>
            </a:xfrm>
            <a:custGeom>
              <a:avLst/>
              <a:gdLst/>
              <a:ahLst/>
              <a:cxnLst/>
              <a:rect l="l" t="t" r="r" b="b"/>
              <a:pathLst>
                <a:path w="1405254" h="933450">
                  <a:moveTo>
                    <a:pt x="1389481" y="0"/>
                  </a:moveTo>
                  <a:lnTo>
                    <a:pt x="59944" y="876261"/>
                  </a:lnTo>
                  <a:lnTo>
                    <a:pt x="84035" y="827620"/>
                  </a:lnTo>
                  <a:lnTo>
                    <a:pt x="81153" y="819048"/>
                  </a:lnTo>
                  <a:lnTo>
                    <a:pt x="67005" y="812038"/>
                  </a:lnTo>
                  <a:lnTo>
                    <a:pt x="58432" y="814933"/>
                  </a:lnTo>
                  <a:lnTo>
                    <a:pt x="0" y="932878"/>
                  </a:lnTo>
                  <a:lnTo>
                    <a:pt x="131432" y="925690"/>
                  </a:lnTo>
                  <a:lnTo>
                    <a:pt x="137464" y="918946"/>
                  </a:lnTo>
                  <a:lnTo>
                    <a:pt x="136601" y="903185"/>
                  </a:lnTo>
                  <a:lnTo>
                    <a:pt x="129870" y="897153"/>
                  </a:lnTo>
                  <a:lnTo>
                    <a:pt x="75666" y="900125"/>
                  </a:lnTo>
                  <a:lnTo>
                    <a:pt x="1405204" y="23863"/>
                  </a:lnTo>
                  <a:lnTo>
                    <a:pt x="1389481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10297" y="2060600"/>
            <a:ext cx="1395730" cy="1305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61290" algn="just">
              <a:lnSpc>
                <a:spcPct val="99200"/>
              </a:lnSpc>
              <a:spcBef>
                <a:spcPts val="110"/>
              </a:spcBef>
            </a:pPr>
            <a:r>
              <a:rPr sz="1400" spc="-70" dirty="0">
                <a:latin typeface="DejaVu Sans"/>
                <a:cs typeface="DejaVu Sans"/>
              </a:rPr>
              <a:t>The </a:t>
            </a:r>
            <a:r>
              <a:rPr sz="1400" spc="-105" dirty="0">
                <a:latin typeface="DejaVu Sans"/>
                <a:cs typeface="DejaVu Sans"/>
              </a:rPr>
              <a:t>probability  </a:t>
            </a:r>
            <a:r>
              <a:rPr sz="1400" spc="-85" dirty="0">
                <a:latin typeface="DejaVu Sans"/>
                <a:cs typeface="DejaVu Sans"/>
              </a:rPr>
              <a:t>associated </a:t>
            </a:r>
            <a:r>
              <a:rPr sz="1400" spc="-155" dirty="0">
                <a:latin typeface="DejaVu Sans"/>
                <a:cs typeface="DejaVu Sans"/>
              </a:rPr>
              <a:t>with  </a:t>
            </a:r>
            <a:r>
              <a:rPr sz="1400" b="1" spc="-130" dirty="0">
                <a:latin typeface="DejaVu Sans"/>
                <a:cs typeface="DejaVu Sans"/>
              </a:rPr>
              <a:t>this </a:t>
            </a:r>
            <a:r>
              <a:rPr sz="1400" b="1" spc="-165" dirty="0">
                <a:latin typeface="DejaVu Sans"/>
                <a:cs typeface="DejaVu Sans"/>
              </a:rPr>
              <a:t>area </a:t>
            </a:r>
            <a:r>
              <a:rPr sz="1400" spc="-55" dirty="0">
                <a:latin typeface="DejaVu Sans"/>
                <a:cs typeface="DejaVu Sans"/>
              </a:rPr>
              <a:t>is </a:t>
            </a:r>
            <a:r>
              <a:rPr sz="1400" spc="-200" dirty="0">
                <a:latin typeface="DejaVu Sans"/>
                <a:cs typeface="DejaVu Sans"/>
              </a:rPr>
              <a:t>the  </a:t>
            </a:r>
            <a:r>
              <a:rPr sz="1400" spc="-110" dirty="0">
                <a:latin typeface="DejaVu Sans"/>
                <a:cs typeface="DejaVu Sans"/>
              </a:rPr>
              <a:t>(approximate)</a:t>
            </a:r>
            <a:endParaRPr sz="1400">
              <a:latin typeface="DejaVu Sans"/>
              <a:cs typeface="DejaVu Sans"/>
            </a:endParaRPr>
          </a:p>
          <a:p>
            <a:pPr marL="12700" marR="5080" algn="just">
              <a:lnSpc>
                <a:spcPct val="101200"/>
              </a:lnSpc>
            </a:pPr>
            <a:r>
              <a:rPr sz="1400" spc="-65" dirty="0">
                <a:latin typeface="DejaVu Sans"/>
                <a:cs typeface="DejaVu Sans"/>
              </a:rPr>
              <a:t>P-value </a:t>
            </a:r>
            <a:r>
              <a:rPr sz="1400" spc="-105" dirty="0">
                <a:latin typeface="DejaVu Sans"/>
                <a:cs typeface="DejaVu Sans"/>
              </a:rPr>
              <a:t>for </a:t>
            </a:r>
            <a:r>
              <a:rPr sz="1400" spc="-125" dirty="0">
                <a:latin typeface="DejaVu Sans"/>
                <a:cs typeface="DejaVu Sans"/>
              </a:rPr>
              <a:t>the  </a:t>
            </a:r>
            <a:r>
              <a:rPr sz="1400" spc="-95" dirty="0">
                <a:latin typeface="DejaVu Sans"/>
                <a:cs typeface="DejaVu Sans"/>
              </a:rPr>
              <a:t>observed</a:t>
            </a:r>
            <a:r>
              <a:rPr sz="1400" dirty="0">
                <a:latin typeface="DejaVu Sans"/>
                <a:cs typeface="DejaVu Sans"/>
              </a:rPr>
              <a:t> </a:t>
            </a:r>
            <a:r>
              <a:rPr sz="1400" spc="-114" dirty="0">
                <a:latin typeface="DejaVu Sans"/>
                <a:cs typeface="DejaVu Sans"/>
              </a:rPr>
              <a:t>statistic</a:t>
            </a:r>
            <a:endParaRPr sz="1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2837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probability of 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745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the Conclusion be Wrong?</a:t>
            </a:r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57200" y="977025"/>
            <a:ext cx="82296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4125"/>
                </a:solidFill>
              </a:rPr>
              <a:t>Yes.</a:t>
            </a:r>
            <a:r>
              <a:rPr lang="en">
                <a:solidFill>
                  <a:srgbClr val="000000"/>
                </a:solidFill>
              </a:rPr>
              <a:t> </a:t>
            </a:r>
            <a:endParaRPr sz="800">
              <a:solidFill>
                <a:srgbClr val="000000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79" name="Google Shape;179;p38"/>
          <p:cNvGraphicFramePr/>
          <p:nvPr/>
        </p:nvGraphicFramePr>
        <p:xfrm>
          <a:off x="547075" y="1673119"/>
          <a:ext cx="7327675" cy="2514570"/>
        </p:xfrm>
        <a:graphic>
          <a:graphicData uri="http://schemas.openxmlformats.org/drawingml/2006/table">
            <a:tbl>
              <a:tblPr>
                <a:noFill/>
                <a:tableStyleId>{6500A603-1D0B-4811-B562-002DA5E48272}</a:tableStyleId>
              </a:tblPr>
              <a:tblGrid>
                <a:gridCol w="2501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Null is true</a:t>
                      </a:r>
                      <a:endParaRPr sz="23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Alternative is true</a:t>
                      </a:r>
                      <a:endParaRPr sz="2300" b="1"/>
                    </a:p>
                  </a:txBody>
                  <a:tcPr marL="91425" marR="91425" marT="68575" marB="6857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Test rejects the null</a:t>
                      </a:r>
                      <a:endParaRPr sz="2300" b="1"/>
                    </a:p>
                  </a:txBody>
                  <a:tcPr marL="91425" marR="91425" marT="68575" marB="6857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0000"/>
                          </a:solidFill>
                        </a:rPr>
                        <a:t>❌</a:t>
                      </a:r>
                      <a:endParaRPr sz="45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68575" marB="6857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4500">
                          <a:solidFill>
                            <a:srgbClr val="00FF00"/>
                          </a:solidFill>
                        </a:rPr>
                        <a:t>✅</a:t>
                      </a:r>
                      <a:endParaRPr sz="4500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68575" marB="6857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Test doesn’t reject the null</a:t>
                      </a:r>
                      <a:endParaRPr sz="2300" b="1"/>
                    </a:p>
                  </a:txBody>
                  <a:tcPr marL="91425" marR="91425" marT="68575" marB="6857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4500">
                          <a:solidFill>
                            <a:srgbClr val="00FF00"/>
                          </a:solidFill>
                        </a:rPr>
                        <a:t>✅</a:t>
                      </a:r>
                      <a:endParaRPr sz="2300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68575" marB="6857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4500" b="1">
                          <a:solidFill>
                            <a:srgbClr val="FF0000"/>
                          </a:solidFill>
                        </a:rPr>
                        <a:t>?</a:t>
                      </a:r>
                      <a:endParaRPr sz="23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68575" marB="6857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Error Probability</a:t>
            </a:r>
            <a:endParaRPr/>
          </a:p>
        </p:txBody>
      </p:sp>
      <p:sp>
        <p:nvSpPr>
          <p:cNvPr id="334" name="Google Shape;334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cutoff for the P-value is an error probability.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your </a:t>
            </a:r>
            <a:r>
              <a:rPr lang="en" b="1">
                <a:solidFill>
                  <a:srgbClr val="0000FF"/>
                </a:solidFill>
              </a:rPr>
              <a:t>cutoff is 5%</a:t>
            </a:r>
            <a:endParaRPr b="1">
              <a:solidFill>
                <a:srgbClr val="0000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and the </a:t>
            </a:r>
            <a:r>
              <a:rPr lang="en" b="1">
                <a:solidFill>
                  <a:srgbClr val="0000FF"/>
                </a:solidFill>
              </a:rPr>
              <a:t>null hypothesis happens to be true</a:t>
            </a:r>
            <a:endParaRPr b="1">
              <a:solidFill>
                <a:srgbClr val="0000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(but you don’t know that)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then there is about a </a:t>
            </a:r>
            <a:r>
              <a:rPr lang="en" b="1">
                <a:solidFill>
                  <a:srgbClr val="FF0000"/>
                </a:solidFill>
              </a:rPr>
              <a:t>5% chance</a:t>
            </a:r>
            <a:r>
              <a:rPr lang="en"/>
              <a:t> that </a:t>
            </a:r>
            <a:r>
              <a:rPr lang="en" b="1">
                <a:solidFill>
                  <a:srgbClr val="FF0000"/>
                </a:solidFill>
              </a:rPr>
              <a:t>your test will reject the null hypothesis anyway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1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24" y="216408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1D1D1D"/>
                </a:solidFill>
                <a:latin typeface="DejaVu Sans"/>
                <a:cs typeface="DejaVu Sans"/>
              </a:rPr>
              <a:t>Tail</a:t>
            </a:r>
            <a:r>
              <a:rPr sz="3600" b="1" spc="-90" dirty="0">
                <a:solidFill>
                  <a:srgbClr val="1D1D1D"/>
                </a:solidFill>
                <a:latin typeface="DejaVu Sans"/>
                <a:cs typeface="DejaVu Sans"/>
              </a:rPr>
              <a:t> </a:t>
            </a:r>
            <a:r>
              <a:rPr sz="3600" b="1" spc="-355" dirty="0">
                <a:solidFill>
                  <a:srgbClr val="1D1D1D"/>
                </a:solidFill>
                <a:latin typeface="DejaVu Sans"/>
                <a:cs typeface="DejaVu Sans"/>
              </a:rPr>
              <a:t>Areas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5429" y="971326"/>
            <a:ext cx="5315123" cy="363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5429" y="970968"/>
            <a:ext cx="1507490" cy="3084195"/>
          </a:xfrm>
          <a:prstGeom prst="rect">
            <a:avLst/>
          </a:prstGeom>
          <a:solidFill>
            <a:srgbClr val="85A5FD">
              <a:alpha val="36859"/>
            </a:srgbClr>
          </a:solidFill>
        </p:spPr>
        <p:txBody>
          <a:bodyPr vert="horz" wrap="square" lIns="0" tIns="914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720"/>
              </a:spcBef>
            </a:pPr>
            <a:r>
              <a:rPr sz="1600" spc="-105" dirty="0">
                <a:latin typeface="DejaVu Sans"/>
                <a:cs typeface="DejaVu Sans"/>
              </a:rPr>
              <a:t>Upper </a:t>
            </a:r>
            <a:r>
              <a:rPr sz="1600" spc="-120" dirty="0">
                <a:latin typeface="DejaVu Sans"/>
                <a:cs typeface="DejaVu Sans"/>
              </a:rPr>
              <a:t>5%</a:t>
            </a:r>
            <a:r>
              <a:rPr sz="1600" spc="160" dirty="0">
                <a:latin typeface="DejaVu Sans"/>
                <a:cs typeface="DejaVu Sans"/>
              </a:rPr>
              <a:t> </a:t>
            </a:r>
            <a:r>
              <a:rPr sz="1600" spc="-75" dirty="0">
                <a:latin typeface="DejaVu Sans"/>
                <a:cs typeface="DejaVu Sans"/>
              </a:rPr>
              <a:t>Tail</a:t>
            </a:r>
            <a:endParaRPr sz="16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5685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Cutoff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Let's draw a cutoff point for where we'll reject the null.</a:t>
            </a:r>
            <a:endParaRPr/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170225"/>
            <a:ext cx="4163975" cy="239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39"/>
          <p:cNvGrpSpPr/>
          <p:nvPr/>
        </p:nvGrpSpPr>
        <p:grpSpPr>
          <a:xfrm>
            <a:off x="304300" y="1581775"/>
            <a:ext cx="2202600" cy="1016475"/>
            <a:chOff x="304300" y="1581775"/>
            <a:chExt cx="2202600" cy="1016475"/>
          </a:xfrm>
        </p:grpSpPr>
        <p:sp>
          <p:nvSpPr>
            <p:cNvPr id="189" name="Google Shape;189;p39"/>
            <p:cNvSpPr txBox="1"/>
            <p:nvPr/>
          </p:nvSpPr>
          <p:spPr>
            <a:xfrm>
              <a:off x="304300" y="1581775"/>
              <a:ext cx="22026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80000"/>
                  </a:solidFill>
                </a:rPr>
                <a:t>Won't reject the null</a:t>
              </a:r>
              <a:endParaRPr sz="1800">
                <a:solidFill>
                  <a:srgbClr val="980000"/>
                </a:solidFill>
              </a:endParaRPr>
            </a:p>
          </p:txBody>
        </p:sp>
        <p:cxnSp>
          <p:nvCxnSpPr>
            <p:cNvPr id="190" name="Google Shape;190;p39"/>
            <p:cNvCxnSpPr/>
            <p:nvPr/>
          </p:nvCxnSpPr>
          <p:spPr>
            <a:xfrm rot="10800000" flipH="1">
              <a:off x="2081675" y="1996750"/>
              <a:ext cx="126600" cy="6015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91" name="Google Shape;191;p39"/>
            <p:cNvCxnSpPr/>
            <p:nvPr/>
          </p:nvCxnSpPr>
          <p:spPr>
            <a:xfrm rot="10800000" flipH="1">
              <a:off x="1854700" y="1996725"/>
              <a:ext cx="496800" cy="66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39"/>
          <p:cNvSpPr txBox="1"/>
          <p:nvPr/>
        </p:nvSpPr>
        <p:spPr>
          <a:xfrm>
            <a:off x="5468550" y="1781050"/>
            <a:ext cx="33426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Evaluating Mendel's pea flower hypothesis</a:t>
            </a:r>
            <a:endParaRPr sz="2400"/>
          </a:p>
        </p:txBody>
      </p:sp>
      <p:sp>
        <p:nvSpPr>
          <p:cNvPr id="193" name="Google Shape;193;p39"/>
          <p:cNvSpPr/>
          <p:nvPr/>
        </p:nvSpPr>
        <p:spPr>
          <a:xfrm>
            <a:off x="2370919" y="2696025"/>
            <a:ext cx="2045925" cy="1539225"/>
          </a:xfrm>
          <a:custGeom>
            <a:avLst/>
            <a:gdLst/>
            <a:ahLst/>
            <a:cxnLst/>
            <a:rect l="l" t="t" r="r" b="b"/>
            <a:pathLst>
              <a:path w="81837" h="61569" extrusionOk="0">
                <a:moveTo>
                  <a:pt x="382" y="0"/>
                </a:moveTo>
                <a:lnTo>
                  <a:pt x="5354" y="0"/>
                </a:lnTo>
                <a:lnTo>
                  <a:pt x="5354" y="19121"/>
                </a:lnTo>
                <a:lnTo>
                  <a:pt x="19885" y="19121"/>
                </a:lnTo>
                <a:lnTo>
                  <a:pt x="19885" y="30594"/>
                </a:lnTo>
                <a:lnTo>
                  <a:pt x="33270" y="30594"/>
                </a:lnTo>
                <a:lnTo>
                  <a:pt x="33270" y="45125"/>
                </a:lnTo>
                <a:lnTo>
                  <a:pt x="46272" y="45125"/>
                </a:lnTo>
                <a:lnTo>
                  <a:pt x="46272" y="52391"/>
                </a:lnTo>
                <a:lnTo>
                  <a:pt x="56980" y="52391"/>
                </a:lnTo>
                <a:lnTo>
                  <a:pt x="56980" y="56598"/>
                </a:lnTo>
                <a:lnTo>
                  <a:pt x="81837" y="56598"/>
                </a:lnTo>
                <a:lnTo>
                  <a:pt x="81837" y="61569"/>
                </a:lnTo>
                <a:lnTo>
                  <a:pt x="0" y="61569"/>
                </a:lnTo>
                <a:close/>
              </a:path>
            </a:pathLst>
          </a:custGeom>
          <a:solidFill>
            <a:srgbClr val="C4CC00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4" name="Google Shape;194;p39"/>
          <p:cNvGrpSpPr/>
          <p:nvPr/>
        </p:nvGrpSpPr>
        <p:grpSpPr>
          <a:xfrm>
            <a:off x="3527850" y="3060475"/>
            <a:ext cx="5420700" cy="763500"/>
            <a:chOff x="3527850" y="3060475"/>
            <a:chExt cx="5420700" cy="763500"/>
          </a:xfrm>
        </p:grpSpPr>
        <p:cxnSp>
          <p:nvCxnSpPr>
            <p:cNvPr id="195" name="Google Shape;195;p39"/>
            <p:cNvCxnSpPr>
              <a:endCxn id="196" idx="1"/>
            </p:cNvCxnSpPr>
            <p:nvPr/>
          </p:nvCxnSpPr>
          <p:spPr>
            <a:xfrm rot="10800000" flipH="1">
              <a:off x="3527850" y="3381775"/>
              <a:ext cx="1940700" cy="4422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sp>
          <p:nvSpPr>
            <p:cNvPr id="196" name="Google Shape;196;p39"/>
            <p:cNvSpPr txBox="1"/>
            <p:nvPr/>
          </p:nvSpPr>
          <p:spPr>
            <a:xfrm>
              <a:off x="5468550" y="3060475"/>
              <a:ext cx="34800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This area is the probability of wrongly rejecting the null</a:t>
              </a:r>
              <a:endParaRPr sz="1800"/>
            </a:p>
          </p:txBody>
        </p:sp>
      </p:grpSp>
      <p:grpSp>
        <p:nvGrpSpPr>
          <p:cNvPr id="197" name="Google Shape;197;p39"/>
          <p:cNvGrpSpPr/>
          <p:nvPr/>
        </p:nvGrpSpPr>
        <p:grpSpPr>
          <a:xfrm>
            <a:off x="2454894" y="1495150"/>
            <a:ext cx="2679906" cy="2109125"/>
            <a:chOff x="2454894" y="1495150"/>
            <a:chExt cx="2679906" cy="2109125"/>
          </a:xfrm>
        </p:grpSpPr>
        <p:cxnSp>
          <p:nvCxnSpPr>
            <p:cNvPr id="198" name="Google Shape;198;p39"/>
            <p:cNvCxnSpPr/>
            <p:nvPr/>
          </p:nvCxnSpPr>
          <p:spPr>
            <a:xfrm rot="10800000" flipH="1">
              <a:off x="3040200" y="2019975"/>
              <a:ext cx="629700" cy="15843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99" name="Google Shape;199;p39"/>
            <p:cNvCxnSpPr/>
            <p:nvPr/>
          </p:nvCxnSpPr>
          <p:spPr>
            <a:xfrm>
              <a:off x="2454894" y="2001313"/>
              <a:ext cx="2679900" cy="33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00;p39"/>
            <p:cNvSpPr txBox="1"/>
            <p:nvPr/>
          </p:nvSpPr>
          <p:spPr>
            <a:xfrm>
              <a:off x="2932200" y="1495150"/>
              <a:ext cx="22026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80000"/>
                  </a:solidFill>
                </a:rPr>
                <a:t>Will reject the null</a:t>
              </a:r>
              <a:endParaRPr sz="1800">
                <a:solidFill>
                  <a:srgbClr val="98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38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Risk To Accept?</a:t>
            </a:r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body" idx="1"/>
          </p:nvPr>
        </p:nvSpPr>
        <p:spPr>
          <a:xfrm>
            <a:off x="457200" y="981188"/>
            <a:ext cx="8229600" cy="3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b="1">
                <a:solidFill>
                  <a:srgbClr val="003262"/>
                </a:solidFill>
              </a:rPr>
              <a:t>First convention:</a:t>
            </a:r>
            <a:endParaRPr b="1">
              <a:solidFill>
                <a:srgbClr val="003262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Accept a 5% risk of wrongly rejecting the null.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The result is “statistically significant.”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b="1">
                <a:solidFill>
                  <a:srgbClr val="003262"/>
                </a:solidFill>
              </a:rPr>
              <a:t>Second convention:</a:t>
            </a:r>
            <a:endParaRPr b="1">
              <a:solidFill>
                <a:srgbClr val="003262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Accept a 1% risk of wrongly rejecting the null.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result is “highly statistically significant.”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55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the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7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88" y="1004100"/>
            <a:ext cx="6698325" cy="346585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Ronald Fisher, 1890-1962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60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Ronald Fisher, 1925</a:t>
            </a:r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457200" y="1680188"/>
            <a:ext cx="8229600" cy="1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“It is convenient to take this point [5%] as a limit in judging whether a deviation is to be considered significant or not.”</a:t>
            </a:r>
            <a:endParaRPr>
              <a:solidFill>
                <a:srgbClr val="003262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–– </a:t>
            </a:r>
            <a:r>
              <a:rPr lang="en" i="1"/>
              <a:t>Statistical Methods for Research Workers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292042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Ronald Fisher, 1926</a:t>
            </a:r>
            <a:endParaRPr/>
          </a:p>
        </p:txBody>
      </p:sp>
      <p:sp>
        <p:nvSpPr>
          <p:cNvPr id="314" name="Google Shape;314;p59"/>
          <p:cNvSpPr txBox="1">
            <a:spLocks noGrp="1"/>
          </p:cNvSpPr>
          <p:nvPr>
            <p:ph type="body" idx="1"/>
          </p:nvPr>
        </p:nvSpPr>
        <p:spPr>
          <a:xfrm>
            <a:off x="457200" y="1390950"/>
            <a:ext cx="8229600" cy="2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“If one in twenty does not seem high enough odds, we may, if we prefer it, draw the line at one in fifty (the 2 percent point), or one in a hundred (the 1 percent point). Personally, the author prefers to set a low standard of significance at the 5 percent point …”</a:t>
            </a:r>
            <a:endParaRPr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3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548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Comparing </a:t>
            </a:r>
            <a:r>
              <a:rPr spc="-355" dirty="0"/>
              <a:t>Two</a:t>
            </a:r>
            <a:r>
              <a:rPr spc="265" dirty="0"/>
              <a:t> </a:t>
            </a:r>
            <a:r>
              <a:rPr spc="-400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37577"/>
            <a:ext cx="7885430" cy="3682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00699"/>
              </a:lnSpc>
              <a:spcBef>
                <a:spcPts val="8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55" dirty="0">
                <a:solidFill>
                  <a:srgbClr val="3B3B3B"/>
                </a:solidFill>
                <a:latin typeface="DejaVu Sans"/>
                <a:cs typeface="DejaVu Sans"/>
              </a:rPr>
              <a:t>Compare </a:t>
            </a:r>
            <a:r>
              <a:rPr sz="2400" spc="-145" dirty="0">
                <a:solidFill>
                  <a:srgbClr val="3B3B3B"/>
                </a:solidFill>
                <a:latin typeface="DejaVu Sans"/>
                <a:cs typeface="DejaVu Sans"/>
              </a:rPr>
              <a:t>values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of </a:t>
            </a:r>
            <a:r>
              <a:rPr sz="2400" spc="-170" dirty="0">
                <a:solidFill>
                  <a:srgbClr val="3B3B3B"/>
                </a:solidFill>
                <a:latin typeface="DejaVu Sans"/>
                <a:cs typeface="DejaVu Sans"/>
              </a:rPr>
              <a:t>sampled </a:t>
            </a:r>
            <a:r>
              <a:rPr sz="2400" spc="-155" dirty="0">
                <a:solidFill>
                  <a:srgbClr val="3B3B3B"/>
                </a:solidFill>
                <a:latin typeface="DejaVu Sans"/>
                <a:cs typeface="DejaVu Sans"/>
              </a:rPr>
              <a:t>individuals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in </a:t>
            </a:r>
            <a:r>
              <a:rPr sz="2400" spc="-140" dirty="0">
                <a:solidFill>
                  <a:srgbClr val="3B3B3B"/>
                </a:solidFill>
                <a:latin typeface="DejaVu Sans"/>
                <a:cs typeface="DejaVu Sans"/>
              </a:rPr>
              <a:t>Group </a:t>
            </a:r>
            <a:r>
              <a:rPr sz="2400" spc="-45" dirty="0">
                <a:solidFill>
                  <a:srgbClr val="3B3B3B"/>
                </a:solidFill>
                <a:latin typeface="DejaVu Sans"/>
                <a:cs typeface="DejaVu Sans"/>
              </a:rPr>
              <a:t>A </a:t>
            </a:r>
            <a:r>
              <a:rPr sz="2400" spc="-520" dirty="0">
                <a:solidFill>
                  <a:srgbClr val="3B3B3B"/>
                </a:solidFill>
                <a:latin typeface="DejaVu Sans"/>
                <a:cs typeface="DejaVu Sans"/>
              </a:rPr>
              <a:t>with  </a:t>
            </a:r>
            <a:r>
              <a:rPr sz="2400" spc="-145" dirty="0">
                <a:solidFill>
                  <a:srgbClr val="3B3B3B"/>
                </a:solidFill>
                <a:latin typeface="DejaVu Sans"/>
                <a:cs typeface="DejaVu Sans"/>
              </a:rPr>
              <a:t>values</a:t>
            </a:r>
            <a:r>
              <a:rPr sz="2400" spc="55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of</a:t>
            </a:r>
            <a:r>
              <a:rPr sz="2400" spc="55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170" dirty="0">
                <a:solidFill>
                  <a:srgbClr val="3B3B3B"/>
                </a:solidFill>
                <a:latin typeface="DejaVu Sans"/>
                <a:cs typeface="DejaVu Sans"/>
              </a:rPr>
              <a:t>sampled</a:t>
            </a:r>
            <a:r>
              <a:rPr sz="2400" spc="60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155" dirty="0">
                <a:solidFill>
                  <a:srgbClr val="3B3B3B"/>
                </a:solidFill>
                <a:latin typeface="DejaVu Sans"/>
                <a:cs typeface="DejaVu Sans"/>
              </a:rPr>
              <a:t>individuals</a:t>
            </a:r>
            <a:r>
              <a:rPr sz="2400" spc="60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in</a:t>
            </a:r>
            <a:r>
              <a:rPr sz="2400" spc="60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140" dirty="0">
                <a:solidFill>
                  <a:srgbClr val="3B3B3B"/>
                </a:solidFill>
                <a:latin typeface="DejaVu Sans"/>
                <a:cs typeface="DejaVu Sans"/>
              </a:rPr>
              <a:t>Group</a:t>
            </a:r>
            <a:r>
              <a:rPr sz="2400" spc="65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75" dirty="0">
                <a:solidFill>
                  <a:srgbClr val="3B3B3B"/>
                </a:solidFill>
                <a:latin typeface="DejaVu Sans"/>
                <a:cs typeface="DejaVu Sans"/>
              </a:rPr>
              <a:t>B.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B000C"/>
              </a:buClr>
              <a:buFont typeface="DejaVu Sans"/>
              <a:buChar char="●"/>
            </a:pPr>
            <a:endParaRPr sz="3150">
              <a:latin typeface="DejaVu Sans"/>
              <a:cs typeface="DejaVu Sans"/>
            </a:endParaRPr>
          </a:p>
          <a:p>
            <a:pPr marL="393700" marR="657225" indent="-381000">
              <a:lnSpc>
                <a:spcPct val="100699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45" dirty="0">
                <a:solidFill>
                  <a:srgbClr val="3B3B3B"/>
                </a:solidFill>
                <a:latin typeface="DejaVu Sans"/>
                <a:cs typeface="DejaVu Sans"/>
              </a:rPr>
              <a:t>Question: </a:t>
            </a:r>
            <a:r>
              <a:rPr sz="2400" spc="-125" dirty="0">
                <a:solidFill>
                  <a:srgbClr val="3B3B3B"/>
                </a:solidFill>
                <a:latin typeface="DejaVu Sans"/>
                <a:cs typeface="DejaVu Sans"/>
              </a:rPr>
              <a:t>Do </a:t>
            </a:r>
            <a:r>
              <a:rPr sz="2400" spc="-204" dirty="0">
                <a:solidFill>
                  <a:srgbClr val="3B3B3B"/>
                </a:solidFill>
                <a:latin typeface="DejaVu Sans"/>
                <a:cs typeface="DejaVu Sans"/>
              </a:rPr>
              <a:t>the </a:t>
            </a:r>
            <a:r>
              <a:rPr sz="2400" spc="-215" dirty="0">
                <a:solidFill>
                  <a:srgbClr val="3B3B3B"/>
                </a:solidFill>
                <a:latin typeface="DejaVu Sans"/>
                <a:cs typeface="DejaVu Sans"/>
              </a:rPr>
              <a:t>two </a:t>
            </a:r>
            <a:r>
              <a:rPr sz="2400" spc="-135" dirty="0">
                <a:solidFill>
                  <a:srgbClr val="3B3B3B"/>
                </a:solidFill>
                <a:latin typeface="DejaVu Sans"/>
                <a:cs typeface="DejaVu Sans"/>
              </a:rPr>
              <a:t>sets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of </a:t>
            </a:r>
            <a:r>
              <a:rPr sz="2400" spc="-145" dirty="0">
                <a:solidFill>
                  <a:srgbClr val="3B3B3B"/>
                </a:solidFill>
                <a:latin typeface="DejaVu Sans"/>
                <a:cs typeface="DejaVu Sans"/>
              </a:rPr>
              <a:t>values </a:t>
            </a:r>
            <a:r>
              <a:rPr sz="2400" spc="-185" dirty="0">
                <a:solidFill>
                  <a:srgbClr val="3B3B3B"/>
                </a:solidFill>
                <a:latin typeface="DejaVu Sans"/>
                <a:cs typeface="DejaVu Sans"/>
              </a:rPr>
              <a:t>come </a:t>
            </a:r>
            <a:r>
              <a:rPr sz="2400" spc="-215" dirty="0">
                <a:solidFill>
                  <a:srgbClr val="3B3B3B"/>
                </a:solidFill>
                <a:latin typeface="DejaVu Sans"/>
                <a:cs typeface="DejaVu Sans"/>
              </a:rPr>
              <a:t>from </a:t>
            </a:r>
            <a:r>
              <a:rPr sz="2400" spc="-680" dirty="0">
                <a:solidFill>
                  <a:srgbClr val="3B3B3B"/>
                </a:solidFill>
                <a:latin typeface="DejaVu Sans"/>
                <a:cs typeface="DejaVu Sans"/>
              </a:rPr>
              <a:t>the  </a:t>
            </a:r>
            <a:r>
              <a:rPr sz="2400" spc="-170" dirty="0">
                <a:solidFill>
                  <a:srgbClr val="3B3B3B"/>
                </a:solidFill>
                <a:latin typeface="DejaVu Sans"/>
                <a:cs typeface="DejaVu Sans"/>
              </a:rPr>
              <a:t>same </a:t>
            </a:r>
            <a:r>
              <a:rPr sz="2400" spc="-180" dirty="0">
                <a:solidFill>
                  <a:srgbClr val="3B3B3B"/>
                </a:solidFill>
                <a:latin typeface="DejaVu Sans"/>
                <a:cs typeface="DejaVu Sans"/>
              </a:rPr>
              <a:t>underlying</a:t>
            </a:r>
            <a:r>
              <a:rPr sz="2400" spc="-295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distribution?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B000C"/>
              </a:buClr>
              <a:buFont typeface="DejaVu Sans"/>
              <a:buChar char="●"/>
            </a:pPr>
            <a:endParaRPr sz="3050">
              <a:latin typeface="DejaVu Sans"/>
              <a:cs typeface="DejaVu Sans"/>
            </a:endParaRPr>
          </a:p>
          <a:p>
            <a:pPr marL="393700" marR="144145" indent="-381000">
              <a:lnSpc>
                <a:spcPct val="100699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50" dirty="0">
                <a:solidFill>
                  <a:srgbClr val="3B3B3B"/>
                </a:solidFill>
                <a:latin typeface="DejaVu Sans"/>
                <a:cs typeface="DejaVu Sans"/>
              </a:rPr>
              <a:t>Answering </a:t>
            </a:r>
            <a:r>
              <a:rPr sz="2400" spc="-165" dirty="0">
                <a:solidFill>
                  <a:srgbClr val="3B3B3B"/>
                </a:solidFill>
                <a:latin typeface="DejaVu Sans"/>
                <a:cs typeface="DejaVu Sans"/>
              </a:rPr>
              <a:t>this question </a:t>
            </a:r>
            <a:r>
              <a:rPr sz="2400" spc="-204" dirty="0">
                <a:solidFill>
                  <a:srgbClr val="3B3B3B"/>
                </a:solidFill>
                <a:latin typeface="DejaVu Sans"/>
                <a:cs typeface="DejaVu Sans"/>
              </a:rPr>
              <a:t>by </a:t>
            </a:r>
            <a:r>
              <a:rPr sz="2400" spc="-190" dirty="0">
                <a:solidFill>
                  <a:srgbClr val="3B3B3B"/>
                </a:solidFill>
                <a:latin typeface="DejaVu Sans"/>
                <a:cs typeface="DejaVu Sans"/>
              </a:rPr>
              <a:t>performing </a:t>
            </a:r>
            <a:r>
              <a:rPr sz="2400" spc="-140" dirty="0">
                <a:solidFill>
                  <a:srgbClr val="3B3B3B"/>
                </a:solidFill>
                <a:latin typeface="DejaVu Sans"/>
                <a:cs typeface="DejaVu Sans"/>
              </a:rPr>
              <a:t>a </a:t>
            </a:r>
            <a:r>
              <a:rPr sz="2400" spc="-160" dirty="0">
                <a:solidFill>
                  <a:srgbClr val="3B3B3B"/>
                </a:solidFill>
                <a:latin typeface="DejaVu Sans"/>
                <a:cs typeface="DejaVu Sans"/>
              </a:rPr>
              <a:t>statistical </a:t>
            </a:r>
            <a:r>
              <a:rPr sz="2400" spc="-465" dirty="0">
                <a:solidFill>
                  <a:srgbClr val="3B3B3B"/>
                </a:solidFill>
                <a:latin typeface="DejaVu Sans"/>
                <a:cs typeface="DejaVu Sans"/>
              </a:rPr>
              <a:t>test  </a:t>
            </a:r>
            <a:r>
              <a:rPr sz="2400" spc="-95" dirty="0">
                <a:solidFill>
                  <a:srgbClr val="3B3B3B"/>
                </a:solidFill>
                <a:latin typeface="DejaVu Sans"/>
                <a:cs typeface="DejaVu Sans"/>
              </a:rPr>
              <a:t>is </a:t>
            </a:r>
            <a:r>
              <a:rPr sz="2400" spc="-145" dirty="0">
                <a:solidFill>
                  <a:srgbClr val="3B3B3B"/>
                </a:solidFill>
                <a:latin typeface="DejaVu Sans"/>
                <a:cs typeface="DejaVu Sans"/>
              </a:rPr>
              <a:t>called </a:t>
            </a:r>
            <a:r>
              <a:rPr sz="2400" b="1" spc="-150" dirty="0">
                <a:solidFill>
                  <a:srgbClr val="3B3B3B"/>
                </a:solidFill>
                <a:latin typeface="DejaVu Sans"/>
                <a:cs typeface="DejaVu Sans"/>
              </a:rPr>
              <a:t>A/B</a:t>
            </a:r>
            <a:r>
              <a:rPr sz="2400" b="1" spc="345" dirty="0">
                <a:solidFill>
                  <a:srgbClr val="3B3B3B"/>
                </a:solidFill>
                <a:latin typeface="DejaVu Sans"/>
                <a:cs typeface="DejaVu Sans"/>
              </a:rPr>
              <a:t> </a:t>
            </a:r>
            <a:r>
              <a:rPr sz="2400" b="1" spc="-229" dirty="0">
                <a:solidFill>
                  <a:srgbClr val="3B3B3B"/>
                </a:solidFill>
                <a:latin typeface="DejaVu Sans"/>
                <a:cs typeface="DejaVu Sans"/>
              </a:rPr>
              <a:t>testing</a:t>
            </a:r>
            <a:r>
              <a:rPr sz="2400" spc="-229" dirty="0">
                <a:solidFill>
                  <a:srgbClr val="3B3B3B"/>
                </a:solidFill>
                <a:latin typeface="DejaVu Sans"/>
                <a:cs typeface="DejaVu Sans"/>
              </a:rPr>
              <a:t>.</a:t>
            </a:r>
            <a:endParaRPr sz="2400">
              <a:latin typeface="DejaVu Sans"/>
              <a:cs typeface="DejaVu Sans"/>
            </a:endParaRPr>
          </a:p>
          <a:p>
            <a:pPr marL="3749040">
              <a:lnSpc>
                <a:spcPct val="100000"/>
              </a:lnSpc>
              <a:spcBef>
                <a:spcPts val="1230"/>
              </a:spcBef>
            </a:pPr>
            <a:r>
              <a:rPr sz="2400" spc="-170" dirty="0">
                <a:solidFill>
                  <a:srgbClr val="7B000C"/>
                </a:solidFill>
                <a:latin typeface="DejaVu Sans"/>
                <a:cs typeface="DejaVu Sans"/>
              </a:rPr>
              <a:t>(Demo)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0035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645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latin typeface="+mj-lt"/>
              </a:rPr>
              <a:t>The </a:t>
            </a:r>
            <a:r>
              <a:rPr spc="-285" dirty="0">
                <a:latin typeface="+mj-lt"/>
              </a:rPr>
              <a:t>Groups </a:t>
            </a:r>
            <a:r>
              <a:rPr spc="-395" dirty="0">
                <a:latin typeface="+mj-lt"/>
              </a:rPr>
              <a:t>and </a:t>
            </a:r>
            <a:r>
              <a:rPr spc="-445" dirty="0">
                <a:latin typeface="+mj-lt"/>
              </a:rPr>
              <a:t>the</a:t>
            </a:r>
            <a:r>
              <a:rPr spc="-770" dirty="0">
                <a:latin typeface="+mj-lt"/>
              </a:rPr>
              <a:t> </a:t>
            </a:r>
            <a:r>
              <a:rPr spc="-445" dirty="0">
                <a:latin typeface="+mj-lt"/>
              </a:rPr>
              <a:t>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977" y="982567"/>
            <a:ext cx="7787226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Random sample of mothers of newborns.  Compare:</a:t>
            </a:r>
          </a:p>
          <a:p>
            <a:r>
              <a:rPr lang="en-US" sz="2600" dirty="0" smtClean="0"/>
              <a:t>	(A) Birth weights of babies born to 		mothers who smoked during pregnancy</a:t>
            </a:r>
          </a:p>
          <a:p>
            <a:r>
              <a:rPr lang="en-US" sz="2600" dirty="0" smtClean="0"/>
              <a:t>	(B) </a:t>
            </a:r>
            <a:r>
              <a:rPr lang="en-US" sz="2600" dirty="0"/>
              <a:t>Birth weights of babies born </a:t>
            </a:r>
            <a:r>
              <a:rPr lang="en-US" sz="2600" dirty="0" smtClean="0"/>
              <a:t>to mothers 	who did not smoke </a:t>
            </a:r>
            <a:r>
              <a:rPr lang="en-US" sz="2600" dirty="0"/>
              <a:t>during </a:t>
            </a:r>
            <a:r>
              <a:rPr lang="en-US" sz="2600" dirty="0" smtClean="0"/>
              <a:t>pregnancy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Question: Could the differences be due to chance alone?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4619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>
                <a:latin typeface="+mj-lt"/>
              </a:rPr>
              <a:t>H</a:t>
            </a:r>
            <a:r>
              <a:rPr spc="-340" dirty="0">
                <a:latin typeface="+mj-lt"/>
              </a:rPr>
              <a:t>y</a:t>
            </a:r>
            <a:r>
              <a:rPr spc="-395" dirty="0">
                <a:latin typeface="+mj-lt"/>
              </a:rPr>
              <a:t>poth</a:t>
            </a:r>
            <a:r>
              <a:rPr spc="-415" dirty="0">
                <a:latin typeface="+mj-lt"/>
              </a:rPr>
              <a:t>e</a:t>
            </a:r>
            <a:r>
              <a:rPr spc="-150" dirty="0">
                <a:latin typeface="+mj-lt"/>
              </a:rPr>
              <a:t>s</a:t>
            </a:r>
            <a:r>
              <a:rPr spc="-445" dirty="0">
                <a:latin typeface="+mj-lt"/>
              </a:rPr>
              <a:t>e</a:t>
            </a:r>
            <a:r>
              <a:rPr spc="-145" dirty="0">
                <a:latin typeface="+mj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101077"/>
            <a:ext cx="7731759" cy="2972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35" dirty="0">
                <a:solidFill>
                  <a:srgbClr val="3B3B3B"/>
                </a:solidFill>
                <a:latin typeface="+mn-lt"/>
                <a:cs typeface="DejaVu Sans"/>
              </a:rPr>
              <a:t>Null:</a:t>
            </a:r>
            <a:endParaRPr sz="2400" dirty="0">
              <a:latin typeface="+mn-lt"/>
              <a:cs typeface="DejaVu Sans"/>
            </a:endParaRPr>
          </a:p>
          <a:p>
            <a:pPr marL="850900" marR="78105" lvl="1" indent="-381000">
              <a:lnSpc>
                <a:spcPct val="100699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120" dirty="0">
                <a:solidFill>
                  <a:srgbClr val="3B3B3B"/>
                </a:solidFill>
                <a:latin typeface="+mn-lt"/>
                <a:cs typeface="DejaVu Sans"/>
              </a:rPr>
              <a:t>In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population,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distributions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of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200" dirty="0">
                <a:solidFill>
                  <a:srgbClr val="3B3B3B"/>
                </a:solidFill>
                <a:latin typeface="+mn-lt"/>
                <a:cs typeface="DejaVu Sans"/>
              </a:rPr>
              <a:t>birth  </a:t>
            </a:r>
            <a:r>
              <a:rPr sz="2400" spc="-175" dirty="0">
                <a:solidFill>
                  <a:srgbClr val="3B3B3B"/>
                </a:solidFill>
                <a:latin typeface="+mn-lt"/>
                <a:cs typeface="DejaVu Sans"/>
              </a:rPr>
              <a:t>weights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of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40" dirty="0">
                <a:solidFill>
                  <a:srgbClr val="3B3B3B"/>
                </a:solidFill>
                <a:latin typeface="+mn-lt"/>
                <a:cs typeface="DejaVu Sans"/>
              </a:rPr>
              <a:t>babies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in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215" dirty="0">
                <a:solidFill>
                  <a:srgbClr val="3B3B3B"/>
                </a:solidFill>
                <a:latin typeface="+mn-lt"/>
                <a:cs typeface="DejaVu Sans"/>
              </a:rPr>
              <a:t>two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groups are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 </a:t>
            </a:r>
            <a:r>
              <a:rPr sz="2400" spc="-155" dirty="0">
                <a:solidFill>
                  <a:srgbClr val="3B3B3B"/>
                </a:solidFill>
                <a:latin typeface="+mn-lt"/>
                <a:cs typeface="DejaVu Sans"/>
              </a:rPr>
              <a:t>same.</a:t>
            </a:r>
            <a:r>
              <a:rPr sz="2400" spc="5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40" dirty="0">
                <a:solidFill>
                  <a:srgbClr val="3B3B3B"/>
                </a:solidFill>
                <a:latin typeface="+mn-lt"/>
                <a:cs typeface="DejaVu Sans"/>
              </a:rPr>
              <a:t>(They</a:t>
            </a:r>
            <a:r>
              <a:rPr sz="2400" spc="6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are</a:t>
            </a:r>
            <a:r>
              <a:rPr sz="2400" spc="6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80" dirty="0">
                <a:solidFill>
                  <a:srgbClr val="3B3B3B"/>
                </a:solidFill>
                <a:latin typeface="+mn-lt"/>
                <a:cs typeface="DejaVu Sans"/>
              </a:rPr>
              <a:t>different</a:t>
            </a:r>
            <a:r>
              <a:rPr sz="2400" spc="5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in</a:t>
            </a:r>
            <a:r>
              <a:rPr sz="2400" spc="6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</a:t>
            </a:r>
            <a:r>
              <a:rPr sz="2400" spc="6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sample</a:t>
            </a:r>
            <a:r>
              <a:rPr sz="2400" spc="6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just</a:t>
            </a:r>
            <a:r>
              <a:rPr sz="2400" spc="5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75" dirty="0">
                <a:solidFill>
                  <a:srgbClr val="3B3B3B"/>
                </a:solidFill>
                <a:latin typeface="+mn-lt"/>
                <a:cs typeface="DejaVu Sans"/>
              </a:rPr>
              <a:t>due</a:t>
            </a:r>
            <a:r>
              <a:rPr sz="2400" spc="6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lang="en-US" sz="2400" spc="-90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lang="en-US" sz="2400" spc="-900" dirty="0" smtClean="0">
                <a:solidFill>
                  <a:srgbClr val="3B3B3B"/>
                </a:solidFill>
                <a:latin typeface="+mn-lt"/>
                <a:cs typeface="DejaVu Sans"/>
              </a:rPr>
              <a:t>            </a:t>
            </a:r>
            <a:r>
              <a:rPr lang="en-US" sz="2400" spc="-70" dirty="0" smtClean="0">
                <a:solidFill>
                  <a:srgbClr val="3B3B3B"/>
                </a:solidFill>
                <a:latin typeface="+mn-lt"/>
                <a:cs typeface="DejaVu Serif"/>
              </a:rPr>
              <a:t>to </a:t>
            </a:r>
            <a:r>
              <a:rPr sz="2400" spc="-145" dirty="0" smtClean="0">
                <a:solidFill>
                  <a:srgbClr val="3B3B3B"/>
                </a:solidFill>
                <a:latin typeface="+mn-lt"/>
                <a:cs typeface="DejaVu Sans"/>
              </a:rPr>
              <a:t>chance</a:t>
            </a:r>
            <a:r>
              <a:rPr sz="2400" spc="-145" dirty="0">
                <a:solidFill>
                  <a:srgbClr val="3B3B3B"/>
                </a:solidFill>
                <a:latin typeface="+mn-lt"/>
                <a:cs typeface="DejaVu Sans"/>
              </a:rPr>
              <a:t>.)</a:t>
            </a:r>
            <a:endParaRPr sz="2400" dirty="0">
              <a:latin typeface="+mn-lt"/>
              <a:cs typeface="DejaVu Sans"/>
            </a:endParaRPr>
          </a:p>
          <a:p>
            <a:pPr marL="393700" indent="-381000">
              <a:lnSpc>
                <a:spcPts val="2800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170" dirty="0">
                <a:solidFill>
                  <a:srgbClr val="3B3B3B"/>
                </a:solidFill>
                <a:latin typeface="+mn-lt"/>
                <a:cs typeface="DejaVu Sans"/>
              </a:rPr>
              <a:t>Alternative:</a:t>
            </a:r>
            <a:endParaRPr sz="2400" dirty="0">
              <a:latin typeface="+mn-lt"/>
              <a:cs typeface="DejaVu Sans"/>
            </a:endParaRPr>
          </a:p>
          <a:p>
            <a:pPr marL="850900" marR="5080" lvl="1" indent="-381000">
              <a:lnSpc>
                <a:spcPct val="100699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120" dirty="0">
                <a:solidFill>
                  <a:srgbClr val="3B3B3B"/>
                </a:solidFill>
                <a:latin typeface="+mn-lt"/>
                <a:cs typeface="DejaVu Sans"/>
              </a:rPr>
              <a:t>In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population,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40" dirty="0">
                <a:solidFill>
                  <a:srgbClr val="3B3B3B"/>
                </a:solidFill>
                <a:latin typeface="+mn-lt"/>
                <a:cs typeface="DejaVu Sans"/>
              </a:rPr>
              <a:t>babies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of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90" dirty="0">
                <a:solidFill>
                  <a:srgbClr val="3B3B3B"/>
                </a:solidFill>
                <a:latin typeface="+mn-lt"/>
                <a:cs typeface="DejaVu Sans"/>
              </a:rPr>
              <a:t>mothers </a:t>
            </a:r>
            <a:r>
              <a:rPr sz="2400" spc="-185" dirty="0">
                <a:solidFill>
                  <a:srgbClr val="3B3B3B"/>
                </a:solidFill>
                <a:latin typeface="+mn-lt"/>
                <a:cs typeface="DejaVu Sans"/>
              </a:rPr>
              <a:t>who  </a:t>
            </a:r>
            <a:r>
              <a:rPr sz="2400" spc="-175" dirty="0">
                <a:solidFill>
                  <a:srgbClr val="3B3B3B"/>
                </a:solidFill>
                <a:latin typeface="+mn-lt"/>
                <a:cs typeface="DejaVu Sans"/>
              </a:rPr>
              <a:t>smoked weighed </a:t>
            </a:r>
            <a:r>
              <a:rPr sz="2400" spc="-95" dirty="0">
                <a:solidFill>
                  <a:srgbClr val="3B3B3B"/>
                </a:solidFill>
                <a:latin typeface="+mn-lt"/>
                <a:cs typeface="DejaVu Sans"/>
              </a:rPr>
              <a:t>less,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on average, </a:t>
            </a:r>
            <a:r>
              <a:rPr sz="2400" spc="-200" dirty="0">
                <a:solidFill>
                  <a:srgbClr val="3B3B3B"/>
                </a:solidFill>
                <a:latin typeface="+mn-lt"/>
                <a:cs typeface="DejaVu Sans"/>
              </a:rPr>
              <a:t>than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325" dirty="0">
                <a:solidFill>
                  <a:srgbClr val="3B3B3B"/>
                </a:solidFill>
                <a:latin typeface="+mn-lt"/>
                <a:cs typeface="DejaVu Sans"/>
              </a:rPr>
              <a:t>babies 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of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</a:t>
            </a:r>
            <a:r>
              <a:rPr sz="2400" spc="-33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50" dirty="0">
                <a:solidFill>
                  <a:srgbClr val="3B3B3B"/>
                </a:solidFill>
                <a:latin typeface="+mn-lt"/>
                <a:cs typeface="DejaVu Sans"/>
              </a:rPr>
              <a:t>non-smokers.</a:t>
            </a:r>
            <a:endParaRPr sz="2400" dirty="0">
              <a:latin typeface="+mn-l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6727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287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Test</a:t>
            </a:r>
            <a:r>
              <a:rPr spc="-20" dirty="0"/>
              <a:t> </a:t>
            </a:r>
            <a:r>
              <a:rPr spc="-35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101077"/>
            <a:ext cx="7822040" cy="3195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800" spc="-140" dirty="0">
                <a:solidFill>
                  <a:srgbClr val="3B3B3B"/>
                </a:solidFill>
                <a:latin typeface="+mn-lt"/>
                <a:cs typeface="DejaVu Sans"/>
              </a:rPr>
              <a:t>Group </a:t>
            </a:r>
            <a:r>
              <a:rPr sz="2800" spc="-95" dirty="0">
                <a:solidFill>
                  <a:srgbClr val="3B3B3B"/>
                </a:solidFill>
                <a:latin typeface="+mn-lt"/>
                <a:cs typeface="DejaVu Sans"/>
              </a:rPr>
              <a:t>A:</a:t>
            </a:r>
            <a:r>
              <a:rPr sz="2800" spc="254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800" spc="-160" dirty="0">
                <a:solidFill>
                  <a:srgbClr val="3B3B3B"/>
                </a:solidFill>
                <a:latin typeface="+mn-lt"/>
                <a:cs typeface="DejaVu Sans"/>
              </a:rPr>
              <a:t>smokers</a:t>
            </a:r>
            <a:endParaRPr sz="2800" dirty="0">
              <a:latin typeface="+mn-lt"/>
              <a:cs typeface="DejaVu Sans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800" spc="-140" dirty="0">
                <a:solidFill>
                  <a:srgbClr val="3B3B3B"/>
                </a:solidFill>
                <a:latin typeface="+mn-lt"/>
                <a:cs typeface="DejaVu Sans"/>
              </a:rPr>
              <a:t>Group </a:t>
            </a:r>
            <a:r>
              <a:rPr sz="2800" spc="-95" dirty="0">
                <a:solidFill>
                  <a:srgbClr val="3B3B3B"/>
                </a:solidFill>
                <a:latin typeface="+mn-lt"/>
                <a:cs typeface="DejaVu Sans"/>
              </a:rPr>
              <a:t>B:</a:t>
            </a:r>
            <a:r>
              <a:rPr sz="2800" spc="25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800" spc="-155" dirty="0">
                <a:solidFill>
                  <a:srgbClr val="3B3B3B"/>
                </a:solidFill>
                <a:latin typeface="+mn-lt"/>
                <a:cs typeface="DejaVu Sans"/>
              </a:rPr>
              <a:t>non-smokers</a:t>
            </a:r>
            <a:endParaRPr sz="2800" dirty="0">
              <a:latin typeface="+mn-lt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Font typeface="DejaVu Sans"/>
              <a:buChar char="●"/>
            </a:pPr>
            <a:endParaRPr sz="2800" dirty="0">
              <a:latin typeface="+mn-lt"/>
              <a:cs typeface="DejaVu Sans"/>
            </a:endParaRPr>
          </a:p>
          <a:p>
            <a:pPr marL="393065" marR="340995" indent="-393065">
              <a:lnSpc>
                <a:spcPct val="118100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800" spc="-150" dirty="0">
                <a:solidFill>
                  <a:srgbClr val="3B3B3B"/>
                </a:solidFill>
                <a:latin typeface="+mn-lt"/>
                <a:cs typeface="DejaVu Sans"/>
              </a:rPr>
              <a:t>Statistic: </a:t>
            </a:r>
            <a:r>
              <a:rPr sz="2800" spc="-155" dirty="0">
                <a:solidFill>
                  <a:srgbClr val="3B3B3B"/>
                </a:solidFill>
                <a:latin typeface="+mn-lt"/>
                <a:cs typeface="DejaVu Sans"/>
              </a:rPr>
              <a:t>Difference </a:t>
            </a:r>
            <a:r>
              <a:rPr sz="2800" spc="-190" dirty="0">
                <a:solidFill>
                  <a:srgbClr val="3B3B3B"/>
                </a:solidFill>
                <a:latin typeface="+mn-lt"/>
                <a:cs typeface="DejaVu Sans"/>
              </a:rPr>
              <a:t>between </a:t>
            </a:r>
            <a:r>
              <a:rPr sz="2800" spc="-165" dirty="0" smtClean="0">
                <a:solidFill>
                  <a:srgbClr val="3B3B3B"/>
                </a:solidFill>
                <a:latin typeface="+mn-lt"/>
                <a:cs typeface="DejaVu Sans"/>
              </a:rPr>
              <a:t>average</a:t>
            </a:r>
            <a:r>
              <a:rPr lang="en-US" sz="2800" spc="-165" dirty="0" smtClean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800" spc="-265" dirty="0" smtClean="0">
                <a:solidFill>
                  <a:srgbClr val="3B3B3B"/>
                </a:solidFill>
                <a:latin typeface="+mn-lt"/>
                <a:cs typeface="DejaVu Sans"/>
              </a:rPr>
              <a:t>weights  </a:t>
            </a:r>
            <a:r>
              <a:rPr sz="2800" spc="-140" dirty="0">
                <a:solidFill>
                  <a:srgbClr val="3B3B3B"/>
                </a:solidFill>
                <a:latin typeface="+mn-lt"/>
                <a:cs typeface="DejaVu Sans"/>
              </a:rPr>
              <a:t>Group </a:t>
            </a:r>
            <a:r>
              <a:rPr sz="2800" spc="-50" dirty="0">
                <a:solidFill>
                  <a:srgbClr val="3B3B3B"/>
                </a:solidFill>
                <a:latin typeface="+mn-lt"/>
                <a:cs typeface="DejaVu Sans"/>
              </a:rPr>
              <a:t>B </a:t>
            </a:r>
            <a:r>
              <a:rPr sz="2800" spc="-165" dirty="0">
                <a:solidFill>
                  <a:srgbClr val="3B3B3B"/>
                </a:solidFill>
                <a:latin typeface="+mn-lt"/>
                <a:cs typeface="DejaVu Sans"/>
              </a:rPr>
              <a:t>average </a:t>
            </a:r>
            <a:r>
              <a:rPr sz="2800" spc="-70" dirty="0">
                <a:solidFill>
                  <a:srgbClr val="3B3B3B"/>
                </a:solidFill>
                <a:latin typeface="+mn-lt"/>
                <a:cs typeface="DejaVu Sans"/>
              </a:rPr>
              <a:t>- </a:t>
            </a:r>
            <a:r>
              <a:rPr sz="2800" spc="-140" dirty="0">
                <a:solidFill>
                  <a:srgbClr val="3B3B3B"/>
                </a:solidFill>
                <a:latin typeface="+mn-lt"/>
                <a:cs typeface="DejaVu Sans"/>
              </a:rPr>
              <a:t>Group </a:t>
            </a:r>
            <a:r>
              <a:rPr sz="2800" spc="-45" dirty="0">
                <a:solidFill>
                  <a:srgbClr val="3B3B3B"/>
                </a:solidFill>
                <a:latin typeface="+mn-lt"/>
                <a:cs typeface="DejaVu Sans"/>
              </a:rPr>
              <a:t>A</a:t>
            </a:r>
            <a:r>
              <a:rPr sz="2800" spc="30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800" spc="-165" dirty="0">
                <a:solidFill>
                  <a:srgbClr val="3B3B3B"/>
                </a:solidFill>
                <a:latin typeface="+mn-lt"/>
                <a:cs typeface="DejaVu Sans"/>
              </a:rPr>
              <a:t>average</a:t>
            </a:r>
            <a:endParaRPr sz="2800" dirty="0">
              <a:latin typeface="+mn-lt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B000C"/>
              </a:buClr>
              <a:buFont typeface="DejaVu Sans"/>
              <a:buChar char="●"/>
            </a:pPr>
            <a:endParaRPr sz="2800" dirty="0">
              <a:latin typeface="+mn-lt"/>
              <a:cs typeface="DejaVu Sans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800" spc="-135" dirty="0">
                <a:solidFill>
                  <a:srgbClr val="3B3B3B"/>
                </a:solidFill>
                <a:latin typeface="+mn-lt"/>
                <a:cs typeface="DejaVu Sans"/>
              </a:rPr>
              <a:t>Large </a:t>
            </a:r>
            <a:r>
              <a:rPr sz="2800" spc="-145" dirty="0">
                <a:solidFill>
                  <a:srgbClr val="3B3B3B"/>
                </a:solidFill>
                <a:latin typeface="+mn-lt"/>
                <a:cs typeface="DejaVu Sans"/>
              </a:rPr>
              <a:t>values </a:t>
            </a:r>
            <a:r>
              <a:rPr sz="2800" spc="-160" dirty="0">
                <a:solidFill>
                  <a:srgbClr val="3B3B3B"/>
                </a:solidFill>
                <a:latin typeface="+mn-lt"/>
                <a:cs typeface="DejaVu Sans"/>
              </a:rPr>
              <a:t>of </a:t>
            </a:r>
            <a:r>
              <a:rPr sz="2800" spc="-165" dirty="0">
                <a:solidFill>
                  <a:srgbClr val="3B3B3B"/>
                </a:solidFill>
                <a:latin typeface="+mn-lt"/>
                <a:cs typeface="DejaVu Sans"/>
              </a:rPr>
              <a:t>this statistic </a:t>
            </a:r>
            <a:r>
              <a:rPr sz="2800" spc="-175" dirty="0">
                <a:solidFill>
                  <a:srgbClr val="3B3B3B"/>
                </a:solidFill>
                <a:latin typeface="+mn-lt"/>
                <a:cs typeface="DejaVu Sans"/>
              </a:rPr>
              <a:t>favor</a:t>
            </a:r>
            <a:r>
              <a:rPr sz="2800" spc="29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8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800" spc="-275" dirty="0">
                <a:solidFill>
                  <a:srgbClr val="3B3B3B"/>
                </a:solidFill>
                <a:latin typeface="+mn-lt"/>
                <a:cs typeface="DejaVu Sans"/>
              </a:rPr>
              <a:t>alternative</a:t>
            </a:r>
            <a:endParaRPr sz="2800" dirty="0">
              <a:latin typeface="+mn-l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1863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Simulating </a:t>
            </a:r>
            <a:r>
              <a:rPr spc="-380" dirty="0"/>
              <a:t>Under </a:t>
            </a:r>
            <a:r>
              <a:rPr spc="-445" dirty="0"/>
              <a:t>the</a:t>
            </a:r>
            <a:r>
              <a:rPr spc="-145" dirty="0"/>
              <a:t> </a:t>
            </a:r>
            <a:r>
              <a:rPr spc="-475" dirty="0"/>
              <a:t>Null</a:t>
            </a:r>
          </a:p>
        </p:txBody>
      </p:sp>
      <p:sp>
        <p:nvSpPr>
          <p:cNvPr id="3" name="object 3"/>
          <p:cNvSpPr/>
          <p:nvPr/>
        </p:nvSpPr>
        <p:spPr>
          <a:xfrm>
            <a:off x="7492840" y="1478884"/>
            <a:ext cx="1392778" cy="1218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2092" y="1606029"/>
            <a:ext cx="407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DejaVu Sans"/>
                <a:cs typeface="DejaVu Sans"/>
              </a:rPr>
              <a:t>...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570" y="2885494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ans"/>
                <a:cs typeface="DejaVu Sans"/>
              </a:rPr>
              <a:t>N</a:t>
            </a:r>
            <a:r>
              <a:rPr sz="1800" spc="-75" dirty="0">
                <a:latin typeface="DejaVu Sans"/>
                <a:cs typeface="DejaVu Sans"/>
              </a:rPr>
              <a:t>o</a:t>
            </a:r>
            <a:r>
              <a:rPr sz="1800" spc="-145" dirty="0">
                <a:latin typeface="DejaVu Sans"/>
                <a:cs typeface="DejaVu Sans"/>
              </a:rPr>
              <a:t>n</a:t>
            </a:r>
            <a:r>
              <a:rPr sz="1800" spc="-55" dirty="0">
                <a:latin typeface="DejaVu Sans"/>
                <a:cs typeface="DejaVu Sans"/>
              </a:rPr>
              <a:t>-</a:t>
            </a:r>
            <a:r>
              <a:rPr sz="1800" spc="-150" dirty="0">
                <a:latin typeface="DejaVu Sans"/>
                <a:cs typeface="DejaVu Sans"/>
              </a:rPr>
              <a:t>sm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120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599" y="1445031"/>
            <a:ext cx="5943709" cy="1273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495" y="2885484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ans"/>
                <a:cs typeface="DejaVu Sans"/>
              </a:rPr>
              <a:t>N</a:t>
            </a:r>
            <a:r>
              <a:rPr sz="1800" spc="-75" dirty="0">
                <a:latin typeface="DejaVu Sans"/>
                <a:cs typeface="DejaVu Sans"/>
              </a:rPr>
              <a:t>o</a:t>
            </a:r>
            <a:r>
              <a:rPr sz="1800" spc="-145" dirty="0">
                <a:latin typeface="DejaVu Sans"/>
                <a:cs typeface="DejaVu Sans"/>
              </a:rPr>
              <a:t>n</a:t>
            </a:r>
            <a:r>
              <a:rPr sz="1800" spc="-55" dirty="0">
                <a:latin typeface="DejaVu Sans"/>
                <a:cs typeface="DejaVu Sans"/>
              </a:rPr>
              <a:t>-</a:t>
            </a:r>
            <a:r>
              <a:rPr sz="1800" spc="-150" dirty="0">
                <a:latin typeface="DejaVu Sans"/>
                <a:cs typeface="DejaVu Sans"/>
              </a:rPr>
              <a:t>sm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113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0020" y="2885494"/>
            <a:ext cx="8128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DejaVu Sans"/>
                <a:cs typeface="DejaVu Sans"/>
              </a:rPr>
              <a:t>S</a:t>
            </a:r>
            <a:r>
              <a:rPr sz="1800" spc="-254" dirty="0">
                <a:latin typeface="DejaVu Sans"/>
                <a:cs typeface="DejaVu Sans"/>
              </a:rPr>
              <a:t>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marL="63500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128</a:t>
            </a:r>
            <a:r>
              <a:rPr sz="1800" spc="-10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313" y="2885494"/>
            <a:ext cx="8128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DejaVu Sans"/>
                <a:cs typeface="DejaVu Sans"/>
              </a:rPr>
              <a:t>S</a:t>
            </a:r>
            <a:r>
              <a:rPr sz="1800" spc="-254" dirty="0">
                <a:latin typeface="DejaVu Sans"/>
                <a:cs typeface="DejaVu Sans"/>
              </a:rPr>
              <a:t>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108</a:t>
            </a:r>
            <a:r>
              <a:rPr sz="1800" spc="-10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7333" y="2885503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ans"/>
                <a:cs typeface="DejaVu Sans"/>
              </a:rPr>
              <a:t>N</a:t>
            </a:r>
            <a:r>
              <a:rPr sz="1800" spc="-75" dirty="0">
                <a:latin typeface="DejaVu Sans"/>
                <a:cs typeface="DejaVu Sans"/>
              </a:rPr>
              <a:t>o</a:t>
            </a:r>
            <a:r>
              <a:rPr sz="1800" spc="-145" dirty="0">
                <a:latin typeface="DejaVu Sans"/>
                <a:cs typeface="DejaVu Sans"/>
              </a:rPr>
              <a:t>n</a:t>
            </a:r>
            <a:r>
              <a:rPr sz="1800" spc="-55" dirty="0">
                <a:latin typeface="DejaVu Sans"/>
                <a:cs typeface="DejaVu Sans"/>
              </a:rPr>
              <a:t>-</a:t>
            </a:r>
            <a:r>
              <a:rPr sz="1800" spc="-150" dirty="0">
                <a:latin typeface="DejaVu Sans"/>
                <a:cs typeface="DejaVu Sans"/>
              </a:rPr>
              <a:t>sm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136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897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Simulating </a:t>
            </a:r>
            <a:r>
              <a:rPr spc="-380" dirty="0"/>
              <a:t>Under </a:t>
            </a:r>
            <a:r>
              <a:rPr spc="-445" dirty="0"/>
              <a:t>the</a:t>
            </a:r>
            <a:r>
              <a:rPr spc="-145" dirty="0"/>
              <a:t> </a:t>
            </a:r>
            <a:r>
              <a:rPr spc="-475" dirty="0"/>
              <a:t>Null</a:t>
            </a:r>
          </a:p>
        </p:txBody>
      </p:sp>
      <p:sp>
        <p:nvSpPr>
          <p:cNvPr id="3" name="object 3"/>
          <p:cNvSpPr/>
          <p:nvPr/>
        </p:nvSpPr>
        <p:spPr>
          <a:xfrm>
            <a:off x="7492840" y="1478884"/>
            <a:ext cx="1392778" cy="1218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2092" y="1606029"/>
            <a:ext cx="407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DejaVu Sans"/>
                <a:cs typeface="DejaVu Sans"/>
              </a:rPr>
              <a:t>...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457" y="2885494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ans"/>
                <a:cs typeface="DejaVu Sans"/>
              </a:rPr>
              <a:t>N</a:t>
            </a:r>
            <a:r>
              <a:rPr sz="1800" spc="-75" dirty="0">
                <a:latin typeface="DejaVu Sans"/>
                <a:cs typeface="DejaVu Sans"/>
              </a:rPr>
              <a:t>o</a:t>
            </a:r>
            <a:r>
              <a:rPr sz="1800" spc="-145" dirty="0">
                <a:latin typeface="DejaVu Sans"/>
                <a:cs typeface="DejaVu Sans"/>
              </a:rPr>
              <a:t>n</a:t>
            </a:r>
            <a:r>
              <a:rPr sz="1800" spc="-55" dirty="0">
                <a:latin typeface="DejaVu Sans"/>
                <a:cs typeface="DejaVu Sans"/>
              </a:rPr>
              <a:t>-</a:t>
            </a:r>
            <a:r>
              <a:rPr sz="1800" spc="-150" dirty="0">
                <a:latin typeface="DejaVu Sans"/>
                <a:cs typeface="DejaVu Sans"/>
              </a:rPr>
              <a:t>sm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113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599" y="1445031"/>
            <a:ext cx="5943709" cy="1273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1435" y="2885484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ans"/>
                <a:cs typeface="DejaVu Sans"/>
              </a:rPr>
              <a:t>N</a:t>
            </a:r>
            <a:r>
              <a:rPr sz="1800" spc="-75" dirty="0">
                <a:latin typeface="DejaVu Sans"/>
                <a:cs typeface="DejaVu Sans"/>
              </a:rPr>
              <a:t>o</a:t>
            </a:r>
            <a:r>
              <a:rPr sz="1800" spc="-145" dirty="0">
                <a:latin typeface="DejaVu Sans"/>
                <a:cs typeface="DejaVu Sans"/>
              </a:rPr>
              <a:t>n</a:t>
            </a:r>
            <a:r>
              <a:rPr sz="1800" spc="-55" dirty="0">
                <a:latin typeface="DejaVu Sans"/>
                <a:cs typeface="DejaVu Sans"/>
              </a:rPr>
              <a:t>-</a:t>
            </a:r>
            <a:r>
              <a:rPr sz="1800" spc="-150" dirty="0">
                <a:latin typeface="DejaVu Sans"/>
                <a:cs typeface="DejaVu Sans"/>
              </a:rPr>
              <a:t>sm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128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147" y="2885494"/>
            <a:ext cx="8128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DejaVu Sans"/>
                <a:cs typeface="DejaVu Sans"/>
              </a:rPr>
              <a:t>S</a:t>
            </a:r>
            <a:r>
              <a:rPr sz="1800" spc="-254" dirty="0">
                <a:latin typeface="DejaVu Sans"/>
                <a:cs typeface="DejaVu Sans"/>
              </a:rPr>
              <a:t>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120</a:t>
            </a:r>
            <a:r>
              <a:rPr sz="1800" spc="-10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5904" y="2885494"/>
            <a:ext cx="8128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DejaVu Sans"/>
                <a:cs typeface="DejaVu Sans"/>
              </a:rPr>
              <a:t>S</a:t>
            </a:r>
            <a:r>
              <a:rPr sz="1800" spc="-254" dirty="0">
                <a:latin typeface="DejaVu Sans"/>
                <a:cs typeface="DejaVu Sans"/>
              </a:rPr>
              <a:t>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136</a:t>
            </a:r>
            <a:r>
              <a:rPr sz="1800" spc="-10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7655" y="2885503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ans"/>
                <a:cs typeface="DejaVu Sans"/>
              </a:rPr>
              <a:t>N</a:t>
            </a:r>
            <a:r>
              <a:rPr sz="1800" spc="-75" dirty="0">
                <a:latin typeface="DejaVu Sans"/>
                <a:cs typeface="DejaVu Sans"/>
              </a:rPr>
              <a:t>o</a:t>
            </a:r>
            <a:r>
              <a:rPr sz="1800" spc="-145" dirty="0">
                <a:latin typeface="DejaVu Sans"/>
                <a:cs typeface="DejaVu Sans"/>
              </a:rPr>
              <a:t>n</a:t>
            </a:r>
            <a:r>
              <a:rPr sz="1800" spc="-55" dirty="0">
                <a:latin typeface="DejaVu Sans"/>
                <a:cs typeface="DejaVu Sans"/>
              </a:rPr>
              <a:t>-</a:t>
            </a:r>
            <a:r>
              <a:rPr sz="1800" spc="-150" dirty="0">
                <a:latin typeface="DejaVu Sans"/>
                <a:cs typeface="DejaVu Sans"/>
              </a:rPr>
              <a:t>sm</a:t>
            </a:r>
            <a:r>
              <a:rPr sz="1800" spc="-110" dirty="0">
                <a:latin typeface="DejaVu Sans"/>
                <a:cs typeface="DejaVu Sans"/>
              </a:rPr>
              <a:t>o</a:t>
            </a:r>
            <a:r>
              <a:rPr sz="1800" spc="-125" dirty="0">
                <a:latin typeface="DejaVu Sans"/>
                <a:cs typeface="DejaVu Sans"/>
              </a:rPr>
              <a:t>k</a:t>
            </a:r>
            <a:r>
              <a:rPr sz="1800" spc="-135" dirty="0">
                <a:latin typeface="DejaVu Sans"/>
                <a:cs typeface="DejaVu Sans"/>
              </a:rPr>
              <a:t>e</a:t>
            </a:r>
            <a:r>
              <a:rPr sz="1800" spc="-145" dirty="0">
                <a:latin typeface="DejaVu Sans"/>
                <a:cs typeface="DejaVu Sans"/>
              </a:rPr>
              <a:t>r</a:t>
            </a:r>
            <a:endParaRPr sz="18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150" dirty="0">
                <a:latin typeface="DejaVu Sans"/>
                <a:cs typeface="DejaVu Sans"/>
              </a:rPr>
              <a:t>108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oz</a:t>
            </a:r>
            <a:endParaRPr sz="18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7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 Hypothesis</a:t>
            </a:r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8763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Step 1: Select Two Hypotheses</a:t>
            </a:r>
            <a:endParaRPr sz="2200" b="1" dirty="0"/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 test chooses between two views of how data were generated:</a:t>
            </a:r>
            <a:br>
              <a:rPr lang="en" sz="2200" dirty="0"/>
            </a:br>
            <a:r>
              <a:rPr lang="en" sz="2200" i="1" dirty="0"/>
              <a:t>Null hypothesis </a:t>
            </a:r>
            <a:r>
              <a:rPr lang="en" sz="2200" dirty="0"/>
              <a:t>proposes that data were generated at random;</a:t>
            </a:r>
            <a:br>
              <a:rPr lang="en" sz="2200" dirty="0"/>
            </a:br>
            <a:r>
              <a:rPr lang="en" sz="2200" i="1" dirty="0"/>
              <a:t>Alternative hypothesis</a:t>
            </a:r>
            <a:r>
              <a:rPr lang="en" sz="2200" dirty="0"/>
              <a:t> proposes some effect other than chance</a:t>
            </a:r>
            <a:endParaRPr sz="2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 dirty="0"/>
              <a:t>Step 2: Choose a Test Statistic</a:t>
            </a:r>
            <a:endParaRPr sz="2200" b="1" dirty="0"/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 value that can be computed from the data</a:t>
            </a:r>
            <a:endParaRPr sz="2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 dirty="0"/>
              <a:t>Step 3: Compute What The Null Hypothesis Predicts</a:t>
            </a:r>
            <a:endParaRPr sz="2200" b="1" dirty="0"/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Compute the distribution of the test statistic: what the test statistic might be if the null hypothesis were true.</a:t>
            </a:r>
            <a:endParaRPr sz="2200" dirty="0"/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 b="1" dirty="0"/>
              <a:t>Step 4: Compare the Prediction to the Observed Data</a:t>
            </a:r>
            <a:endParaRPr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latin typeface="+mj-lt"/>
              </a:rPr>
              <a:t>Simulating </a:t>
            </a:r>
            <a:r>
              <a:rPr spc="-380" dirty="0">
                <a:latin typeface="+mj-lt"/>
              </a:rPr>
              <a:t>Under </a:t>
            </a:r>
            <a:r>
              <a:rPr spc="-445" dirty="0">
                <a:latin typeface="+mj-lt"/>
              </a:rPr>
              <a:t>the</a:t>
            </a:r>
            <a:r>
              <a:rPr spc="-145" dirty="0">
                <a:latin typeface="+mj-lt"/>
              </a:rPr>
              <a:t> </a:t>
            </a:r>
            <a:r>
              <a:rPr spc="-475" dirty="0">
                <a:latin typeface="+mj-lt"/>
              </a:rPr>
              <a:t>Null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8033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065" marR="5080" indent="-381000">
              <a:lnSpc>
                <a:spcPct val="100699"/>
              </a:lnSpc>
              <a:spcBef>
                <a:spcPts val="8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pc="-114" dirty="0">
                <a:latin typeface="+mn-lt"/>
              </a:rPr>
              <a:t>If </a:t>
            </a:r>
            <a:r>
              <a:rPr spc="-204" dirty="0">
                <a:latin typeface="+mn-lt"/>
              </a:rPr>
              <a:t>the </a:t>
            </a:r>
            <a:r>
              <a:rPr spc="-160" dirty="0">
                <a:latin typeface="+mn-lt"/>
              </a:rPr>
              <a:t>null </a:t>
            </a:r>
            <a:r>
              <a:rPr spc="-95" dirty="0">
                <a:latin typeface="+mn-lt"/>
              </a:rPr>
              <a:t>is </a:t>
            </a:r>
            <a:r>
              <a:rPr spc="-180" dirty="0">
                <a:latin typeface="+mn-lt"/>
              </a:rPr>
              <a:t>true, </a:t>
            </a:r>
            <a:r>
              <a:rPr spc="-135" dirty="0">
                <a:latin typeface="+mn-lt"/>
              </a:rPr>
              <a:t>all </a:t>
            </a:r>
            <a:r>
              <a:rPr spc="-180" dirty="0">
                <a:latin typeface="+mn-lt"/>
              </a:rPr>
              <a:t>rearrangements </a:t>
            </a:r>
            <a:r>
              <a:rPr spc="-160" dirty="0">
                <a:latin typeface="+mn-lt"/>
              </a:rPr>
              <a:t>of </a:t>
            </a:r>
            <a:r>
              <a:rPr spc="-204" dirty="0">
                <a:latin typeface="+mn-lt"/>
              </a:rPr>
              <a:t>the </a:t>
            </a:r>
            <a:r>
              <a:rPr spc="-200" dirty="0">
                <a:latin typeface="+mn-lt"/>
              </a:rPr>
              <a:t>birth </a:t>
            </a:r>
            <a:r>
              <a:rPr spc="-400" dirty="0">
                <a:latin typeface="+mn-lt"/>
              </a:rPr>
              <a:t>weights  </a:t>
            </a:r>
            <a:r>
              <a:rPr spc="-200" dirty="0">
                <a:latin typeface="+mn-lt"/>
              </a:rPr>
              <a:t>among </a:t>
            </a:r>
            <a:r>
              <a:rPr spc="-204" dirty="0">
                <a:latin typeface="+mn-lt"/>
              </a:rPr>
              <a:t>the </a:t>
            </a:r>
            <a:r>
              <a:rPr spc="-215" dirty="0">
                <a:latin typeface="+mn-lt"/>
              </a:rPr>
              <a:t>two </a:t>
            </a:r>
            <a:r>
              <a:rPr spc="-160" dirty="0">
                <a:latin typeface="+mn-lt"/>
              </a:rPr>
              <a:t>groups are </a:t>
            </a:r>
            <a:r>
              <a:rPr spc="-165" dirty="0">
                <a:latin typeface="+mn-lt"/>
              </a:rPr>
              <a:t>equally</a:t>
            </a:r>
            <a:r>
              <a:rPr spc="-355" dirty="0">
                <a:latin typeface="+mn-lt"/>
              </a:rPr>
              <a:t> </a:t>
            </a:r>
            <a:r>
              <a:rPr spc="-160" dirty="0">
                <a:latin typeface="+mn-lt"/>
              </a:rPr>
              <a:t>likely</a:t>
            </a: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pc="-90" dirty="0">
                <a:latin typeface="+mn-lt"/>
              </a:rPr>
              <a:t>Plan:</a:t>
            </a:r>
          </a:p>
          <a:p>
            <a:pPr marL="850900" lvl="1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140" dirty="0">
                <a:solidFill>
                  <a:srgbClr val="3B3B3B"/>
                </a:solidFill>
                <a:latin typeface="+mn-lt"/>
                <a:cs typeface="DejaVu Sans"/>
              </a:rPr>
              <a:t>Shuffle </a:t>
            </a:r>
            <a:r>
              <a:rPr sz="2400" spc="-135" dirty="0">
                <a:solidFill>
                  <a:srgbClr val="3B3B3B"/>
                </a:solidFill>
                <a:latin typeface="+mn-lt"/>
                <a:cs typeface="DejaVu Sans"/>
              </a:rPr>
              <a:t>all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200" dirty="0">
                <a:solidFill>
                  <a:srgbClr val="3B3B3B"/>
                </a:solidFill>
                <a:latin typeface="+mn-lt"/>
                <a:cs typeface="DejaVu Sans"/>
              </a:rPr>
              <a:t>birth</a:t>
            </a:r>
            <a:r>
              <a:rPr sz="2400" spc="17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75" dirty="0">
                <a:solidFill>
                  <a:srgbClr val="3B3B3B"/>
                </a:solidFill>
                <a:latin typeface="+mn-lt"/>
                <a:cs typeface="DejaVu Sans"/>
              </a:rPr>
              <a:t>weights</a:t>
            </a:r>
            <a:endParaRPr sz="2400" dirty="0">
              <a:latin typeface="+mn-lt"/>
              <a:cs typeface="DejaVu Sans"/>
            </a:endParaRPr>
          </a:p>
          <a:p>
            <a:pPr marL="850900" marR="8890" lvl="1" indent="-381000">
              <a:lnSpc>
                <a:spcPts val="2800"/>
              </a:lnSpc>
              <a:spcBef>
                <a:spcPts val="18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110" dirty="0">
                <a:solidFill>
                  <a:srgbClr val="3B3B3B"/>
                </a:solidFill>
                <a:latin typeface="+mn-lt"/>
                <a:cs typeface="DejaVu Sans"/>
              </a:rPr>
              <a:t>Assign </a:t>
            </a:r>
            <a:r>
              <a:rPr sz="2400" spc="-170" dirty="0">
                <a:solidFill>
                  <a:srgbClr val="3B3B3B"/>
                </a:solidFill>
                <a:latin typeface="+mn-lt"/>
                <a:cs typeface="DejaVu Sans"/>
              </a:rPr>
              <a:t>some </a:t>
            </a:r>
            <a:r>
              <a:rPr sz="2400" spc="-210" dirty="0">
                <a:solidFill>
                  <a:srgbClr val="3B3B3B"/>
                </a:solidFill>
                <a:latin typeface="+mn-lt"/>
                <a:cs typeface="DejaVu Sans"/>
              </a:rPr>
              <a:t>to </a:t>
            </a:r>
            <a:r>
              <a:rPr sz="2400" spc="-190" dirty="0">
                <a:solidFill>
                  <a:srgbClr val="3B3B3B"/>
                </a:solidFill>
                <a:latin typeface="+mn-lt"/>
                <a:cs typeface="DejaVu Sans"/>
              </a:rPr>
              <a:t>“Group </a:t>
            </a:r>
            <a:r>
              <a:rPr sz="2400" spc="-250" dirty="0">
                <a:solidFill>
                  <a:srgbClr val="3B3B3B"/>
                </a:solidFill>
                <a:latin typeface="+mn-lt"/>
                <a:cs typeface="DejaVu Sans"/>
              </a:rPr>
              <a:t>A” </a:t>
            </a:r>
            <a:r>
              <a:rPr sz="2400" spc="-175" dirty="0">
                <a:solidFill>
                  <a:srgbClr val="3B3B3B"/>
                </a:solidFill>
                <a:latin typeface="+mn-lt"/>
                <a:cs typeface="DejaVu Sans"/>
              </a:rPr>
              <a:t>and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rest </a:t>
            </a:r>
            <a:r>
              <a:rPr sz="2400" spc="-210" dirty="0">
                <a:solidFill>
                  <a:srgbClr val="3B3B3B"/>
                </a:solidFill>
                <a:latin typeface="+mn-lt"/>
                <a:cs typeface="DejaVu Sans"/>
              </a:rPr>
              <a:t>to </a:t>
            </a:r>
            <a:r>
              <a:rPr sz="2400" spc="-190" dirty="0">
                <a:solidFill>
                  <a:srgbClr val="3B3B3B"/>
                </a:solidFill>
                <a:latin typeface="+mn-lt"/>
                <a:cs typeface="DejaVu Sans"/>
              </a:rPr>
              <a:t>“Group </a:t>
            </a:r>
            <a:r>
              <a:rPr sz="2400" spc="-735" dirty="0">
                <a:solidFill>
                  <a:srgbClr val="3B3B3B"/>
                </a:solidFill>
                <a:latin typeface="+mn-lt"/>
                <a:cs typeface="DejaVu Sans"/>
              </a:rPr>
              <a:t>B”,  </a:t>
            </a:r>
            <a:r>
              <a:rPr sz="2400" spc="-190" dirty="0">
                <a:solidFill>
                  <a:srgbClr val="3B3B3B"/>
                </a:solidFill>
                <a:latin typeface="+mn-lt"/>
                <a:cs typeface="DejaVu Sans"/>
              </a:rPr>
              <a:t>maintaining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215" dirty="0">
                <a:solidFill>
                  <a:srgbClr val="3B3B3B"/>
                </a:solidFill>
                <a:latin typeface="+mn-lt"/>
                <a:cs typeface="DejaVu Sans"/>
              </a:rPr>
              <a:t>two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sample</a:t>
            </a:r>
            <a:r>
              <a:rPr sz="2400" spc="315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90" dirty="0">
                <a:solidFill>
                  <a:srgbClr val="3B3B3B"/>
                </a:solidFill>
                <a:latin typeface="+mn-lt"/>
                <a:cs typeface="DejaVu Sans"/>
              </a:rPr>
              <a:t>sizes</a:t>
            </a:r>
            <a:endParaRPr sz="2400" dirty="0">
              <a:latin typeface="+mn-lt"/>
              <a:cs typeface="DejaVu Sans"/>
            </a:endParaRPr>
          </a:p>
          <a:p>
            <a:pPr marL="850900" marR="38100" lvl="1" indent="-381000">
              <a:lnSpc>
                <a:spcPts val="290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110" dirty="0">
                <a:solidFill>
                  <a:srgbClr val="3B3B3B"/>
                </a:solidFill>
                <a:latin typeface="+mn-lt"/>
                <a:cs typeface="DejaVu Sans"/>
              </a:rPr>
              <a:t>Find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65" dirty="0">
                <a:solidFill>
                  <a:srgbClr val="3B3B3B"/>
                </a:solidFill>
                <a:latin typeface="+mn-lt"/>
                <a:cs typeface="DejaVu Sans"/>
              </a:rPr>
              <a:t>difference </a:t>
            </a:r>
            <a:r>
              <a:rPr sz="2400" spc="-190" dirty="0">
                <a:solidFill>
                  <a:srgbClr val="3B3B3B"/>
                </a:solidFill>
                <a:latin typeface="+mn-lt"/>
                <a:cs typeface="DejaVu Sans"/>
              </a:rPr>
              <a:t>between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155" dirty="0">
                <a:solidFill>
                  <a:srgbClr val="3B3B3B"/>
                </a:solidFill>
                <a:latin typeface="+mn-lt"/>
                <a:cs typeface="DejaVu Sans"/>
              </a:rPr>
              <a:t>averages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of </a:t>
            </a:r>
            <a:r>
              <a:rPr sz="2400" spc="-204" dirty="0">
                <a:solidFill>
                  <a:srgbClr val="3B3B3B"/>
                </a:solidFill>
                <a:latin typeface="+mn-lt"/>
                <a:cs typeface="DejaVu Sans"/>
              </a:rPr>
              <a:t>the </a:t>
            </a:r>
            <a:r>
              <a:rPr sz="2400" spc="-635" dirty="0">
                <a:solidFill>
                  <a:srgbClr val="3B3B3B"/>
                </a:solidFill>
                <a:latin typeface="+mn-lt"/>
                <a:cs typeface="DejaVu Sans"/>
              </a:rPr>
              <a:t>two 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shuffled</a:t>
            </a:r>
            <a:r>
              <a:rPr sz="2400" spc="60" dirty="0">
                <a:solidFill>
                  <a:srgbClr val="3B3B3B"/>
                </a:solidFill>
                <a:latin typeface="+mn-lt"/>
                <a:cs typeface="DejaVu Sans"/>
              </a:rPr>
              <a:t> </a:t>
            </a:r>
            <a:r>
              <a:rPr sz="2400" spc="-160" dirty="0">
                <a:solidFill>
                  <a:srgbClr val="3B3B3B"/>
                </a:solidFill>
                <a:latin typeface="+mn-lt"/>
                <a:cs typeface="DejaVu Sans"/>
              </a:rPr>
              <a:t>groups</a:t>
            </a:r>
            <a:endParaRPr sz="2400" dirty="0">
              <a:latin typeface="+mn-lt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24" y="4034774"/>
            <a:ext cx="139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○"/>
              <a:tabLst>
                <a:tab pos="393065" algn="l"/>
                <a:tab pos="393700" algn="l"/>
              </a:tabLst>
            </a:pPr>
            <a:r>
              <a:rPr sz="2400" spc="-140" dirty="0">
                <a:solidFill>
                  <a:srgbClr val="3B3B3B"/>
                </a:solidFill>
                <a:latin typeface="DejaVu Sans"/>
                <a:cs typeface="DejaVu Sans"/>
              </a:rPr>
              <a:t>Repeat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0582" y="4062576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7B000C"/>
                </a:solidFill>
                <a:latin typeface="DejaVu Sans"/>
                <a:cs typeface="DejaVu Sans"/>
              </a:rPr>
              <a:t>(</a:t>
            </a:r>
            <a:r>
              <a:rPr sz="2400" spc="-165" dirty="0">
                <a:solidFill>
                  <a:srgbClr val="7B000C"/>
                </a:solidFill>
                <a:latin typeface="DejaVu Sans"/>
                <a:cs typeface="DejaVu Sans"/>
              </a:rPr>
              <a:t>D</a:t>
            </a:r>
            <a:r>
              <a:rPr sz="2400" spc="-145" dirty="0">
                <a:solidFill>
                  <a:srgbClr val="7B000C"/>
                </a:solidFill>
                <a:latin typeface="DejaVu Sans"/>
                <a:cs typeface="DejaVu Sans"/>
              </a:rPr>
              <a:t>e</a:t>
            </a:r>
            <a:r>
              <a:rPr sz="2400" spc="-240" dirty="0">
                <a:solidFill>
                  <a:srgbClr val="7B000C"/>
                </a:solidFill>
                <a:latin typeface="DejaVu Sans"/>
                <a:cs typeface="DejaVu Sans"/>
              </a:rPr>
              <a:t>mo</a:t>
            </a:r>
            <a:r>
              <a:rPr sz="2400" spc="-140" dirty="0">
                <a:solidFill>
                  <a:srgbClr val="7B000C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From a Test</a:t>
            </a:r>
            <a:endParaRPr/>
          </a:p>
        </p:txBody>
      </p:sp>
      <p:sp>
        <p:nvSpPr>
          <p:cNvPr id="169" name="Google Shape;169;p37"/>
          <p:cNvSpPr txBox="1"/>
          <p:nvPr/>
        </p:nvSpPr>
        <p:spPr>
          <a:xfrm>
            <a:off x="1356950" y="2356025"/>
            <a:ext cx="1850400" cy="43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Hypothesis test</a:t>
            </a:r>
            <a:endParaRPr sz="1800"/>
          </a:p>
        </p:txBody>
      </p:sp>
      <p:sp>
        <p:nvSpPr>
          <p:cNvPr id="170" name="Google Shape;170;p37"/>
          <p:cNvSpPr txBox="1"/>
          <p:nvPr/>
        </p:nvSpPr>
        <p:spPr>
          <a:xfrm>
            <a:off x="5047325" y="1472600"/>
            <a:ext cx="34386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Can't reject the null hypothesis</a:t>
            </a:r>
            <a:br>
              <a:rPr lang="en" sz="1800"/>
            </a:br>
            <a:r>
              <a:rPr lang="en" sz="1800"/>
              <a:t>(inconclusive, don't know)</a:t>
            </a:r>
            <a:endParaRPr sz="1800"/>
          </a:p>
        </p:txBody>
      </p:sp>
      <p:sp>
        <p:nvSpPr>
          <p:cNvPr id="171" name="Google Shape;171;p37"/>
          <p:cNvSpPr txBox="1"/>
          <p:nvPr/>
        </p:nvSpPr>
        <p:spPr>
          <a:xfrm>
            <a:off x="5047325" y="2874125"/>
            <a:ext cx="34386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Reject the null hypothesis</a:t>
            </a:r>
            <a:br>
              <a:rPr lang="en" sz="1800" dirty="0"/>
            </a:br>
            <a:r>
              <a:rPr lang="en" sz="1800" dirty="0" smtClean="0"/>
              <a:t>(</a:t>
            </a:r>
            <a:r>
              <a:rPr lang="en-US" sz="1800" dirty="0" smtClean="0"/>
              <a:t>favor</a:t>
            </a:r>
            <a:r>
              <a:rPr lang="en" sz="1800" dirty="0" smtClean="0"/>
              <a:t> </a:t>
            </a:r>
            <a:r>
              <a:rPr lang="en" sz="1800" dirty="0"/>
              <a:t>the alternative)</a:t>
            </a:r>
            <a:endParaRPr sz="1800" dirty="0"/>
          </a:p>
        </p:txBody>
      </p:sp>
      <p:cxnSp>
        <p:nvCxnSpPr>
          <p:cNvPr id="172" name="Google Shape;172;p37"/>
          <p:cNvCxnSpPr/>
          <p:nvPr/>
        </p:nvCxnSpPr>
        <p:spPr>
          <a:xfrm rot="10800000" flipH="1">
            <a:off x="3283550" y="2050900"/>
            <a:ext cx="1565100" cy="3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37"/>
          <p:cNvCxnSpPr/>
          <p:nvPr/>
        </p:nvCxnSpPr>
        <p:spPr>
          <a:xfrm>
            <a:off x="3283550" y="2736700"/>
            <a:ext cx="1565100" cy="3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Conclusions</a:t>
            </a:r>
            <a:endParaRPr/>
          </a:p>
        </p:txBody>
      </p:sp>
      <p:sp>
        <p:nvSpPr>
          <p:cNvPr id="279" name="Google Shape;279;p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P(the </a:t>
            </a:r>
            <a:r>
              <a:rPr lang="en">
                <a:solidFill>
                  <a:srgbClr val="C4820E"/>
                </a:solidFill>
              </a:rPr>
              <a:t>test statistic</a:t>
            </a:r>
            <a:r>
              <a:rPr lang="en"/>
              <a:t> would be </a:t>
            </a:r>
            <a:r>
              <a:rPr lang="en">
                <a:solidFill>
                  <a:schemeClr val="accent4"/>
                </a:solidFill>
              </a:rPr>
              <a:t>equal to or more extreme</a:t>
            </a:r>
            <a:r>
              <a:rPr lang="en"/>
              <a:t/>
            </a:r>
            <a:br>
              <a:rPr lang="en"/>
            </a:br>
            <a:r>
              <a:rPr lang="en"/>
              <a:t>    than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>
                <a:solidFill>
                  <a:srgbClr val="007DD6"/>
                </a:solidFill>
              </a:rPr>
              <a:t> observed test statistic</a:t>
            </a:r>
            <a:r>
              <a:rPr lang="en"/>
              <a:t> </a:t>
            </a:r>
            <a:r>
              <a:rPr lang="en">
                <a:solidFill>
                  <a:srgbClr val="0B5394"/>
                </a:solidFill>
              </a:rPr>
              <a:t>under the null hypothesis</a:t>
            </a:r>
            <a:r>
              <a:rPr lang="en"/>
              <a:t>)</a:t>
            </a:r>
            <a:endParaRPr/>
          </a:p>
        </p:txBody>
      </p:sp>
      <p:pic>
        <p:nvPicPr>
          <p:cNvPr id="280" name="Google Shape;2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170225"/>
            <a:ext cx="4163975" cy="239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55"/>
          <p:cNvGrpSpPr/>
          <p:nvPr/>
        </p:nvGrpSpPr>
        <p:grpSpPr>
          <a:xfrm>
            <a:off x="2093725" y="1826000"/>
            <a:ext cx="2887200" cy="516300"/>
            <a:chOff x="2093725" y="1826000"/>
            <a:chExt cx="2887200" cy="516300"/>
          </a:xfrm>
        </p:grpSpPr>
        <p:cxnSp>
          <p:nvCxnSpPr>
            <p:cNvPr id="282" name="Google Shape;282;p55"/>
            <p:cNvCxnSpPr/>
            <p:nvPr/>
          </p:nvCxnSpPr>
          <p:spPr>
            <a:xfrm rot="10800000" flipH="1">
              <a:off x="2361425" y="1826000"/>
              <a:ext cx="353700" cy="5163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283" name="Google Shape;283;p55"/>
            <p:cNvCxnSpPr/>
            <p:nvPr/>
          </p:nvCxnSpPr>
          <p:spPr>
            <a:xfrm>
              <a:off x="2093725" y="1826000"/>
              <a:ext cx="2887200" cy="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" name="Google Shape;284;p55"/>
          <p:cNvGrpSpPr/>
          <p:nvPr/>
        </p:nvGrpSpPr>
        <p:grpSpPr>
          <a:xfrm>
            <a:off x="3040200" y="1825875"/>
            <a:ext cx="5417219" cy="1778400"/>
            <a:chOff x="3040200" y="1825875"/>
            <a:chExt cx="5417219" cy="1778400"/>
          </a:xfrm>
        </p:grpSpPr>
        <p:cxnSp>
          <p:nvCxnSpPr>
            <p:cNvPr id="285" name="Google Shape;285;p55"/>
            <p:cNvCxnSpPr/>
            <p:nvPr/>
          </p:nvCxnSpPr>
          <p:spPr>
            <a:xfrm rot="10800000" flipH="1">
              <a:off x="3040200" y="1825875"/>
              <a:ext cx="2676900" cy="17784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286" name="Google Shape;286;p55"/>
            <p:cNvCxnSpPr/>
            <p:nvPr/>
          </p:nvCxnSpPr>
          <p:spPr>
            <a:xfrm>
              <a:off x="5114819" y="1826000"/>
              <a:ext cx="3342600" cy="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p55"/>
          <p:cNvSpPr txBox="1"/>
          <p:nvPr/>
        </p:nvSpPr>
        <p:spPr>
          <a:xfrm>
            <a:off x="5468550" y="2174250"/>
            <a:ext cx="33426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Evaluating Mendel's pea flower hypothesis</a:t>
            </a:r>
            <a:endParaRPr sz="2400"/>
          </a:p>
        </p:txBody>
      </p:sp>
      <p:sp>
        <p:nvSpPr>
          <p:cNvPr id="288" name="Google Shape;288;p55"/>
          <p:cNvSpPr/>
          <p:nvPr/>
        </p:nvSpPr>
        <p:spPr>
          <a:xfrm>
            <a:off x="2370919" y="2696025"/>
            <a:ext cx="2045925" cy="1539225"/>
          </a:xfrm>
          <a:custGeom>
            <a:avLst/>
            <a:gdLst/>
            <a:ahLst/>
            <a:cxnLst/>
            <a:rect l="l" t="t" r="r" b="b"/>
            <a:pathLst>
              <a:path w="81837" h="61569" extrusionOk="0">
                <a:moveTo>
                  <a:pt x="382" y="0"/>
                </a:moveTo>
                <a:lnTo>
                  <a:pt x="5354" y="0"/>
                </a:lnTo>
                <a:lnTo>
                  <a:pt x="5354" y="19121"/>
                </a:lnTo>
                <a:lnTo>
                  <a:pt x="19885" y="19121"/>
                </a:lnTo>
                <a:lnTo>
                  <a:pt x="19885" y="30594"/>
                </a:lnTo>
                <a:lnTo>
                  <a:pt x="33270" y="30594"/>
                </a:lnTo>
                <a:lnTo>
                  <a:pt x="33270" y="45125"/>
                </a:lnTo>
                <a:lnTo>
                  <a:pt x="46272" y="45125"/>
                </a:lnTo>
                <a:lnTo>
                  <a:pt x="46272" y="52391"/>
                </a:lnTo>
                <a:lnTo>
                  <a:pt x="56980" y="52391"/>
                </a:lnTo>
                <a:lnTo>
                  <a:pt x="56980" y="56598"/>
                </a:lnTo>
                <a:lnTo>
                  <a:pt x="81837" y="56598"/>
                </a:lnTo>
                <a:lnTo>
                  <a:pt x="81837" y="61569"/>
                </a:lnTo>
                <a:lnTo>
                  <a:pt x="0" y="61569"/>
                </a:lnTo>
                <a:close/>
              </a:path>
            </a:pathLst>
          </a:custGeom>
          <a:solidFill>
            <a:srgbClr val="C4CC00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9" name="Google Shape;289;p55"/>
          <p:cNvGrpSpPr/>
          <p:nvPr/>
        </p:nvGrpSpPr>
        <p:grpSpPr>
          <a:xfrm>
            <a:off x="3527850" y="3060475"/>
            <a:ext cx="5420700" cy="763500"/>
            <a:chOff x="3527850" y="3060475"/>
            <a:chExt cx="5420700" cy="763500"/>
          </a:xfrm>
        </p:grpSpPr>
        <p:cxnSp>
          <p:nvCxnSpPr>
            <p:cNvPr id="290" name="Google Shape;290;p55"/>
            <p:cNvCxnSpPr>
              <a:endCxn id="291" idx="1"/>
            </p:cNvCxnSpPr>
            <p:nvPr/>
          </p:nvCxnSpPr>
          <p:spPr>
            <a:xfrm rot="10800000" flipH="1">
              <a:off x="3527850" y="3381775"/>
              <a:ext cx="1940700" cy="4422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sp>
          <p:nvSpPr>
            <p:cNvPr id="291" name="Google Shape;291;p55"/>
            <p:cNvSpPr txBox="1"/>
            <p:nvPr/>
          </p:nvSpPr>
          <p:spPr>
            <a:xfrm>
              <a:off x="5468550" y="3060475"/>
              <a:ext cx="34800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This area is the P-value (approximately) </a:t>
              </a: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084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2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 of Consistency</a:t>
            </a:r>
            <a:endParaRPr/>
          </a:p>
        </p:txBody>
      </p:sp>
      <p:sp>
        <p:nvSpPr>
          <p:cNvPr id="296" name="Google Shape;296;p56"/>
          <p:cNvSpPr txBox="1">
            <a:spLocks noGrp="1"/>
          </p:cNvSpPr>
          <p:nvPr>
            <p:ph type="body" idx="1"/>
          </p:nvPr>
        </p:nvSpPr>
        <p:spPr>
          <a:xfrm>
            <a:off x="457200" y="981188"/>
            <a:ext cx="8229600" cy="3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b="1" dirty="0">
                <a:solidFill>
                  <a:srgbClr val="003262"/>
                </a:solidFill>
              </a:rPr>
              <a:t>“Inconsistent”: </a:t>
            </a:r>
            <a:r>
              <a:rPr lang="en" dirty="0">
                <a:solidFill>
                  <a:srgbClr val="000000"/>
                </a:solidFill>
              </a:rPr>
              <a:t>The test statistic is in the tail of the null distribution.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b="1" dirty="0">
                <a:solidFill>
                  <a:srgbClr val="003262"/>
                </a:solidFill>
              </a:rPr>
              <a:t>“In the tail,” first convention:</a:t>
            </a:r>
            <a:endParaRPr b="1" dirty="0">
              <a:solidFill>
                <a:srgbClr val="003262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 dirty="0">
                <a:solidFill>
                  <a:srgbClr val="000000"/>
                </a:solidFill>
              </a:rPr>
              <a:t>The area in the </a:t>
            </a:r>
            <a:r>
              <a:rPr lang="en-US" dirty="0" smtClean="0">
                <a:solidFill>
                  <a:srgbClr val="000000"/>
                </a:solidFill>
              </a:rPr>
              <a:t>upper (or lower) </a:t>
            </a:r>
            <a:r>
              <a:rPr lang="en" dirty="0" smtClean="0">
                <a:solidFill>
                  <a:srgbClr val="000000"/>
                </a:solidFill>
              </a:rPr>
              <a:t>tail </a:t>
            </a:r>
            <a:r>
              <a:rPr lang="en" dirty="0">
                <a:solidFill>
                  <a:srgbClr val="000000"/>
                </a:solidFill>
              </a:rPr>
              <a:t>is less than 5%.</a:t>
            </a:r>
            <a:endParaRPr dirty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 dirty="0">
                <a:solidFill>
                  <a:srgbClr val="000000"/>
                </a:solidFill>
              </a:rPr>
              <a:t>The result is “statistically significant.”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b="1" dirty="0">
                <a:solidFill>
                  <a:srgbClr val="003262"/>
                </a:solidFill>
              </a:rPr>
              <a:t>“In the tail,” second convention:</a:t>
            </a:r>
            <a:endParaRPr b="1" dirty="0">
              <a:solidFill>
                <a:srgbClr val="003262"/>
              </a:solidFill>
            </a:endParaRPr>
          </a:p>
          <a:p>
            <a:pPr lvl="1">
              <a:buClr>
                <a:srgbClr val="D89F39"/>
              </a:buClr>
            </a:pPr>
            <a:r>
              <a:rPr lang="en" dirty="0"/>
              <a:t>The area in </a:t>
            </a:r>
            <a:r>
              <a:rPr lang="en" dirty="0" smtClean="0"/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upper (or lower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" dirty="0" smtClean="0"/>
              <a:t> </a:t>
            </a:r>
            <a:r>
              <a:rPr lang="en" dirty="0"/>
              <a:t>tail is less than 1%.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 dirty="0"/>
              <a:t>The result is “highly statistically significant.”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68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Tail</a:t>
            </a:r>
            <a:r>
              <a:rPr spc="-90" dirty="0"/>
              <a:t> </a:t>
            </a:r>
            <a:r>
              <a:rPr spc="-355" dirty="0"/>
              <a:t>Areas</a:t>
            </a:r>
          </a:p>
        </p:txBody>
      </p:sp>
      <p:sp>
        <p:nvSpPr>
          <p:cNvPr id="3" name="object 3"/>
          <p:cNvSpPr/>
          <p:nvPr/>
        </p:nvSpPr>
        <p:spPr>
          <a:xfrm>
            <a:off x="1835429" y="971326"/>
            <a:ext cx="5315123" cy="363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5390" y="970968"/>
            <a:ext cx="1530985" cy="3084195"/>
          </a:xfrm>
          <a:prstGeom prst="rect">
            <a:avLst/>
          </a:prstGeom>
          <a:solidFill>
            <a:srgbClr val="85A5FD">
              <a:alpha val="36859"/>
            </a:srgbClr>
          </a:solidFill>
        </p:spPr>
        <p:txBody>
          <a:bodyPr vert="horz" wrap="square" lIns="0" tIns="9144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720"/>
              </a:spcBef>
            </a:pPr>
            <a:r>
              <a:rPr sz="1600" spc="-100" dirty="0">
                <a:latin typeface="DejaVu Sans"/>
                <a:cs typeface="DejaVu Sans"/>
              </a:rPr>
              <a:t>Lower </a:t>
            </a:r>
            <a:r>
              <a:rPr sz="1600" spc="-120" dirty="0">
                <a:latin typeface="DejaVu Sans"/>
                <a:cs typeface="DejaVu Sans"/>
              </a:rPr>
              <a:t>5%</a:t>
            </a:r>
            <a:r>
              <a:rPr sz="1600" spc="160" dirty="0">
                <a:latin typeface="DejaVu Sans"/>
                <a:cs typeface="DejaVu Sans"/>
              </a:rPr>
              <a:t> </a:t>
            </a:r>
            <a:r>
              <a:rPr sz="1600" spc="-75" dirty="0">
                <a:latin typeface="DejaVu Sans"/>
                <a:cs typeface="DejaVu Sans"/>
              </a:rPr>
              <a:t>Tail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429" y="970968"/>
            <a:ext cx="1507490" cy="3084195"/>
          </a:xfrm>
          <a:prstGeom prst="rect">
            <a:avLst/>
          </a:prstGeom>
          <a:solidFill>
            <a:srgbClr val="85A5FD">
              <a:alpha val="36859"/>
            </a:srgbClr>
          </a:solidFill>
        </p:spPr>
        <p:txBody>
          <a:bodyPr vert="horz" wrap="square" lIns="0" tIns="914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720"/>
              </a:spcBef>
            </a:pPr>
            <a:r>
              <a:rPr sz="1600" spc="-105" dirty="0">
                <a:latin typeface="DejaVu Sans"/>
                <a:cs typeface="DejaVu Sans"/>
              </a:rPr>
              <a:t>Upper </a:t>
            </a:r>
            <a:r>
              <a:rPr sz="1600" spc="-120" dirty="0">
                <a:latin typeface="DejaVu Sans"/>
                <a:cs typeface="DejaVu Sans"/>
              </a:rPr>
              <a:t>5%</a:t>
            </a:r>
            <a:r>
              <a:rPr sz="1600" spc="160" dirty="0">
                <a:latin typeface="DejaVu Sans"/>
                <a:cs typeface="DejaVu Sans"/>
              </a:rPr>
              <a:t> </a:t>
            </a:r>
            <a:r>
              <a:rPr sz="1600" spc="-75" dirty="0">
                <a:latin typeface="DejaVu Sans"/>
                <a:cs typeface="DejaVu Sans"/>
              </a:rPr>
              <a:t>Tail</a:t>
            </a:r>
            <a:endParaRPr sz="16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4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08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Tail</a:t>
            </a:r>
            <a:r>
              <a:rPr spc="-90" dirty="0"/>
              <a:t> </a:t>
            </a:r>
            <a:r>
              <a:rPr spc="-355" dirty="0"/>
              <a:t>Areas</a:t>
            </a:r>
          </a:p>
        </p:txBody>
      </p:sp>
      <p:sp>
        <p:nvSpPr>
          <p:cNvPr id="3" name="object 3"/>
          <p:cNvSpPr/>
          <p:nvPr/>
        </p:nvSpPr>
        <p:spPr>
          <a:xfrm>
            <a:off x="1835429" y="971326"/>
            <a:ext cx="5315123" cy="363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239" y="970968"/>
            <a:ext cx="1160145" cy="3084195"/>
          </a:xfrm>
          <a:prstGeom prst="rect">
            <a:avLst/>
          </a:prstGeom>
          <a:solidFill>
            <a:srgbClr val="85A5FD">
              <a:alpha val="36859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416559" marR="120650" indent="-288925">
              <a:lnSpc>
                <a:spcPts val="1900"/>
              </a:lnSpc>
              <a:spcBef>
                <a:spcPts val="800"/>
              </a:spcBef>
            </a:pPr>
            <a:r>
              <a:rPr sz="1600" spc="-105" dirty="0">
                <a:latin typeface="DejaVu Sans"/>
                <a:cs typeface="DejaVu Sans"/>
              </a:rPr>
              <a:t>Upper </a:t>
            </a:r>
            <a:r>
              <a:rPr sz="1600" spc="-185" dirty="0">
                <a:latin typeface="DejaVu Sans"/>
                <a:cs typeface="DejaVu Sans"/>
              </a:rPr>
              <a:t>1%  </a:t>
            </a:r>
            <a:r>
              <a:rPr sz="1600" spc="-75" dirty="0">
                <a:latin typeface="DejaVu Sans"/>
                <a:cs typeface="DejaVu Sans"/>
              </a:rPr>
              <a:t>Tail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5390" y="970968"/>
            <a:ext cx="1262380" cy="3084195"/>
          </a:xfrm>
          <a:prstGeom prst="rect">
            <a:avLst/>
          </a:prstGeom>
          <a:solidFill>
            <a:srgbClr val="85A5FD">
              <a:alpha val="36859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459740" marR="180340" indent="-288925">
              <a:lnSpc>
                <a:spcPts val="1900"/>
              </a:lnSpc>
              <a:spcBef>
                <a:spcPts val="800"/>
              </a:spcBef>
            </a:pPr>
            <a:r>
              <a:rPr sz="1600" spc="-100" dirty="0">
                <a:latin typeface="DejaVu Sans"/>
                <a:cs typeface="DejaVu Sans"/>
              </a:rPr>
              <a:t>Lower </a:t>
            </a:r>
            <a:r>
              <a:rPr sz="1600" spc="-180" dirty="0">
                <a:latin typeface="DejaVu Sans"/>
                <a:cs typeface="DejaVu Sans"/>
              </a:rPr>
              <a:t>1%  </a:t>
            </a:r>
            <a:r>
              <a:rPr sz="1600" spc="-75" dirty="0">
                <a:latin typeface="DejaVu Sans"/>
                <a:cs typeface="DejaVu Sans"/>
              </a:rPr>
              <a:t>Tail</a:t>
            </a:r>
            <a:endParaRPr sz="16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963817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869</Words>
  <Application>Microsoft Macintosh PowerPoint</Application>
  <PresentationFormat>On-screen Show (16:9)</PresentationFormat>
  <Paragraphs>154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1_Custom</vt:lpstr>
      <vt:lpstr>Lecture 11</vt:lpstr>
      <vt:lpstr>Announcements</vt:lpstr>
      <vt:lpstr>Testing a Hypothesis</vt:lpstr>
      <vt:lpstr>Conclusions From a Test</vt:lpstr>
      <vt:lpstr>Quantifying Conclusions</vt:lpstr>
      <vt:lpstr>Statistical Significance</vt:lpstr>
      <vt:lpstr>Conventions of Consistency</vt:lpstr>
      <vt:lpstr>Tail Areas</vt:lpstr>
      <vt:lpstr>Tail Areas</vt:lpstr>
      <vt:lpstr>Conventions About Inconsistency</vt:lpstr>
      <vt:lpstr>Definition of the P-value</vt:lpstr>
      <vt:lpstr>Tail Areas</vt:lpstr>
      <vt:lpstr>Error probability of a test</vt:lpstr>
      <vt:lpstr>Can the Conclusion be Wrong?</vt:lpstr>
      <vt:lpstr>An Error Probability</vt:lpstr>
      <vt:lpstr>PowerPoint Presentation</vt:lpstr>
      <vt:lpstr>Setting a Cutoff</vt:lpstr>
      <vt:lpstr>How Much Risk To Accept?</vt:lpstr>
      <vt:lpstr>Origin of the conventions</vt:lpstr>
      <vt:lpstr>Sir Ronald Fisher, 1890-1962</vt:lpstr>
      <vt:lpstr>Sir Ronald Fisher, 1925</vt:lpstr>
      <vt:lpstr>Sir Ronald Fisher, 1926</vt:lpstr>
      <vt:lpstr>A/B testing</vt:lpstr>
      <vt:lpstr>Comparing Two Samples</vt:lpstr>
      <vt:lpstr>The Groups and the Question</vt:lpstr>
      <vt:lpstr>Hypotheses</vt:lpstr>
      <vt:lpstr>Test Statistic</vt:lpstr>
      <vt:lpstr>Simulating Under the Null</vt:lpstr>
      <vt:lpstr>Simulating Under the Null</vt:lpstr>
      <vt:lpstr>Simulating Under the Null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</dc:title>
  <cp:lastModifiedBy>Carrie Hosman</cp:lastModifiedBy>
  <cp:revision>5</cp:revision>
  <dcterms:modified xsi:type="dcterms:W3CDTF">2020-03-02T23:37:46Z</dcterms:modified>
</cp:coreProperties>
</file>