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39"/>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6" r:id="rId28"/>
    <p:sldId id="287" r:id="rId29"/>
    <p:sldId id="288" r:id="rId30"/>
    <p:sldId id="289" r:id="rId31"/>
    <p:sldId id="290" r:id="rId32"/>
    <p:sldId id="291" r:id="rId33"/>
    <p:sldId id="292" r:id="rId34"/>
    <p:sldId id="293" r:id="rId35"/>
    <p:sldId id="295" r:id="rId36"/>
    <p:sldId id="296" r:id="rId37"/>
    <p:sldId id="297"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1648" y="-1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7038359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e98f86dd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6e98f86dd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6e98f86dd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6e98f86dd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6e98f86dd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6e98f86dd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6e98f86dd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6e98f86dd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ec04eda7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ec04eda7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ec04eda7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ec04eda7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ec04eda7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ec04eda7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ec04eda7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ec04eda7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6e98f86dd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6e98f86dd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6e98f86dd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6e98f86dd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c214841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c214841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10ec57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10ec57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10ec578e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10ec578e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5bd89d03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5bd89d03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5bd89d03d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5bd89d03d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10ec578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10ec578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5bd89d03d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5bd89d03d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5bd89d03d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5bd89d03d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5bd89d03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5bd89d03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5bd89d03d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5bd89d03d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5bd89d03d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5bd89d03d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6e98f86dd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6e98f86dd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5bd89d03d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5bd89d03d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5bd89d03d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5bd89d03d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bd89d03d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bd89d03d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5bd89d03d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5bd89d03d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5bd89d03d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5bd89d03d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5bd89d03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5bd89d03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5bd89d03d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5bd89d03d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10ec578e3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10ec578e3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6e98f86d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6e98f86d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6e98f86dd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6e98f86d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6e98f86dd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6e98f86dd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6e98f86dd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6e98f86dd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6e98f86dd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6e98f86dd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6e98f86dd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6e98f86dd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971800" y="1657350"/>
            <a:ext cx="5586300" cy="8787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i="0" u="none" strike="noStrike" cap="none">
                <a:solidFill>
                  <a:schemeClr val="tx1">
                    <a:lumMod val="50000"/>
                  </a:schemeClr>
                </a:solidFill>
                <a:latin typeface="Arial"/>
                <a:ea typeface="Arial"/>
                <a:cs typeface="Arial"/>
                <a:sym typeface="Arial"/>
              </a:defRPr>
            </a:lvl1pPr>
            <a:lvl2pPr lvl="1"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2pPr>
            <a:lvl3pPr lvl="2"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3pPr>
            <a:lvl4pPr lvl="3"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4pPr>
            <a:lvl5pPr lvl="4"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5pPr>
            <a:lvl6pPr lvl="5"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6pPr>
            <a:lvl7pPr lvl="6"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7pPr>
            <a:lvl8pPr lvl="7"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8pPr>
            <a:lvl9pPr lvl="8"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9pPr>
          </a:lstStyle>
          <a:p>
            <a:endParaRPr dirty="0"/>
          </a:p>
        </p:txBody>
      </p:sp>
      <p:sp>
        <p:nvSpPr>
          <p:cNvPr id="10" name="Google Shape;10;p2"/>
          <p:cNvSpPr txBox="1">
            <a:spLocks noGrp="1"/>
          </p:cNvSpPr>
          <p:nvPr>
            <p:ph type="subTitle" idx="1"/>
          </p:nvPr>
        </p:nvSpPr>
        <p:spPr>
          <a:xfrm>
            <a:off x="2971800" y="2571750"/>
            <a:ext cx="5586300" cy="514200"/>
          </a:xfrm>
          <a:prstGeom prst="rect">
            <a:avLst/>
          </a:prstGeom>
          <a:noFill/>
          <a:ln>
            <a:noFill/>
          </a:ln>
        </p:spPr>
        <p:txBody>
          <a:bodyPr spcFirstLastPara="1" wrap="square" lIns="91425" tIns="91425" rIns="91425" bIns="91425" anchor="t" anchorCtr="0"/>
          <a:lstStyle>
            <a:lvl1pPr lvl="0" algn="l" rtl="0">
              <a:spcBef>
                <a:spcPts val="0"/>
              </a:spcBef>
              <a:spcAft>
                <a:spcPts val="0"/>
              </a:spcAft>
              <a:buClr>
                <a:srgbClr val="000000"/>
              </a:buClr>
              <a:buSzPts val="1800"/>
              <a:buFont typeface="Arial"/>
              <a:buNone/>
              <a:defRPr sz="1800" b="0" i="0" u="none" strike="noStrike" cap="none">
                <a:solidFill>
                  <a:schemeClr val="accent2">
                    <a:lumMod val="50000"/>
                  </a:schemeClr>
                </a:solidFill>
                <a:latin typeface="Arial"/>
                <a:ea typeface="Arial"/>
                <a:cs typeface="Arial"/>
                <a:sym typeface="Arial"/>
              </a:defRPr>
            </a:lvl1pPr>
            <a:lvl2pPr lvl="1"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dirty="0"/>
          </a:p>
        </p:txBody>
      </p:sp>
      <p:cxnSp>
        <p:nvCxnSpPr>
          <p:cNvPr id="11" name="Google Shape;11;p2"/>
          <p:cNvCxnSpPr/>
          <p:nvPr/>
        </p:nvCxnSpPr>
        <p:spPr>
          <a:xfrm rot="10800000" flipH="1">
            <a:off x="2940417" y="2536424"/>
            <a:ext cx="5594100" cy="300"/>
          </a:xfrm>
          <a:prstGeom prst="straightConnector1">
            <a:avLst/>
          </a:prstGeom>
          <a:noFill/>
          <a:ln w="9525" cap="flat" cmpd="sng">
            <a:solidFill>
              <a:srgbClr val="CCCCCC"/>
            </a:solidFill>
            <a:prstDash val="solid"/>
            <a:round/>
            <a:headEnd type="none" w="med" len="med"/>
            <a:tailEnd type="none" w="med" len="med"/>
          </a:ln>
        </p:spPr>
      </p:cxnSp>
      <p:sp>
        <p:nvSpPr>
          <p:cNvPr id="12" name="Google Shape;12;p2"/>
          <p:cNvSpPr txBox="1"/>
          <p:nvPr/>
        </p:nvSpPr>
        <p:spPr>
          <a:xfrm>
            <a:off x="1801689" y="209310"/>
            <a:ext cx="1474500" cy="1029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800" b="1" dirty="0">
                <a:solidFill>
                  <a:schemeClr val="tx1">
                    <a:lumMod val="50000"/>
                  </a:schemeClr>
                </a:solidFill>
              </a:rPr>
              <a:t>190F</a:t>
            </a:r>
            <a:endParaRPr sz="2800" b="1" dirty="0">
              <a:solidFill>
                <a:schemeClr val="tx1">
                  <a:lumMod val="50000"/>
                </a:schemeClr>
              </a:solidFill>
            </a:endParaRPr>
          </a:p>
          <a:p>
            <a:pPr marL="0" lvl="0" indent="0">
              <a:spcBef>
                <a:spcPts val="0"/>
              </a:spcBef>
              <a:spcAft>
                <a:spcPts val="0"/>
              </a:spcAft>
              <a:buNone/>
            </a:pPr>
            <a:r>
              <a:rPr lang="en-US" b="1" dirty="0">
                <a:solidFill>
                  <a:schemeClr val="accent2">
                    <a:lumMod val="50000"/>
                  </a:schemeClr>
                </a:solidFill>
              </a:rPr>
              <a:t> </a:t>
            </a:r>
            <a:r>
              <a:rPr lang="en-US" b="1" dirty="0" smtClean="0">
                <a:solidFill>
                  <a:schemeClr val="accent2">
                    <a:lumMod val="50000"/>
                  </a:schemeClr>
                </a:solidFill>
              </a:rPr>
              <a:t>Spring 2020</a:t>
            </a:r>
            <a:r>
              <a:rPr lang="en" b="1" dirty="0">
                <a:solidFill>
                  <a:srgbClr val="C4820E"/>
                </a:solidFill>
              </a:rPr>
              <a:t>	</a:t>
            </a:r>
            <a:endParaRPr b="1" dirty="0">
              <a:solidFill>
                <a:srgbClr val="C4820E"/>
              </a:solidFill>
            </a:endParaRPr>
          </a:p>
        </p:txBody>
      </p:sp>
      <p:pic>
        <p:nvPicPr>
          <p:cNvPr id="1026" name="Picture 2" descr="mage result for umass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8805" y="323069"/>
            <a:ext cx="972884" cy="8017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userDrawn="1"/>
        </p:nvSpPr>
        <p:spPr>
          <a:xfrm>
            <a:off x="2855248" y="240366"/>
            <a:ext cx="6738265" cy="523220"/>
          </a:xfrm>
          <a:prstGeom prst="rect">
            <a:avLst/>
          </a:prstGeom>
          <a:noFill/>
        </p:spPr>
        <p:txBody>
          <a:bodyPr wrap="square" rtlCol="0">
            <a:spAutoFit/>
          </a:bodyPr>
          <a:lstStyle/>
          <a:p>
            <a:r>
              <a:rPr lang="en-US" sz="2800" b="1" dirty="0"/>
              <a:t>Foundations of Data Science</a:t>
            </a:r>
          </a:p>
        </p:txBody>
      </p:sp>
    </p:spTree>
    <p:extLst>
      <p:ext uri="{BB962C8B-B14F-4D97-AF65-F5344CB8AC3E}">
        <p14:creationId xmlns:p14="http://schemas.microsoft.com/office/powerpoint/2010/main" val="815103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solidFill>
                  <a:schemeClr val="tx1">
                    <a:lumMod val="50000"/>
                  </a:schemeClr>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endParaRPr dirty="0"/>
          </a:p>
        </p:txBody>
      </p:sp>
      <p:cxnSp>
        <p:nvCxnSpPr>
          <p:cNvPr id="16" name="Google Shape;16;p3"/>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17" name="Google Shape;17;p3"/>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
        <p:nvSpPr>
          <p:cNvPr id="18" name="Google Shape;18;p3"/>
          <p:cNvSpPr txBox="1">
            <a:spLocks noGrp="1"/>
          </p:cNvSpPr>
          <p:nvPr>
            <p:ph type="body" idx="1" hasCustomPrompt="1"/>
          </p:nvPr>
        </p:nvSpPr>
        <p:spPr>
          <a:xfrm>
            <a:off x="457200" y="971550"/>
            <a:ext cx="8229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Clr>
                <a:schemeClr val="accent2">
                  <a:lumMod val="50000"/>
                </a:schemeClr>
              </a:buClr>
              <a:buSzPts val="2400"/>
              <a:buFont typeface="Arial" charset="0"/>
              <a:buChar char="●"/>
              <a:defRPr sz="2400"/>
            </a:lvl1pPr>
            <a:lvl2pPr marL="914400" lvl="1" indent="-381000" rtl="0">
              <a:spcBef>
                <a:spcPts val="0"/>
              </a:spcBef>
              <a:spcAft>
                <a:spcPts val="0"/>
              </a:spcAft>
              <a:buClr>
                <a:schemeClr val="accent2">
                  <a:lumMod val="50000"/>
                </a:schemeClr>
              </a:buClr>
              <a:buSzPts val="2400"/>
              <a:buChar char="○"/>
              <a:defRPr sz="2400"/>
            </a:lvl2pPr>
            <a:lvl3pPr marL="1371600" lvl="2" indent="-381000" rtl="0">
              <a:spcBef>
                <a:spcPts val="0"/>
              </a:spcBef>
              <a:spcAft>
                <a:spcPts val="0"/>
              </a:spcAft>
              <a:buSzPts val="2400"/>
              <a:buChar char="■"/>
              <a:defRPr sz="24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r>
              <a:rPr lang="en-US" dirty="0"/>
              <a:t> </a:t>
            </a:r>
          </a:p>
          <a:p>
            <a:pPr lvl="1"/>
            <a:r>
              <a:rPr lang="en-US" dirty="0"/>
              <a:t/>
            </a:r>
            <a:br>
              <a:rPr lang="en-US" dirty="0"/>
            </a:br>
            <a:endParaRPr lang="en-US" dirty="0"/>
          </a:p>
          <a:p>
            <a:endParaRPr dirty="0"/>
          </a:p>
        </p:txBody>
      </p:sp>
    </p:spTree>
    <p:extLst>
      <p:ext uri="{BB962C8B-B14F-4D97-AF65-F5344CB8AC3E}">
        <p14:creationId xmlns:p14="http://schemas.microsoft.com/office/powerpoint/2010/main" val="371635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reserve="1">
  <p:cSld name="Title and two columns">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solidFill>
                  <a:schemeClr val="tx1">
                    <a:lumMod val="50000"/>
                  </a:schemeClr>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endParaRPr/>
          </a:p>
        </p:txBody>
      </p:sp>
      <p:sp>
        <p:nvSpPr>
          <p:cNvPr id="21" name="Google Shape;21;p4"/>
          <p:cNvSpPr txBox="1">
            <a:spLocks noGrp="1"/>
          </p:cNvSpPr>
          <p:nvPr>
            <p:ph type="body" idx="1"/>
          </p:nvPr>
        </p:nvSpPr>
        <p:spPr>
          <a:xfrm>
            <a:off x="457200" y="971550"/>
            <a:ext cx="4038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Clr>
                <a:schemeClr val="accent2">
                  <a:lumMod val="50000"/>
                </a:schemeClr>
              </a:buClr>
              <a:buSzPts val="2400"/>
              <a:buChar char="●"/>
              <a:defRPr sz="2400"/>
            </a:lvl1pPr>
            <a:lvl2pPr marL="914400" lvl="1" indent="-381000" rtl="0">
              <a:spcBef>
                <a:spcPts val="0"/>
              </a:spcBef>
              <a:spcAft>
                <a:spcPts val="0"/>
              </a:spcAft>
              <a:buSzPts val="2400"/>
              <a:buChar char="○"/>
              <a:defRPr sz="2400"/>
            </a:lvl2pPr>
            <a:lvl3pPr marL="1371600" lvl="2" indent="-381000" rtl="0">
              <a:spcBef>
                <a:spcPts val="0"/>
              </a:spcBef>
              <a:spcAft>
                <a:spcPts val="0"/>
              </a:spcAft>
              <a:buSzPts val="2400"/>
              <a:buChar char="■"/>
              <a:defRPr sz="24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dirty="0"/>
          </a:p>
        </p:txBody>
      </p:sp>
      <p:sp>
        <p:nvSpPr>
          <p:cNvPr id="22" name="Google Shape;22;p4"/>
          <p:cNvSpPr txBox="1">
            <a:spLocks noGrp="1"/>
          </p:cNvSpPr>
          <p:nvPr>
            <p:ph type="body" idx="2"/>
          </p:nvPr>
        </p:nvSpPr>
        <p:spPr>
          <a:xfrm>
            <a:off x="4648200" y="971550"/>
            <a:ext cx="4038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Clr>
                <a:schemeClr val="accent2">
                  <a:lumMod val="50000"/>
                </a:schemeClr>
              </a:buClr>
              <a:buSzPts val="2400"/>
              <a:buChar char="●"/>
              <a:defRPr sz="2400"/>
            </a:lvl1pPr>
            <a:lvl2pPr marL="914400" lvl="1" indent="-381000" rtl="0">
              <a:spcBef>
                <a:spcPts val="0"/>
              </a:spcBef>
              <a:spcAft>
                <a:spcPts val="0"/>
              </a:spcAft>
              <a:buSzPts val="2400"/>
              <a:buChar char="○"/>
              <a:defRPr sz="2400">
                <a:solidFill>
                  <a:schemeClr val="dk1"/>
                </a:solidFill>
              </a:defRPr>
            </a:lvl2pPr>
            <a:lvl3pPr marL="1371600" lvl="2" indent="-381000" rtl="0">
              <a:spcBef>
                <a:spcPts val="0"/>
              </a:spcBef>
              <a:spcAft>
                <a:spcPts val="0"/>
              </a:spcAft>
              <a:buSzPts val="2400"/>
              <a:buChar char="■"/>
              <a:defRPr sz="2400">
                <a:solidFill>
                  <a:schemeClr val="dk1"/>
                </a:solidFill>
              </a:defRPr>
            </a:lvl3pPr>
            <a:lvl4pPr marL="1828800" lvl="3" indent="-342900" rtl="0">
              <a:spcBef>
                <a:spcPts val="0"/>
              </a:spcBef>
              <a:spcAft>
                <a:spcPts val="0"/>
              </a:spcAft>
              <a:buSzPts val="1800"/>
              <a:buChar char="●"/>
              <a:defRPr sz="1800">
                <a:solidFill>
                  <a:schemeClr val="dk1"/>
                </a:solidFill>
              </a:defRPr>
            </a:lvl4pPr>
            <a:lvl5pPr marL="2286000" lvl="4" indent="-342900" rtl="0">
              <a:spcBef>
                <a:spcPts val="0"/>
              </a:spcBef>
              <a:spcAft>
                <a:spcPts val="0"/>
              </a:spcAft>
              <a:buSzPts val="1800"/>
              <a:buChar char="○"/>
              <a:defRPr sz="1800">
                <a:solidFill>
                  <a:schemeClr val="dk1"/>
                </a:solidFill>
              </a:defRPr>
            </a:lvl5pPr>
            <a:lvl6pPr marL="2743200" lvl="5" indent="-342900" rtl="0">
              <a:spcBef>
                <a:spcPts val="0"/>
              </a:spcBef>
              <a:spcAft>
                <a:spcPts val="0"/>
              </a:spcAft>
              <a:buSzPts val="1800"/>
              <a:buChar char="■"/>
              <a:defRPr sz="1800">
                <a:solidFill>
                  <a:schemeClr val="dk1"/>
                </a:solidFill>
              </a:defRPr>
            </a:lvl6pPr>
            <a:lvl7pPr marL="3200400" lvl="6" indent="-342900" rtl="0">
              <a:spcBef>
                <a:spcPts val="0"/>
              </a:spcBef>
              <a:spcAft>
                <a:spcPts val="0"/>
              </a:spcAft>
              <a:buSzPts val="1800"/>
              <a:buChar char="●"/>
              <a:defRPr sz="1800">
                <a:solidFill>
                  <a:schemeClr val="dk1"/>
                </a:solidFill>
              </a:defRPr>
            </a:lvl7pPr>
            <a:lvl8pPr marL="3657600" lvl="7" indent="-342900" rtl="0">
              <a:spcBef>
                <a:spcPts val="0"/>
              </a:spcBef>
              <a:spcAft>
                <a:spcPts val="0"/>
              </a:spcAft>
              <a:buSzPts val="1800"/>
              <a:buChar char="○"/>
              <a:defRPr sz="1800">
                <a:solidFill>
                  <a:schemeClr val="dk1"/>
                </a:solidFill>
              </a:defRPr>
            </a:lvl8pPr>
            <a:lvl9pPr marL="4114800" lvl="8" indent="-342900" rtl="0">
              <a:spcBef>
                <a:spcPts val="0"/>
              </a:spcBef>
              <a:spcAft>
                <a:spcPts val="0"/>
              </a:spcAft>
              <a:buSzPts val="1800"/>
              <a:buChar char="■"/>
              <a:defRPr sz="1800"/>
            </a:lvl9pPr>
          </a:lstStyle>
          <a:p>
            <a:endParaRPr dirty="0"/>
          </a:p>
        </p:txBody>
      </p:sp>
      <p:cxnSp>
        <p:nvCxnSpPr>
          <p:cNvPr id="23" name="Google Shape;23;p4"/>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24" name="Google Shape;24;p4"/>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322715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rtl="0">
              <a:spcBef>
                <a:spcPts val="0"/>
              </a:spcBef>
              <a:spcAft>
                <a:spcPts val="0"/>
              </a:spcAft>
              <a:buSzPts val="3600"/>
              <a:buNone/>
              <a:defRPr>
                <a:solidFill>
                  <a:schemeClr val="tx1">
                    <a:lumMod val="50000"/>
                  </a:schemeClr>
                </a:solidFill>
              </a:defRPr>
            </a:lvl1pPr>
            <a:lvl2pPr lvl="1" rtl="0">
              <a:spcBef>
                <a:spcPts val="0"/>
              </a:spcBef>
              <a:spcAft>
                <a:spcPts val="0"/>
              </a:spcAft>
              <a:buSzPts val="3600"/>
              <a:buNone/>
              <a:defRPr>
                <a:solidFill>
                  <a:schemeClr val="dk2"/>
                </a:solidFill>
              </a:defRPr>
            </a:lvl2pPr>
            <a:lvl3pPr lvl="2" rtl="0">
              <a:spcBef>
                <a:spcPts val="0"/>
              </a:spcBef>
              <a:spcAft>
                <a:spcPts val="0"/>
              </a:spcAft>
              <a:buSzPts val="3600"/>
              <a:buNone/>
              <a:defRPr>
                <a:solidFill>
                  <a:schemeClr val="dk2"/>
                </a:solidFill>
              </a:defRPr>
            </a:lvl3pPr>
            <a:lvl4pPr lvl="3" rtl="0">
              <a:spcBef>
                <a:spcPts val="0"/>
              </a:spcBef>
              <a:spcAft>
                <a:spcPts val="0"/>
              </a:spcAft>
              <a:buSzPts val="3600"/>
              <a:buNone/>
              <a:defRPr>
                <a:solidFill>
                  <a:schemeClr val="dk2"/>
                </a:solidFill>
              </a:defRPr>
            </a:lvl4pPr>
            <a:lvl5pPr lvl="4" rtl="0">
              <a:spcBef>
                <a:spcPts val="0"/>
              </a:spcBef>
              <a:spcAft>
                <a:spcPts val="0"/>
              </a:spcAft>
              <a:buSzPts val="3600"/>
              <a:buNone/>
              <a:defRPr>
                <a:solidFill>
                  <a:schemeClr val="dk2"/>
                </a:solidFill>
              </a:defRPr>
            </a:lvl5pPr>
            <a:lvl6pPr lvl="5" rtl="0">
              <a:spcBef>
                <a:spcPts val="0"/>
              </a:spcBef>
              <a:spcAft>
                <a:spcPts val="0"/>
              </a:spcAft>
              <a:buSzPts val="3600"/>
              <a:buNone/>
              <a:defRPr>
                <a:solidFill>
                  <a:schemeClr val="dk2"/>
                </a:solidFill>
              </a:defRPr>
            </a:lvl6pPr>
            <a:lvl7pPr lvl="6" rtl="0">
              <a:spcBef>
                <a:spcPts val="0"/>
              </a:spcBef>
              <a:spcAft>
                <a:spcPts val="0"/>
              </a:spcAft>
              <a:buSzPts val="3600"/>
              <a:buNone/>
              <a:defRPr>
                <a:solidFill>
                  <a:schemeClr val="dk2"/>
                </a:solidFill>
              </a:defRPr>
            </a:lvl7pPr>
            <a:lvl8pPr lvl="7" rtl="0">
              <a:spcBef>
                <a:spcPts val="0"/>
              </a:spcBef>
              <a:spcAft>
                <a:spcPts val="0"/>
              </a:spcAft>
              <a:buSzPts val="3600"/>
              <a:buNone/>
              <a:defRPr>
                <a:solidFill>
                  <a:schemeClr val="dk2"/>
                </a:solidFill>
              </a:defRPr>
            </a:lvl8pPr>
            <a:lvl9pPr lvl="8" rtl="0">
              <a:spcBef>
                <a:spcPts val="0"/>
              </a:spcBef>
              <a:spcAft>
                <a:spcPts val="0"/>
              </a:spcAft>
              <a:buSzPts val="3600"/>
              <a:buNone/>
              <a:defRPr>
                <a:solidFill>
                  <a:schemeClr val="dk2"/>
                </a:solidFill>
              </a:defRPr>
            </a:lvl9pPr>
          </a:lstStyle>
          <a:p>
            <a:endParaRPr/>
          </a:p>
        </p:txBody>
      </p:sp>
      <p:cxnSp>
        <p:nvCxnSpPr>
          <p:cNvPr id="27" name="Google Shape;27;p5"/>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28" name="Google Shape;28;p5"/>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242538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preserve="1">
  <p:cSld name="Section">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219200" y="2233804"/>
            <a:ext cx="6705600" cy="675900"/>
          </a:xfrm>
          <a:prstGeom prst="rect">
            <a:avLst/>
          </a:prstGeom>
          <a:noFill/>
          <a:ln>
            <a:noFill/>
          </a:ln>
        </p:spPr>
        <p:txBody>
          <a:bodyPr spcFirstLastPara="1" wrap="square" lIns="91425" tIns="91425" rIns="91425" bIns="91425" anchor="b" anchorCtr="0"/>
          <a:lstStyle>
            <a:lvl1pPr lvl="0" algn="ctr" rtl="0">
              <a:spcBef>
                <a:spcPts val="0"/>
              </a:spcBef>
              <a:spcAft>
                <a:spcPts val="0"/>
              </a:spcAft>
              <a:buSzPts val="3600"/>
              <a:buNone/>
              <a:defRPr>
                <a:solidFill>
                  <a:schemeClr val="tx1">
                    <a:lumMod val="50000"/>
                  </a:schemeClr>
                </a:solidFill>
              </a:defRPr>
            </a:lvl1pPr>
            <a:lvl2pPr lvl="1" algn="ctr" rtl="0">
              <a:spcBef>
                <a:spcPts val="0"/>
              </a:spcBef>
              <a:spcAft>
                <a:spcPts val="0"/>
              </a:spcAft>
              <a:buSzPts val="3600"/>
              <a:buNone/>
              <a:defRPr>
                <a:solidFill>
                  <a:schemeClr val="dk2"/>
                </a:solidFill>
              </a:defRPr>
            </a:lvl2pPr>
            <a:lvl3pPr lvl="2" algn="ctr" rtl="0">
              <a:spcBef>
                <a:spcPts val="0"/>
              </a:spcBef>
              <a:spcAft>
                <a:spcPts val="0"/>
              </a:spcAft>
              <a:buSzPts val="3600"/>
              <a:buNone/>
              <a:defRPr>
                <a:solidFill>
                  <a:schemeClr val="dk2"/>
                </a:solidFill>
              </a:defRPr>
            </a:lvl3pPr>
            <a:lvl4pPr lvl="3" algn="ctr" rtl="0">
              <a:spcBef>
                <a:spcPts val="0"/>
              </a:spcBef>
              <a:spcAft>
                <a:spcPts val="0"/>
              </a:spcAft>
              <a:buSzPts val="3600"/>
              <a:buNone/>
              <a:defRPr>
                <a:solidFill>
                  <a:schemeClr val="dk2"/>
                </a:solidFill>
              </a:defRPr>
            </a:lvl4pPr>
            <a:lvl5pPr lvl="4" algn="ctr" rtl="0">
              <a:spcBef>
                <a:spcPts val="0"/>
              </a:spcBef>
              <a:spcAft>
                <a:spcPts val="0"/>
              </a:spcAft>
              <a:buSzPts val="3600"/>
              <a:buNone/>
              <a:defRPr>
                <a:solidFill>
                  <a:schemeClr val="dk2"/>
                </a:solidFill>
              </a:defRPr>
            </a:lvl5pPr>
            <a:lvl6pPr lvl="5" algn="ctr" rtl="0">
              <a:spcBef>
                <a:spcPts val="0"/>
              </a:spcBef>
              <a:spcAft>
                <a:spcPts val="0"/>
              </a:spcAft>
              <a:buSzPts val="3600"/>
              <a:buNone/>
              <a:defRPr>
                <a:solidFill>
                  <a:schemeClr val="dk2"/>
                </a:solidFill>
              </a:defRPr>
            </a:lvl6pPr>
            <a:lvl7pPr lvl="6" algn="ctr" rtl="0">
              <a:spcBef>
                <a:spcPts val="0"/>
              </a:spcBef>
              <a:spcAft>
                <a:spcPts val="0"/>
              </a:spcAft>
              <a:buSzPts val="3600"/>
              <a:buNone/>
              <a:defRPr>
                <a:solidFill>
                  <a:schemeClr val="dk2"/>
                </a:solidFill>
              </a:defRPr>
            </a:lvl7pPr>
            <a:lvl8pPr lvl="7" algn="ctr" rtl="0">
              <a:spcBef>
                <a:spcPts val="0"/>
              </a:spcBef>
              <a:spcAft>
                <a:spcPts val="0"/>
              </a:spcAft>
              <a:buSzPts val="3600"/>
              <a:buNone/>
              <a:defRPr>
                <a:solidFill>
                  <a:schemeClr val="dk2"/>
                </a:solidFill>
              </a:defRPr>
            </a:lvl8pPr>
            <a:lvl9pPr lvl="8" algn="ctr" rtl="0">
              <a:spcBef>
                <a:spcPts val="0"/>
              </a:spcBef>
              <a:spcAft>
                <a:spcPts val="0"/>
              </a:spcAft>
              <a:buSzPts val="3600"/>
              <a:buNone/>
              <a:defRPr>
                <a:solidFill>
                  <a:schemeClr val="dk2"/>
                </a:solidFill>
              </a:defRPr>
            </a:lvl9pPr>
          </a:lstStyle>
          <a:p>
            <a:endParaRPr/>
          </a:p>
        </p:txBody>
      </p:sp>
    </p:spTree>
    <p:extLst>
      <p:ext uri="{BB962C8B-B14F-4D97-AF65-F5344CB8AC3E}">
        <p14:creationId xmlns:p14="http://schemas.microsoft.com/office/powerpoint/2010/main" val="24372217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rgbClr val="3B7EA1"/>
              </a:buClr>
              <a:buSzPts val="3600"/>
              <a:buFont typeface="Arial"/>
              <a:buNone/>
              <a:defRPr sz="3600" b="1" i="0" u="none" strike="noStrike" cap="none">
                <a:solidFill>
                  <a:srgbClr val="3B7EA1"/>
                </a:solidFill>
                <a:latin typeface="Arial"/>
                <a:ea typeface="Arial"/>
                <a:cs typeface="Arial"/>
                <a:sym typeface="Arial"/>
              </a:defRPr>
            </a:lvl1pPr>
            <a:lvl2pPr lvl="1"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2pPr>
            <a:lvl3pPr lvl="2"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3pPr>
            <a:lvl4pPr lvl="3"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4pPr>
            <a:lvl5pPr lvl="4"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5pPr>
            <a:lvl6pPr lvl="5"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6pPr>
            <a:lvl7pPr lvl="6"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7pPr>
            <a:lvl8pPr lvl="7"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8pPr>
            <a:lvl9pPr lvl="8"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9pPr>
          </a:lstStyle>
          <a:p>
            <a:r>
              <a:rPr lang="en-US" b="1" dirty="0">
                <a:solidFill>
                  <a:schemeClr val="accent2">
                    <a:lumMod val="50000"/>
                  </a:schemeClr>
                </a:solidFill>
              </a:rPr>
              <a:t>Click to add title</a:t>
            </a:r>
            <a:endParaRPr dirty="0"/>
          </a:p>
        </p:txBody>
      </p:sp>
      <p:sp>
        <p:nvSpPr>
          <p:cNvPr id="7" name="Google Shape;7;p1"/>
          <p:cNvSpPr txBox="1">
            <a:spLocks noGrp="1"/>
          </p:cNvSpPr>
          <p:nvPr>
            <p:ph type="body" idx="1"/>
          </p:nvPr>
        </p:nvSpPr>
        <p:spPr>
          <a:xfrm>
            <a:off x="457200" y="971550"/>
            <a:ext cx="8229600" cy="3623100"/>
          </a:xfrm>
          <a:prstGeom prst="rect">
            <a:avLst/>
          </a:prstGeom>
          <a:noFill/>
          <a:ln>
            <a:noFill/>
          </a:ln>
        </p:spPr>
        <p:txBody>
          <a:bodyPr spcFirstLastPara="1" wrap="square" lIns="91425" tIns="91425" rIns="91425" bIns="91425" anchor="t" anchorCtr="0"/>
          <a:lstStyle>
            <a:lvl1pPr marL="457200" lvl="0" indent="-381000" algn="l" rtl="0">
              <a:spcBef>
                <a:spcPts val="48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9pPr>
          </a:lstStyle>
          <a:p>
            <a:r>
              <a:rPr lang="en-US" dirty="0"/>
              <a:t> </a:t>
            </a:r>
          </a:p>
          <a:p>
            <a:pPr lvl="1"/>
            <a:r>
              <a:rPr lang="en-US" dirty="0"/>
              <a:t/>
            </a:r>
            <a:br>
              <a:rPr lang="en-US" dirty="0"/>
            </a:br>
            <a:endParaRPr lang="en-US" dirty="0"/>
          </a:p>
        </p:txBody>
      </p:sp>
    </p:spTree>
    <p:extLst>
      <p:ext uri="{BB962C8B-B14F-4D97-AF65-F5344CB8AC3E}">
        <p14:creationId xmlns:p14="http://schemas.microsoft.com/office/powerpoint/2010/main" val="529098093"/>
      </p:ext>
    </p:extLst>
  </p:cSld>
  <p:clrMap bg1="lt1" tx1="dk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1" u="none" strike="noStrike" cap="none" baseline="0">
          <a:solidFill>
            <a:schemeClr val="tx1">
              <a:lumMod val="50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590550" marR="0" lvl="0" indent="-514350" algn="l" rtl="0">
        <a:lnSpc>
          <a:spcPct val="100000"/>
        </a:lnSpc>
        <a:spcBef>
          <a:spcPts val="0"/>
        </a:spcBef>
        <a:spcAft>
          <a:spcPts val="0"/>
        </a:spcAft>
        <a:buClr>
          <a:schemeClr val="accent2">
            <a:lumMod val="50000"/>
          </a:schemeClr>
        </a:buClr>
        <a:buSzPct val="100000"/>
        <a:buFont typeface="+mj-lt"/>
        <a:buAutoNum type="romanLcPeriod"/>
        <a:defRPr sz="1400" b="0" i="0" u="none" strike="noStrike" cap="none">
          <a:solidFill>
            <a:schemeClr val="accent2">
              <a:lumMod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accent2">
              <a:lumMod val="75000"/>
            </a:schemeClr>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2"/>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Lecture </a:t>
            </a:r>
            <a:r>
              <a:rPr lang="en" dirty="0" smtClean="0"/>
              <a:t>1</a:t>
            </a:r>
            <a:r>
              <a:rPr lang="en-US" dirty="0" smtClean="0"/>
              <a:t>0</a:t>
            </a:r>
            <a:endParaRPr dirty="0"/>
          </a:p>
        </p:txBody>
      </p:sp>
      <p:sp>
        <p:nvSpPr>
          <p:cNvPr id="138" name="Google Shape;138;p32"/>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Hypothesis Testing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4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Dealing with randomness</a:t>
            </a:r>
            <a:endParaRPr/>
          </a:p>
        </p:txBody>
      </p:sp>
      <p:sp>
        <p:nvSpPr>
          <p:cNvPr id="204" name="Google Shape;204;p43"/>
          <p:cNvSpPr txBox="1">
            <a:spLocks noGrp="1"/>
          </p:cNvSpPr>
          <p:nvPr>
            <p:ph type="body" idx="1"/>
          </p:nvPr>
        </p:nvSpPr>
        <p:spPr>
          <a:xfrm>
            <a:off x="441000" y="1058625"/>
            <a:ext cx="8229600" cy="3026400"/>
          </a:xfrm>
          <a:prstGeom prst="rect">
            <a:avLst/>
          </a:prstGeom>
        </p:spPr>
        <p:txBody>
          <a:bodyPr spcFirstLastPara="1" wrap="square" lIns="91425" tIns="91425" rIns="91425" bIns="91425" anchor="t" anchorCtr="0">
            <a:noAutofit/>
          </a:bodyPr>
          <a:lstStyle/>
          <a:p>
            <a:pPr marL="457200" lvl="0" indent="-419100" rtl="0">
              <a:spcBef>
                <a:spcPts val="600"/>
              </a:spcBef>
              <a:spcAft>
                <a:spcPts val="0"/>
              </a:spcAft>
              <a:buClr>
                <a:srgbClr val="D89F39"/>
              </a:buClr>
              <a:buSzPts val="3000"/>
              <a:buChar char="●"/>
            </a:pPr>
            <a:r>
              <a:rPr lang="en" b="1"/>
              <a:t>Hypothesis:</a:t>
            </a:r>
            <a:r>
              <a:rPr lang="en"/>
              <a:t> At least 99% of swans are white.</a:t>
            </a:r>
            <a:endParaRPr/>
          </a:p>
          <a:p>
            <a:pPr marL="457200" lvl="0" indent="-419100" rtl="0">
              <a:spcBef>
                <a:spcPts val="0"/>
              </a:spcBef>
              <a:spcAft>
                <a:spcPts val="0"/>
              </a:spcAft>
              <a:buClr>
                <a:srgbClr val="D89F39"/>
              </a:buClr>
              <a:buSzPts val="3000"/>
              <a:buChar char="●"/>
            </a:pPr>
            <a:r>
              <a:rPr lang="en" b="1"/>
              <a:t>Prediction:</a:t>
            </a:r>
            <a:r>
              <a:rPr lang="en"/>
              <a:t> If you observe a random sample of 100 swans, almost certainly, at least 90 will be white.</a:t>
            </a:r>
            <a:endParaRPr sz="1400"/>
          </a:p>
          <a:p>
            <a:pPr marL="457200" lvl="0" indent="-419100" rtl="0">
              <a:spcBef>
                <a:spcPts val="0"/>
              </a:spcBef>
              <a:spcAft>
                <a:spcPts val="0"/>
              </a:spcAft>
              <a:buClr>
                <a:srgbClr val="D89F39"/>
              </a:buClr>
              <a:buSzPts val="3000"/>
              <a:buChar char="●"/>
            </a:pPr>
            <a:r>
              <a:rPr lang="en" b="1"/>
              <a:t>Test:</a:t>
            </a:r>
            <a:r>
              <a:rPr lang="en"/>
              <a:t> Randomly sample 100 swans.  Observe their color.</a:t>
            </a:r>
            <a:endParaRPr b="1">
              <a:solidFill>
                <a:srgbClr val="003262"/>
              </a:solidFill>
            </a:endParaRPr>
          </a:p>
          <a:p>
            <a:pPr marL="0" lvl="0" indent="0" rtl="0">
              <a:spcBef>
                <a:spcPts val="600"/>
              </a:spcBef>
              <a:spcAft>
                <a:spcPts val="0"/>
              </a:spcAft>
              <a:buNone/>
            </a:pPr>
            <a:endParaRPr b="1">
              <a:solidFill>
                <a:srgbClr val="00326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44"/>
          <p:cNvSpPr txBox="1">
            <a:spLocks noGrp="1"/>
          </p:cNvSpPr>
          <p:nvPr>
            <p:ph type="title"/>
          </p:nvPr>
        </p:nvSpPr>
        <p:spPr>
          <a:xfrm>
            <a:off x="457200" y="205978"/>
            <a:ext cx="8024886" cy="675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Interpreting the result of a test</a:t>
            </a:r>
            <a:endParaRPr dirty="0"/>
          </a:p>
        </p:txBody>
      </p:sp>
      <p:sp>
        <p:nvSpPr>
          <p:cNvPr id="210" name="Google Shape;210;p44"/>
          <p:cNvSpPr txBox="1">
            <a:spLocks noGrp="1"/>
          </p:cNvSpPr>
          <p:nvPr>
            <p:ph type="body" idx="1"/>
          </p:nvPr>
        </p:nvSpPr>
        <p:spPr>
          <a:xfrm>
            <a:off x="441000" y="1058625"/>
            <a:ext cx="8229600" cy="3026400"/>
          </a:xfrm>
          <a:prstGeom prst="rect">
            <a:avLst/>
          </a:prstGeom>
        </p:spPr>
        <p:txBody>
          <a:bodyPr spcFirstLastPara="1" wrap="square" lIns="91425" tIns="91425" rIns="91425" bIns="91425" anchor="t" anchorCtr="0">
            <a:noAutofit/>
          </a:bodyPr>
          <a:lstStyle/>
          <a:p>
            <a:pPr marL="457200" lvl="0" indent="-419100" rtl="0">
              <a:spcBef>
                <a:spcPts val="600"/>
              </a:spcBef>
              <a:spcAft>
                <a:spcPts val="0"/>
              </a:spcAft>
              <a:buClr>
                <a:srgbClr val="D89F39"/>
              </a:buClr>
              <a:buSzPts val="3000"/>
              <a:buChar char="●"/>
            </a:pPr>
            <a:r>
              <a:rPr lang="en" b="1"/>
              <a:t>Test:</a:t>
            </a:r>
            <a:r>
              <a:rPr lang="en"/>
              <a:t> Randomly sample 100 swans.  Observe their color.</a:t>
            </a:r>
            <a:endParaRPr/>
          </a:p>
          <a:p>
            <a:pPr marL="457200" lvl="0" indent="-419100" rtl="0">
              <a:spcBef>
                <a:spcPts val="0"/>
              </a:spcBef>
              <a:spcAft>
                <a:spcPts val="0"/>
              </a:spcAft>
              <a:buClr>
                <a:srgbClr val="D89F39"/>
              </a:buClr>
              <a:buSzPts val="3000"/>
              <a:buChar char="●"/>
            </a:pPr>
            <a:r>
              <a:rPr lang="en"/>
              <a:t>If at least 90 are white: hypothesis could be true.</a:t>
            </a:r>
            <a:endParaRPr/>
          </a:p>
          <a:p>
            <a:pPr marL="457200" lvl="0" indent="-419100" rtl="0">
              <a:spcBef>
                <a:spcPts val="0"/>
              </a:spcBef>
              <a:spcAft>
                <a:spcPts val="0"/>
              </a:spcAft>
              <a:buClr>
                <a:srgbClr val="D89F39"/>
              </a:buClr>
              <a:buSzPts val="3000"/>
              <a:buChar char="●"/>
            </a:pPr>
            <a:r>
              <a:rPr lang="en"/>
              <a:t>If fewer than 80 are white: either the hypothesis is false, or a ginormous coincidence just happened.</a:t>
            </a:r>
            <a:endParaRPr/>
          </a:p>
          <a:p>
            <a:pPr marL="0" lvl="0" indent="0" rtl="0">
              <a:spcBef>
                <a:spcPts val="600"/>
              </a:spcBef>
              <a:spcAft>
                <a:spcPts val="0"/>
              </a:spcAft>
              <a:buNone/>
            </a:pPr>
            <a:endParaRPr b="1">
              <a:solidFill>
                <a:srgbClr val="00326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6" name="Google Shape;216;p45"/>
          <p:cNvSpPr txBox="1">
            <a:spLocks noGrp="1"/>
          </p:cNvSpPr>
          <p:nvPr>
            <p:ph type="title"/>
          </p:nvPr>
        </p:nvSpPr>
        <p:spPr>
          <a:xfrm>
            <a:off x="457200" y="205975"/>
            <a:ext cx="8198400" cy="675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Emily Rosa and the healing touch</a:t>
            </a:r>
            <a:endParaRPr/>
          </a:p>
        </p:txBody>
      </p:sp>
      <p:sp>
        <p:nvSpPr>
          <p:cNvPr id="215" name="Google Shape;215;p45"/>
          <p:cNvSpPr txBox="1">
            <a:spLocks noGrp="1"/>
          </p:cNvSpPr>
          <p:nvPr>
            <p:ph type="body" idx="1"/>
          </p:nvPr>
        </p:nvSpPr>
        <p:spPr>
          <a:xfrm>
            <a:off x="304800" y="895350"/>
            <a:ext cx="8763000" cy="3623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Emily Rosa's 4th grade science fair project:</a:t>
            </a:r>
            <a:endParaRPr/>
          </a:p>
          <a:p>
            <a:pPr marL="0" lvl="0" indent="0" rtl="0">
              <a:spcBef>
                <a:spcPts val="600"/>
              </a:spcBef>
              <a:spcAft>
                <a:spcPts val="600"/>
              </a:spcAft>
              <a:buNone/>
            </a:pPr>
            <a:r>
              <a:rPr lang="en"/>
              <a:t>Touch healers say they detect and use the healing energy field (HEF) to cure patients.  Can they detect HEF?</a:t>
            </a:r>
            <a:endParaRPr/>
          </a:p>
        </p:txBody>
      </p:sp>
      <p:pic>
        <p:nvPicPr>
          <p:cNvPr id="217" name="Google Shape;217;p45" descr="rosa.png"/>
          <p:cNvPicPr preferRelativeResize="0"/>
          <p:nvPr/>
        </p:nvPicPr>
        <p:blipFill>
          <a:blip r:embed="rId3">
            <a:alphaModFix/>
          </a:blip>
          <a:stretch>
            <a:fillRect/>
          </a:stretch>
        </p:blipFill>
        <p:spPr>
          <a:xfrm>
            <a:off x="4870650" y="2463575"/>
            <a:ext cx="3482100" cy="2530125"/>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
                                            <p:txEl>
                                              <p:pRg st="0" end="0"/>
                                            </p:txEl>
                                          </p:spTgt>
                                        </p:tgtEl>
                                        <p:attrNameLst>
                                          <p:attrName>style.visibility</p:attrName>
                                        </p:attrNameLst>
                                      </p:cBhvr>
                                      <p:to>
                                        <p:strVal val="visible"/>
                                      </p:to>
                                    </p:set>
                                    <p:animEffect transition="in" filter="fade">
                                      <p:cBhvr>
                                        <p:cTn id="7" dur="1"/>
                                        <p:tgtEl>
                                          <p:spTgt spid="2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
                                            <p:txEl>
                                              <p:pRg st="1" end="1"/>
                                            </p:txEl>
                                          </p:spTgt>
                                        </p:tgtEl>
                                        <p:attrNameLst>
                                          <p:attrName>style.visibility</p:attrName>
                                        </p:attrNameLst>
                                      </p:cBhvr>
                                      <p:to>
                                        <p:strVal val="visible"/>
                                      </p:to>
                                    </p:set>
                                    <p:animEffect transition="in" filter="fade">
                                      <p:cBhvr>
                                        <p:cTn id="12" dur="1"/>
                                        <p:tgtEl>
                                          <p:spTgt spid="2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Science</a:t>
            </a:r>
            <a:endParaRPr/>
          </a:p>
        </p:txBody>
      </p:sp>
      <p:sp>
        <p:nvSpPr>
          <p:cNvPr id="223" name="Google Shape;223;p46"/>
          <p:cNvSpPr txBox="1">
            <a:spLocks noGrp="1"/>
          </p:cNvSpPr>
          <p:nvPr>
            <p:ph type="body" idx="1"/>
          </p:nvPr>
        </p:nvSpPr>
        <p:spPr>
          <a:xfrm>
            <a:off x="441000" y="1058625"/>
            <a:ext cx="8229600" cy="3026400"/>
          </a:xfrm>
          <a:prstGeom prst="rect">
            <a:avLst/>
          </a:prstGeom>
        </p:spPr>
        <p:txBody>
          <a:bodyPr spcFirstLastPara="1" wrap="square" lIns="91425" tIns="91425" rIns="91425" bIns="91425" anchor="t" anchorCtr="0">
            <a:noAutofit/>
          </a:bodyPr>
          <a:lstStyle/>
          <a:p>
            <a:pPr marL="457200" lvl="0" indent="-419100" rtl="0">
              <a:spcBef>
                <a:spcPts val="600"/>
              </a:spcBef>
              <a:spcAft>
                <a:spcPts val="0"/>
              </a:spcAft>
              <a:buClr>
                <a:srgbClr val="D89F39"/>
              </a:buClr>
              <a:buSzPts val="3000"/>
              <a:buChar char="●"/>
            </a:pPr>
            <a:r>
              <a:rPr lang="en" b="1"/>
              <a:t>Hypothesis:</a:t>
            </a:r>
            <a:r>
              <a:rPr lang="en"/>
              <a:t> Healers cannot detect HEF better than random guessing.</a:t>
            </a:r>
            <a:endParaRPr/>
          </a:p>
          <a:p>
            <a:pPr marL="457200" lvl="0" indent="-419100" rtl="0">
              <a:spcBef>
                <a:spcPts val="0"/>
              </a:spcBef>
              <a:spcAft>
                <a:spcPts val="0"/>
              </a:spcAft>
              <a:buClr>
                <a:srgbClr val="D89F39"/>
              </a:buClr>
              <a:buSzPts val="3000"/>
              <a:buChar char="●"/>
            </a:pPr>
            <a:r>
              <a:rPr lang="en" b="1"/>
              <a:t>Prediction:</a:t>
            </a:r>
            <a:r>
              <a:rPr lang="en"/>
              <a:t> If you test healers 150 times, almost certainly, they'll be right at most 60% of the time.</a:t>
            </a:r>
            <a:endParaRPr sz="1400"/>
          </a:p>
          <a:p>
            <a:pPr marL="457200" lvl="0" indent="-419100" rtl="0">
              <a:spcBef>
                <a:spcPts val="0"/>
              </a:spcBef>
              <a:spcAft>
                <a:spcPts val="0"/>
              </a:spcAft>
              <a:buClr>
                <a:srgbClr val="D89F39"/>
              </a:buClr>
              <a:buSzPts val="3000"/>
              <a:buChar char="●"/>
            </a:pPr>
            <a:r>
              <a:rPr lang="en" b="1"/>
              <a:t>Test:</a:t>
            </a:r>
            <a:r>
              <a:rPr lang="en"/>
              <a:t> Go find healers and test them.</a:t>
            </a:r>
            <a:endParaRPr b="1">
              <a:solidFill>
                <a:srgbClr val="003262"/>
              </a:solidFill>
            </a:endParaRPr>
          </a:p>
          <a:p>
            <a:pPr marL="0" lvl="0" indent="0" rtl="0">
              <a:spcBef>
                <a:spcPts val="600"/>
              </a:spcBef>
              <a:spcAft>
                <a:spcPts val="0"/>
              </a:spcAft>
              <a:buNone/>
            </a:pPr>
            <a:endParaRPr b="1">
              <a:solidFill>
                <a:srgbClr val="00326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Jury Panels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Jury Panels</a:t>
            </a:r>
            <a:endParaRPr/>
          </a:p>
        </p:txBody>
      </p:sp>
      <p:sp>
        <p:nvSpPr>
          <p:cNvPr id="249" name="Google Shape;249;p49"/>
          <p:cNvSpPr txBox="1">
            <a:spLocks noGrp="1"/>
          </p:cNvSpPr>
          <p:nvPr>
            <p:ph type="body" idx="1"/>
          </p:nvPr>
        </p:nvSpPr>
        <p:spPr>
          <a:xfrm>
            <a:off x="609600" y="2632900"/>
            <a:ext cx="7924200" cy="1753200"/>
          </a:xfrm>
          <a:prstGeom prst="rect">
            <a:avLst/>
          </a:prstGeom>
        </p:spPr>
        <p:txBody>
          <a:bodyPr spcFirstLastPara="1" wrap="square" lIns="91425" tIns="91425" rIns="91425" bIns="91425" anchor="t" anchorCtr="0">
            <a:noAutofit/>
          </a:bodyPr>
          <a:lstStyle/>
          <a:p>
            <a:pPr marL="0" lvl="0" indent="0" rtl="0">
              <a:spcBef>
                <a:spcPts val="0"/>
              </a:spcBef>
              <a:spcAft>
                <a:spcPts val="400"/>
              </a:spcAft>
              <a:buNone/>
            </a:pPr>
            <a:r>
              <a:rPr lang="en"/>
              <a:t>"All persons selected for jury service shall be </a:t>
            </a:r>
            <a:br>
              <a:rPr lang="en"/>
            </a:br>
            <a:r>
              <a:rPr lang="en" b="1"/>
              <a:t>selected at random</a:t>
            </a:r>
            <a:r>
              <a:rPr lang="en"/>
              <a:t>, from a source or sources </a:t>
            </a:r>
            <a:br>
              <a:rPr lang="en"/>
            </a:br>
            <a:r>
              <a:rPr lang="en"/>
              <a:t>inclusive of a </a:t>
            </a:r>
            <a:r>
              <a:rPr lang="en" b="1"/>
              <a:t>representative cross section </a:t>
            </a:r>
            <a:br>
              <a:rPr lang="en" b="1"/>
            </a:br>
            <a:r>
              <a:rPr lang="en"/>
              <a:t>of the population of the </a:t>
            </a:r>
            <a:r>
              <a:rPr lang="en" b="1"/>
              <a:t>area served by the court</a:t>
            </a:r>
            <a:r>
              <a:rPr lang="en"/>
              <a:t>."</a:t>
            </a:r>
            <a:endParaRPr/>
          </a:p>
        </p:txBody>
      </p:sp>
      <p:sp>
        <p:nvSpPr>
          <p:cNvPr id="240" name="Google Shape;240;p49"/>
          <p:cNvSpPr/>
          <p:nvPr/>
        </p:nvSpPr>
        <p:spPr>
          <a:xfrm>
            <a:off x="629150" y="1413775"/>
            <a:ext cx="1683600" cy="8688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Eligible jurors in a County</a:t>
            </a:r>
            <a:endParaRPr sz="1800"/>
          </a:p>
        </p:txBody>
      </p:sp>
      <p:sp>
        <p:nvSpPr>
          <p:cNvPr id="241" name="Google Shape;241;p49"/>
          <p:cNvSpPr/>
          <p:nvPr/>
        </p:nvSpPr>
        <p:spPr>
          <a:xfrm>
            <a:off x="6953750" y="1413775"/>
            <a:ext cx="1683600" cy="8688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Jury</a:t>
            </a:r>
            <a:endParaRPr sz="1800"/>
          </a:p>
        </p:txBody>
      </p:sp>
      <p:grpSp>
        <p:nvGrpSpPr>
          <p:cNvPr id="242" name="Google Shape;242;p49"/>
          <p:cNvGrpSpPr/>
          <p:nvPr/>
        </p:nvGrpSpPr>
        <p:grpSpPr>
          <a:xfrm>
            <a:off x="2414200" y="1413775"/>
            <a:ext cx="2006750" cy="868800"/>
            <a:chOff x="2414200" y="1108975"/>
            <a:chExt cx="2006750" cy="868800"/>
          </a:xfrm>
        </p:grpSpPr>
        <p:sp>
          <p:nvSpPr>
            <p:cNvPr id="243" name="Google Shape;243;p49"/>
            <p:cNvSpPr/>
            <p:nvPr/>
          </p:nvSpPr>
          <p:spPr>
            <a:xfrm>
              <a:off x="2737350" y="1108975"/>
              <a:ext cx="1683600" cy="8688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List of eligible residents</a:t>
              </a:r>
              <a:endParaRPr sz="1800"/>
            </a:p>
          </p:txBody>
        </p:sp>
        <p:sp>
          <p:nvSpPr>
            <p:cNvPr id="244" name="Google Shape;244;p49"/>
            <p:cNvSpPr/>
            <p:nvPr/>
          </p:nvSpPr>
          <p:spPr>
            <a:xfrm>
              <a:off x="2414200" y="1339050"/>
              <a:ext cx="221700" cy="369600"/>
            </a:xfrm>
            <a:prstGeom prst="rightArrow">
              <a:avLst>
                <a:gd name="adj1" fmla="val 50000"/>
                <a:gd name="adj2" fmla="val 11636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5" name="Google Shape;245;p49"/>
          <p:cNvGrpSpPr/>
          <p:nvPr/>
        </p:nvGrpSpPr>
        <p:grpSpPr>
          <a:xfrm>
            <a:off x="4522400" y="1413775"/>
            <a:ext cx="2329900" cy="868800"/>
            <a:chOff x="4522400" y="1108975"/>
            <a:chExt cx="2329900" cy="868800"/>
          </a:xfrm>
        </p:grpSpPr>
        <p:sp>
          <p:nvSpPr>
            <p:cNvPr id="246" name="Google Shape;246;p49"/>
            <p:cNvSpPr/>
            <p:nvPr/>
          </p:nvSpPr>
          <p:spPr>
            <a:xfrm>
              <a:off x="4845550" y="1108975"/>
              <a:ext cx="1683600" cy="8688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Jury panel</a:t>
              </a:r>
              <a:endParaRPr sz="1800"/>
            </a:p>
          </p:txBody>
        </p:sp>
        <p:sp>
          <p:nvSpPr>
            <p:cNvPr id="247" name="Google Shape;247;p49"/>
            <p:cNvSpPr/>
            <p:nvPr/>
          </p:nvSpPr>
          <p:spPr>
            <a:xfrm>
              <a:off x="4522400" y="1339050"/>
              <a:ext cx="221700" cy="369600"/>
            </a:xfrm>
            <a:prstGeom prst="rightArrow">
              <a:avLst>
                <a:gd name="adj1" fmla="val 50000"/>
                <a:gd name="adj2" fmla="val 11636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Google Shape;248;p49"/>
            <p:cNvSpPr/>
            <p:nvPr/>
          </p:nvSpPr>
          <p:spPr>
            <a:xfrm>
              <a:off x="6630600" y="1339050"/>
              <a:ext cx="221700" cy="369600"/>
            </a:xfrm>
            <a:prstGeom prst="rightArrow">
              <a:avLst>
                <a:gd name="adj1" fmla="val 50000"/>
                <a:gd name="adj2" fmla="val 116361"/>
              </a:avLst>
            </a:prstGeom>
            <a:solidFill>
              <a:srgbClr val="C4820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50" name="Google Shape;250;p49"/>
          <p:cNvSpPr/>
          <p:nvPr/>
        </p:nvSpPr>
        <p:spPr>
          <a:xfrm>
            <a:off x="2206025" y="1253950"/>
            <a:ext cx="2763300" cy="1197600"/>
          </a:xfrm>
          <a:prstGeom prst="wedgeRoundRectCallout">
            <a:avLst>
              <a:gd name="adj1" fmla="val -19748"/>
              <a:gd name="adj2" fmla="val 74094"/>
              <a:gd name="adj3" fmla="val 0"/>
            </a:avLst>
          </a:prstGeom>
          <a:noFill/>
          <a:ln w="28575" cap="flat" cmpd="sng">
            <a:solidFill>
              <a:srgbClr val="3B7EA1"/>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Google Shape;251;p49"/>
          <p:cNvSpPr txBox="1"/>
          <p:nvPr/>
        </p:nvSpPr>
        <p:spPr>
          <a:xfrm>
            <a:off x="3730200" y="4172208"/>
            <a:ext cx="1683600" cy="60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3B7EA1"/>
                </a:solidFill>
              </a:rPr>
              <a:t>(Demo)</a:t>
            </a:r>
            <a:endParaRPr/>
          </a:p>
          <a:p>
            <a:pPr marL="0" lvl="0" indent="0" rtl="0">
              <a:spcBef>
                <a:spcPts val="0"/>
              </a:spcBef>
              <a:spcAft>
                <a:spcPts val="0"/>
              </a:spcAft>
              <a:buNone/>
            </a:pP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5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Distances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2" name="Google Shape;262;p5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Computing Distance</a:t>
            </a:r>
            <a:endParaRPr/>
          </a:p>
        </p:txBody>
      </p:sp>
      <p:sp>
        <p:nvSpPr>
          <p:cNvPr id="261" name="Google Shape;261;p51"/>
          <p:cNvSpPr txBox="1">
            <a:spLocks noGrp="1"/>
          </p:cNvSpPr>
          <p:nvPr>
            <p:ph type="body" idx="1"/>
          </p:nvPr>
        </p:nvSpPr>
        <p:spPr>
          <a:xfrm>
            <a:off x="457200" y="971550"/>
            <a:ext cx="8229600" cy="6024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Every distance has a computational recipe</a:t>
            </a:r>
            <a:endParaRPr/>
          </a:p>
        </p:txBody>
      </p:sp>
      <p:sp>
        <p:nvSpPr>
          <p:cNvPr id="263" name="Google Shape;263;p51"/>
          <p:cNvSpPr txBox="1"/>
          <p:nvPr/>
        </p:nvSpPr>
        <p:spPr>
          <a:xfrm>
            <a:off x="3730200" y="4648533"/>
            <a:ext cx="1683600" cy="60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3B7EA1"/>
                </a:solidFill>
              </a:rPr>
              <a:t>(Demo)</a:t>
            </a:r>
            <a:endParaRPr/>
          </a:p>
          <a:p>
            <a:pPr marL="0" lvl="0" indent="0" rtl="0">
              <a:spcBef>
                <a:spcPts val="0"/>
              </a:spcBef>
              <a:spcAft>
                <a:spcPts val="0"/>
              </a:spcAft>
              <a:buNone/>
            </a:pPr>
            <a:endParaRPr sz="2400"/>
          </a:p>
        </p:txBody>
      </p:sp>
      <p:sp>
        <p:nvSpPr>
          <p:cNvPr id="264" name="Google Shape;264;p51"/>
          <p:cNvSpPr txBox="1"/>
          <p:nvPr/>
        </p:nvSpPr>
        <p:spPr>
          <a:xfrm>
            <a:off x="281579" y="1462947"/>
            <a:ext cx="4281300" cy="3239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200" b="1">
                <a:solidFill>
                  <a:schemeClr val="dk1"/>
                </a:solidFill>
              </a:rPr>
              <a:t>Total Variation Distance</a:t>
            </a:r>
            <a:r>
              <a:rPr lang="en" sz="2200">
                <a:solidFill>
                  <a:schemeClr val="dk1"/>
                </a:solidFill>
              </a:rPr>
              <a:t> (TVD):</a:t>
            </a:r>
            <a:endParaRPr sz="2200">
              <a:solidFill>
                <a:schemeClr val="dk1"/>
              </a:solidFill>
            </a:endParaRPr>
          </a:p>
          <a:p>
            <a:pPr marL="457200" lvl="0" indent="-368300" rtl="0">
              <a:spcBef>
                <a:spcPts val="1200"/>
              </a:spcBef>
              <a:spcAft>
                <a:spcPts val="0"/>
              </a:spcAft>
              <a:buClr>
                <a:srgbClr val="C4820E"/>
              </a:buClr>
              <a:buSzPts val="2200"/>
              <a:buChar char="●"/>
            </a:pPr>
            <a:r>
              <a:rPr lang="en" sz="2200">
                <a:solidFill>
                  <a:schemeClr val="dk1"/>
                </a:solidFill>
              </a:rPr>
              <a:t>For each category, compute the difference in proportions between two distributions</a:t>
            </a:r>
            <a:endParaRPr sz="2200">
              <a:solidFill>
                <a:schemeClr val="dk1"/>
              </a:solidFill>
            </a:endParaRPr>
          </a:p>
          <a:p>
            <a:pPr marL="457200" lvl="0" indent="-368300" rtl="0">
              <a:spcBef>
                <a:spcPts val="1200"/>
              </a:spcBef>
              <a:spcAft>
                <a:spcPts val="0"/>
              </a:spcAft>
              <a:buClr>
                <a:srgbClr val="C4820E"/>
              </a:buClr>
              <a:buSzPts val="2200"/>
              <a:buChar char="●"/>
            </a:pPr>
            <a:r>
              <a:rPr lang="en" sz="2200">
                <a:solidFill>
                  <a:schemeClr val="dk1"/>
                </a:solidFill>
              </a:rPr>
              <a:t>Take the absolute value of each difference</a:t>
            </a:r>
            <a:endParaRPr sz="2200">
              <a:solidFill>
                <a:schemeClr val="dk1"/>
              </a:solidFill>
            </a:endParaRPr>
          </a:p>
          <a:p>
            <a:pPr marL="457200" lvl="0" indent="-368300" rtl="0">
              <a:spcBef>
                <a:spcPts val="1200"/>
              </a:spcBef>
              <a:spcAft>
                <a:spcPts val="1200"/>
              </a:spcAft>
              <a:buClr>
                <a:srgbClr val="C4820E"/>
              </a:buClr>
              <a:buSzPts val="2200"/>
              <a:buChar char="●"/>
            </a:pPr>
            <a:r>
              <a:rPr lang="en" sz="2200">
                <a:solidFill>
                  <a:schemeClr val="dk1"/>
                </a:solidFill>
              </a:rPr>
              <a:t>Sum &amp; divide by 2</a:t>
            </a:r>
            <a:endParaRPr sz="2200">
              <a:solidFill>
                <a:schemeClr val="dk1"/>
              </a:solidFill>
            </a:endParaRPr>
          </a:p>
        </p:txBody>
      </p:sp>
      <p:sp>
        <p:nvSpPr>
          <p:cNvPr id="265" name="Google Shape;265;p51"/>
          <p:cNvSpPr txBox="1"/>
          <p:nvPr/>
        </p:nvSpPr>
        <p:spPr>
          <a:xfrm>
            <a:off x="4572000" y="1462950"/>
            <a:ext cx="4495800" cy="3239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200" b="1">
                <a:solidFill>
                  <a:schemeClr val="dk1"/>
                </a:solidFill>
              </a:rPr>
              <a:t>Chi Squared </a:t>
            </a:r>
            <a:r>
              <a:rPr lang="en" sz="2200">
                <a:solidFill>
                  <a:schemeClr val="dk1"/>
                </a:solidFill>
              </a:rPr>
              <a:t>(χ</a:t>
            </a:r>
            <a:r>
              <a:rPr lang="en" sz="2200" baseline="30000">
                <a:solidFill>
                  <a:schemeClr val="dk1"/>
                </a:solidFill>
              </a:rPr>
              <a:t>2  </a:t>
            </a:r>
            <a:r>
              <a:rPr lang="en" sz="2200" i="1">
                <a:solidFill>
                  <a:schemeClr val="dk1"/>
                </a:solidFill>
              </a:rPr>
              <a:t>Optional</a:t>
            </a:r>
            <a:r>
              <a:rPr lang="en" sz="2200">
                <a:solidFill>
                  <a:schemeClr val="dk1"/>
                </a:solidFill>
              </a:rPr>
              <a:t>):</a:t>
            </a:r>
            <a:endParaRPr sz="2200">
              <a:solidFill>
                <a:schemeClr val="dk1"/>
              </a:solidFill>
            </a:endParaRPr>
          </a:p>
          <a:p>
            <a:pPr marL="457200" lvl="0" indent="-368300" rtl="0">
              <a:spcBef>
                <a:spcPts val="1200"/>
              </a:spcBef>
              <a:spcAft>
                <a:spcPts val="0"/>
              </a:spcAft>
              <a:buClr>
                <a:srgbClr val="C4820E"/>
              </a:buClr>
              <a:buSzPts val="2200"/>
              <a:buChar char="●"/>
            </a:pPr>
            <a:r>
              <a:rPr lang="en" sz="2200">
                <a:solidFill>
                  <a:schemeClr val="dk1"/>
                </a:solidFill>
              </a:rPr>
              <a:t>For each category, compute the difference in proportions between two distributions</a:t>
            </a:r>
            <a:endParaRPr sz="2200">
              <a:solidFill>
                <a:schemeClr val="dk1"/>
              </a:solidFill>
            </a:endParaRPr>
          </a:p>
          <a:p>
            <a:pPr marL="457200" lvl="0" indent="-368300" rtl="0">
              <a:spcBef>
                <a:spcPts val="1200"/>
              </a:spcBef>
              <a:spcAft>
                <a:spcPts val="0"/>
              </a:spcAft>
              <a:buClr>
                <a:srgbClr val="C4820E"/>
              </a:buClr>
              <a:buSzPts val="2200"/>
              <a:buChar char="●"/>
            </a:pPr>
            <a:r>
              <a:rPr lang="en" sz="2200">
                <a:solidFill>
                  <a:schemeClr val="dk1"/>
                </a:solidFill>
              </a:rPr>
              <a:t>Square each difference and divide by the first proportion</a:t>
            </a:r>
            <a:endParaRPr sz="2200">
              <a:solidFill>
                <a:schemeClr val="dk1"/>
              </a:solidFill>
            </a:endParaRPr>
          </a:p>
          <a:p>
            <a:pPr marL="457200" lvl="0" indent="-368300" rtl="0">
              <a:spcBef>
                <a:spcPts val="1200"/>
              </a:spcBef>
              <a:spcAft>
                <a:spcPts val="1200"/>
              </a:spcAft>
              <a:buClr>
                <a:srgbClr val="C4820E"/>
              </a:buClr>
              <a:buSzPts val="2200"/>
              <a:buChar char="●"/>
            </a:pPr>
            <a:r>
              <a:rPr lang="en" sz="2200">
                <a:solidFill>
                  <a:schemeClr val="dk1"/>
                </a:solidFill>
              </a:rPr>
              <a:t>Sum &amp; multiply by sample size</a:t>
            </a:r>
            <a:endParaRPr sz="2200">
              <a:solidFill>
                <a:schemeClr val="dk1"/>
              </a:solidFill>
            </a:endParaRPr>
          </a:p>
        </p:txBody>
      </p:sp>
      <p:cxnSp>
        <p:nvCxnSpPr>
          <p:cNvPr id="266" name="Google Shape;266;p51"/>
          <p:cNvCxnSpPr/>
          <p:nvPr/>
        </p:nvCxnSpPr>
        <p:spPr>
          <a:xfrm>
            <a:off x="4572000" y="1561650"/>
            <a:ext cx="0" cy="30420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5">
                                            <p:txEl>
                                              <p:pRg st="0" end="0"/>
                                            </p:txEl>
                                          </p:spTgt>
                                        </p:tgtEl>
                                        <p:attrNameLst>
                                          <p:attrName>style.visibility</p:attrName>
                                        </p:attrNameLst>
                                      </p:cBhvr>
                                      <p:to>
                                        <p:strVal val="visible"/>
                                      </p:to>
                                    </p:set>
                                    <p:animEffect transition="in" filter="fade">
                                      <p:cBhvr>
                                        <p:cTn id="7" dur="1"/>
                                        <p:tgtEl>
                                          <p:spTgt spid="2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5">
                                            <p:txEl>
                                              <p:pRg st="1" end="1"/>
                                            </p:txEl>
                                          </p:spTgt>
                                        </p:tgtEl>
                                        <p:attrNameLst>
                                          <p:attrName>style.visibility</p:attrName>
                                        </p:attrNameLst>
                                      </p:cBhvr>
                                      <p:to>
                                        <p:strVal val="visible"/>
                                      </p:to>
                                    </p:set>
                                    <p:animEffect transition="in" filter="fade">
                                      <p:cBhvr>
                                        <p:cTn id="12" dur="1"/>
                                        <p:tgtEl>
                                          <p:spTgt spid="2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5">
                                            <p:txEl>
                                              <p:pRg st="2" end="2"/>
                                            </p:txEl>
                                          </p:spTgt>
                                        </p:tgtEl>
                                        <p:attrNameLst>
                                          <p:attrName>style.visibility</p:attrName>
                                        </p:attrNameLst>
                                      </p:cBhvr>
                                      <p:to>
                                        <p:strVal val="visible"/>
                                      </p:to>
                                    </p:set>
                                    <p:animEffect transition="in" filter="fade">
                                      <p:cBhvr>
                                        <p:cTn id="17" dur="1"/>
                                        <p:tgtEl>
                                          <p:spTgt spid="26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5">
                                            <p:txEl>
                                              <p:pRg st="3" end="3"/>
                                            </p:txEl>
                                          </p:spTgt>
                                        </p:tgtEl>
                                        <p:attrNameLst>
                                          <p:attrName>style.visibility</p:attrName>
                                        </p:attrNameLst>
                                      </p:cBhvr>
                                      <p:to>
                                        <p:strVal val="visible"/>
                                      </p:to>
                                    </p:set>
                                    <p:animEffect transition="in" filter="fade">
                                      <p:cBhvr>
                                        <p:cTn id="22" dur="1"/>
                                        <p:tgtEl>
                                          <p:spTgt spid="26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3"/>
                                        </p:tgtEl>
                                        <p:attrNameLst>
                                          <p:attrName>style.visibility</p:attrName>
                                        </p:attrNameLst>
                                      </p:cBhvr>
                                      <p:to>
                                        <p:strVal val="visible"/>
                                      </p:to>
                                    </p:set>
                                    <p:animEffect transition="in" filter="fade">
                                      <p:cBhvr>
                                        <p:cTn id="27" dur="1"/>
                                        <p:tgtEl>
                                          <p:spTgt spid="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5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Empirical Distributions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7" name="Google Shape;277;p5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Distribution of a Statistic</a:t>
            </a:r>
            <a:endParaRPr/>
          </a:p>
        </p:txBody>
      </p:sp>
      <p:sp>
        <p:nvSpPr>
          <p:cNvPr id="276" name="Google Shape;276;p5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a:t>Statistic</a:t>
            </a:r>
            <a:r>
              <a:rPr lang="en"/>
              <a:t>: A quantity computed for a particular sample</a:t>
            </a:r>
            <a:endParaRPr/>
          </a:p>
          <a:p>
            <a:pPr marL="0" lvl="0" indent="0" rtl="0">
              <a:spcBef>
                <a:spcPts val="1200"/>
              </a:spcBef>
              <a:spcAft>
                <a:spcPts val="0"/>
              </a:spcAft>
              <a:buNone/>
            </a:pPr>
            <a:r>
              <a:rPr lang="en" b="1"/>
              <a:t>Distribution</a:t>
            </a:r>
            <a:r>
              <a:rPr lang="en"/>
              <a:t>: The chance of each outcome of sampling</a:t>
            </a:r>
            <a:endParaRPr/>
          </a:p>
          <a:p>
            <a:pPr marL="0" lvl="0" indent="0" rtl="0">
              <a:spcBef>
                <a:spcPts val="1200"/>
              </a:spcBef>
              <a:spcAft>
                <a:spcPts val="0"/>
              </a:spcAft>
              <a:buNone/>
            </a:pPr>
            <a:r>
              <a:rPr lang="en" b="1"/>
              <a:t>Sampling distribution</a:t>
            </a:r>
            <a:r>
              <a:rPr lang="en"/>
              <a:t>: Chance of each value of a statistic</a:t>
            </a:r>
            <a:br>
              <a:rPr lang="en"/>
            </a:br>
            <a:r>
              <a:rPr lang="en"/>
              <a:t>	(computed from all possible samples)</a:t>
            </a:r>
            <a:endParaRPr/>
          </a:p>
          <a:p>
            <a:pPr marL="0" lvl="0" indent="0" rtl="0">
              <a:spcBef>
                <a:spcPts val="1200"/>
              </a:spcBef>
              <a:spcAft>
                <a:spcPts val="0"/>
              </a:spcAft>
              <a:buNone/>
            </a:pPr>
            <a:r>
              <a:rPr lang="en"/>
              <a:t>	Also known as the </a:t>
            </a:r>
            <a:r>
              <a:rPr lang="en" i="1"/>
              <a:t>probability distribution of the statistic</a:t>
            </a:r>
            <a:endParaRPr i="1"/>
          </a:p>
          <a:p>
            <a:pPr marL="0" lvl="0" indent="0" rtl="0">
              <a:spcBef>
                <a:spcPts val="1200"/>
              </a:spcBef>
              <a:spcAft>
                <a:spcPts val="400"/>
              </a:spcAft>
              <a:buNone/>
            </a:pPr>
            <a:r>
              <a:rPr lang="en" b="1"/>
              <a:t>Empirical distribution</a:t>
            </a:r>
            <a:r>
              <a:rPr lang="en"/>
              <a:t>: Observations of a statistic </a:t>
            </a:r>
            <a:br>
              <a:rPr lang="en"/>
            </a:br>
            <a:r>
              <a:rPr lang="en"/>
              <a:t>	(computed from some samples drawn at random)</a:t>
            </a:r>
            <a:endParaRPr/>
          </a:p>
        </p:txBody>
      </p:sp>
      <p:sp>
        <p:nvSpPr>
          <p:cNvPr id="278" name="Google Shape;278;p53"/>
          <p:cNvSpPr txBox="1"/>
          <p:nvPr/>
        </p:nvSpPr>
        <p:spPr>
          <a:xfrm>
            <a:off x="3658318" y="4565065"/>
            <a:ext cx="1683600" cy="60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rgbClr val="3B7EA1"/>
                </a:solidFill>
              </a:rPr>
              <a:t>(Demo)</a:t>
            </a:r>
            <a:endParaRPr dirty="0"/>
          </a:p>
          <a:p>
            <a:pPr marL="0" lvl="0" indent="0" rtl="0">
              <a:spcBef>
                <a:spcPts val="0"/>
              </a:spcBef>
              <a:spcAft>
                <a:spcPts val="0"/>
              </a:spcAft>
              <a:buNone/>
            </a:pPr>
            <a:endParaRPr sz="2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
                                            <p:txEl>
                                              <p:pRg st="0" end="0"/>
                                            </p:txEl>
                                          </p:spTgt>
                                        </p:tgtEl>
                                        <p:attrNameLst>
                                          <p:attrName>style.visibility</p:attrName>
                                        </p:attrNameLst>
                                      </p:cBhvr>
                                      <p:to>
                                        <p:strVal val="visible"/>
                                      </p:to>
                                    </p:set>
                                    <p:animEffect transition="in" filter="fade">
                                      <p:cBhvr>
                                        <p:cTn id="7" dur="1"/>
                                        <p:tgtEl>
                                          <p:spTgt spid="2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6">
                                            <p:txEl>
                                              <p:pRg st="1" end="1"/>
                                            </p:txEl>
                                          </p:spTgt>
                                        </p:tgtEl>
                                        <p:attrNameLst>
                                          <p:attrName>style.visibility</p:attrName>
                                        </p:attrNameLst>
                                      </p:cBhvr>
                                      <p:to>
                                        <p:strVal val="visible"/>
                                      </p:to>
                                    </p:set>
                                    <p:animEffect transition="in" filter="fade">
                                      <p:cBhvr>
                                        <p:cTn id="12" dur="1"/>
                                        <p:tgtEl>
                                          <p:spTgt spid="2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6">
                                            <p:txEl>
                                              <p:pRg st="2" end="2"/>
                                            </p:txEl>
                                          </p:spTgt>
                                        </p:tgtEl>
                                        <p:attrNameLst>
                                          <p:attrName>style.visibility</p:attrName>
                                        </p:attrNameLst>
                                      </p:cBhvr>
                                      <p:to>
                                        <p:strVal val="visible"/>
                                      </p:to>
                                    </p:set>
                                    <p:animEffect transition="in" filter="fade">
                                      <p:cBhvr>
                                        <p:cTn id="17" dur="1"/>
                                        <p:tgtEl>
                                          <p:spTgt spid="2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6">
                                            <p:txEl>
                                              <p:pRg st="3" end="3"/>
                                            </p:txEl>
                                          </p:spTgt>
                                        </p:tgtEl>
                                        <p:attrNameLst>
                                          <p:attrName>style.visibility</p:attrName>
                                        </p:attrNameLst>
                                      </p:cBhvr>
                                      <p:to>
                                        <p:strVal val="visible"/>
                                      </p:to>
                                    </p:set>
                                    <p:animEffect transition="in" filter="fade">
                                      <p:cBhvr>
                                        <p:cTn id="22" dur="1"/>
                                        <p:tgtEl>
                                          <p:spTgt spid="2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6">
                                            <p:txEl>
                                              <p:pRg st="4" end="4"/>
                                            </p:txEl>
                                          </p:spTgt>
                                        </p:tgtEl>
                                        <p:attrNameLst>
                                          <p:attrName>style.visibility</p:attrName>
                                        </p:attrNameLst>
                                      </p:cBhvr>
                                      <p:to>
                                        <p:strVal val="visible"/>
                                      </p:to>
                                    </p:set>
                                    <p:animEffect transition="in" filter="fade">
                                      <p:cBhvr>
                                        <p:cTn id="27" dur="1"/>
                                        <p:tgtEl>
                                          <p:spTgt spid="27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8"/>
                                        </p:tgtEl>
                                        <p:attrNameLst>
                                          <p:attrName>style.visibility</p:attrName>
                                        </p:attrNameLst>
                                      </p:cBhvr>
                                      <p:to>
                                        <p:strVal val="visible"/>
                                      </p:to>
                                    </p:set>
                                    <p:animEffect transition="in" filter="fade">
                                      <p:cBhvr>
                                        <p:cTn id="32" dur="1"/>
                                        <p:tgtEl>
                                          <p:spTgt spid="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Announcements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Hypothesis Testing</a:t>
            </a:r>
            <a:endParaRPr/>
          </a:p>
        </p:txBody>
      </p:sp>
    </p:spTree>
    <p:extLst>
      <p:ext uri="{BB962C8B-B14F-4D97-AF65-F5344CB8AC3E}">
        <p14:creationId xmlns:p14="http://schemas.microsoft.com/office/powerpoint/2010/main" val="3143335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Google Shape;174;p3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Testing a Hypothesis</a:t>
            </a:r>
            <a:endParaRPr/>
          </a:p>
        </p:txBody>
      </p:sp>
      <p:sp>
        <p:nvSpPr>
          <p:cNvPr id="173" name="Google Shape;173;p38"/>
          <p:cNvSpPr txBox="1">
            <a:spLocks noGrp="1"/>
          </p:cNvSpPr>
          <p:nvPr>
            <p:ph type="body" idx="1"/>
          </p:nvPr>
        </p:nvSpPr>
        <p:spPr>
          <a:xfrm>
            <a:off x="304800" y="895350"/>
            <a:ext cx="8763000" cy="3623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200" b="1"/>
              <a:t>Step 1: Select Two Hypotheses</a:t>
            </a:r>
            <a:endParaRPr sz="2200" b="1"/>
          </a:p>
          <a:p>
            <a:pPr marL="457200" lvl="0" indent="-368300" rtl="0">
              <a:spcBef>
                <a:spcPts val="600"/>
              </a:spcBef>
              <a:spcAft>
                <a:spcPts val="0"/>
              </a:spcAft>
              <a:buSzPts val="2200"/>
              <a:buChar char="●"/>
            </a:pPr>
            <a:r>
              <a:rPr lang="en" sz="2200"/>
              <a:t>A test chooses between two views of how data were generated:</a:t>
            </a:r>
            <a:br>
              <a:rPr lang="en" sz="2200"/>
            </a:br>
            <a:r>
              <a:rPr lang="en" sz="2200" i="1"/>
              <a:t>Null hypothesis </a:t>
            </a:r>
            <a:r>
              <a:rPr lang="en" sz="2200"/>
              <a:t>proposes that data were generated at random;</a:t>
            </a:r>
            <a:br>
              <a:rPr lang="en" sz="2200"/>
            </a:br>
            <a:r>
              <a:rPr lang="en" sz="2200" i="1"/>
              <a:t>Alternative hypothesis</a:t>
            </a:r>
            <a:r>
              <a:rPr lang="en" sz="2200"/>
              <a:t> proposes some effect other than chance</a:t>
            </a:r>
            <a:endParaRPr sz="2200"/>
          </a:p>
          <a:p>
            <a:pPr marL="0" lvl="0" indent="0" rtl="0">
              <a:spcBef>
                <a:spcPts val="600"/>
              </a:spcBef>
              <a:spcAft>
                <a:spcPts val="0"/>
              </a:spcAft>
              <a:buNone/>
            </a:pPr>
            <a:r>
              <a:rPr lang="en" sz="2200" b="1"/>
              <a:t>Step 2: Choose a Test Statistic</a:t>
            </a:r>
            <a:endParaRPr sz="2200" b="1"/>
          </a:p>
          <a:p>
            <a:pPr marL="457200" lvl="0" indent="-368300" rtl="0">
              <a:spcBef>
                <a:spcPts val="600"/>
              </a:spcBef>
              <a:spcAft>
                <a:spcPts val="0"/>
              </a:spcAft>
              <a:buSzPts val="2200"/>
              <a:buChar char="●"/>
            </a:pPr>
            <a:r>
              <a:rPr lang="en" sz="2200"/>
              <a:t>A value that can be computed from the data</a:t>
            </a:r>
            <a:endParaRPr sz="2200"/>
          </a:p>
          <a:p>
            <a:pPr marL="0" lvl="0" indent="0" rtl="0">
              <a:spcBef>
                <a:spcPts val="600"/>
              </a:spcBef>
              <a:spcAft>
                <a:spcPts val="0"/>
              </a:spcAft>
              <a:buNone/>
            </a:pPr>
            <a:r>
              <a:rPr lang="en" sz="2200" b="1"/>
              <a:t>Step 3: Compute What The Null Hypothesis Predicts</a:t>
            </a:r>
            <a:endParaRPr sz="2200" b="1"/>
          </a:p>
          <a:p>
            <a:pPr marL="457200" lvl="0" indent="-368300" rtl="0">
              <a:spcBef>
                <a:spcPts val="600"/>
              </a:spcBef>
              <a:spcAft>
                <a:spcPts val="0"/>
              </a:spcAft>
              <a:buSzPts val="2200"/>
              <a:buChar char="●"/>
            </a:pPr>
            <a:r>
              <a:rPr lang="en" sz="2200"/>
              <a:t>Compute the distribution of the test statistic: what the test statistic might be if the null hypothesis were true.</a:t>
            </a:r>
            <a:endParaRPr sz="2200"/>
          </a:p>
          <a:p>
            <a:pPr marL="0" lvl="0" indent="0" rtl="0">
              <a:spcBef>
                <a:spcPts val="600"/>
              </a:spcBef>
              <a:spcAft>
                <a:spcPts val="600"/>
              </a:spcAft>
              <a:buNone/>
            </a:pPr>
            <a:r>
              <a:rPr lang="en" sz="2200" b="1"/>
              <a:t>Step 4: Compare the Prediction to the Observed Data</a:t>
            </a:r>
            <a:endParaRPr sz="2200"/>
          </a:p>
        </p:txBody>
      </p:sp>
    </p:spTree>
    <p:extLst>
      <p:ext uri="{BB962C8B-B14F-4D97-AF65-F5344CB8AC3E}">
        <p14:creationId xmlns:p14="http://schemas.microsoft.com/office/powerpoint/2010/main" val="13436644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Effect transition="in" filter="fade">
                                      <p:cBhvr>
                                        <p:cTn id="7" dur="1"/>
                                        <p:tgtEl>
                                          <p:spTgt spid="1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3">
                                            <p:txEl>
                                              <p:pRg st="1" end="1"/>
                                            </p:txEl>
                                          </p:spTgt>
                                        </p:tgtEl>
                                        <p:attrNameLst>
                                          <p:attrName>style.visibility</p:attrName>
                                        </p:attrNameLst>
                                      </p:cBhvr>
                                      <p:to>
                                        <p:strVal val="visible"/>
                                      </p:to>
                                    </p:set>
                                    <p:animEffect transition="in" filter="fade">
                                      <p:cBhvr>
                                        <p:cTn id="12" dur="1"/>
                                        <p:tgtEl>
                                          <p:spTgt spid="1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3">
                                            <p:txEl>
                                              <p:pRg st="2" end="2"/>
                                            </p:txEl>
                                          </p:spTgt>
                                        </p:tgtEl>
                                        <p:attrNameLst>
                                          <p:attrName>style.visibility</p:attrName>
                                        </p:attrNameLst>
                                      </p:cBhvr>
                                      <p:to>
                                        <p:strVal val="visible"/>
                                      </p:to>
                                    </p:set>
                                    <p:animEffect transition="in" filter="fade">
                                      <p:cBhvr>
                                        <p:cTn id="17" dur="1"/>
                                        <p:tgtEl>
                                          <p:spTgt spid="17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3">
                                            <p:txEl>
                                              <p:pRg st="3" end="3"/>
                                            </p:txEl>
                                          </p:spTgt>
                                        </p:tgtEl>
                                        <p:attrNameLst>
                                          <p:attrName>style.visibility</p:attrName>
                                        </p:attrNameLst>
                                      </p:cBhvr>
                                      <p:to>
                                        <p:strVal val="visible"/>
                                      </p:to>
                                    </p:set>
                                    <p:animEffect transition="in" filter="fade">
                                      <p:cBhvr>
                                        <p:cTn id="22" dur="1"/>
                                        <p:tgtEl>
                                          <p:spTgt spid="17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3">
                                            <p:txEl>
                                              <p:pRg st="4" end="4"/>
                                            </p:txEl>
                                          </p:spTgt>
                                        </p:tgtEl>
                                        <p:attrNameLst>
                                          <p:attrName>style.visibility</p:attrName>
                                        </p:attrNameLst>
                                      </p:cBhvr>
                                      <p:to>
                                        <p:strVal val="visible"/>
                                      </p:to>
                                    </p:set>
                                    <p:animEffect transition="in" filter="fade">
                                      <p:cBhvr>
                                        <p:cTn id="27" dur="1"/>
                                        <p:tgtEl>
                                          <p:spTgt spid="17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3">
                                            <p:txEl>
                                              <p:pRg st="5" end="5"/>
                                            </p:txEl>
                                          </p:spTgt>
                                        </p:tgtEl>
                                        <p:attrNameLst>
                                          <p:attrName>style.visibility</p:attrName>
                                        </p:attrNameLst>
                                      </p:cBhvr>
                                      <p:to>
                                        <p:strVal val="visible"/>
                                      </p:to>
                                    </p:set>
                                    <p:animEffect transition="in" filter="fade">
                                      <p:cBhvr>
                                        <p:cTn id="32" dur="1"/>
                                        <p:tgtEl>
                                          <p:spTgt spid="17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3">
                                            <p:txEl>
                                              <p:pRg st="6" end="6"/>
                                            </p:txEl>
                                          </p:spTgt>
                                        </p:tgtEl>
                                        <p:attrNameLst>
                                          <p:attrName>style.visibility</p:attrName>
                                        </p:attrNameLst>
                                      </p:cBhvr>
                                      <p:to>
                                        <p:strVal val="visible"/>
                                      </p:to>
                                    </p:set>
                                    <p:animEffect transition="in" filter="fade">
                                      <p:cBhvr>
                                        <p:cTn id="37" dur="1"/>
                                        <p:tgtEl>
                                          <p:spTgt spid="17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0" name="Google Shape;180;p3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Hypothesis Testing Logic</a:t>
            </a:r>
            <a:endParaRPr/>
          </a:p>
        </p:txBody>
      </p:sp>
      <p:sp>
        <p:nvSpPr>
          <p:cNvPr id="179" name="Google Shape;179;p39"/>
          <p:cNvSpPr txBox="1">
            <a:spLocks noGrp="1"/>
          </p:cNvSpPr>
          <p:nvPr>
            <p:ph type="body" idx="1"/>
          </p:nvPr>
        </p:nvSpPr>
        <p:spPr>
          <a:xfrm>
            <a:off x="433239" y="971550"/>
            <a:ext cx="8686800" cy="36231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dirty="0"/>
              <a:t>Define 2 mutually exclusive descriptions: either this or that.</a:t>
            </a:r>
            <a:endParaRPr dirty="0"/>
          </a:p>
          <a:p>
            <a:pPr marL="0" lvl="0" indent="0" rtl="0">
              <a:lnSpc>
                <a:spcPct val="115000"/>
              </a:lnSpc>
              <a:spcBef>
                <a:spcPts val="400"/>
              </a:spcBef>
              <a:spcAft>
                <a:spcPts val="0"/>
              </a:spcAft>
              <a:buNone/>
            </a:pPr>
            <a:endParaRPr lang="en-US" dirty="0" smtClean="0"/>
          </a:p>
          <a:p>
            <a:pPr marL="342900" indent="-342900">
              <a:lnSpc>
                <a:spcPct val="115000"/>
              </a:lnSpc>
              <a:spcBef>
                <a:spcPts val="400"/>
              </a:spcBef>
            </a:pPr>
            <a:r>
              <a:rPr lang="en-US" dirty="0"/>
              <a:t> </a:t>
            </a:r>
            <a:r>
              <a:rPr lang="en" dirty="0" smtClean="0"/>
              <a:t>One </a:t>
            </a:r>
            <a:r>
              <a:rPr lang="en" dirty="0"/>
              <a:t>of them can be evaluated using probability (the null </a:t>
            </a:r>
            <a:r>
              <a:rPr lang="en" dirty="0" smtClean="0"/>
              <a:t>hypo</a:t>
            </a:r>
            <a:r>
              <a:rPr lang="en-US" dirty="0" smtClean="0"/>
              <a:t>thesis</a:t>
            </a:r>
            <a:r>
              <a:rPr lang="en" dirty="0" smtClean="0"/>
              <a:t>)</a:t>
            </a:r>
            <a:endParaRPr lang="en-US" dirty="0"/>
          </a:p>
          <a:p>
            <a:pPr marL="342900" indent="-342900">
              <a:lnSpc>
                <a:spcPct val="115000"/>
              </a:lnSpc>
              <a:spcBef>
                <a:spcPts val="400"/>
              </a:spcBef>
            </a:pPr>
            <a:r>
              <a:rPr lang="en-US" dirty="0"/>
              <a:t> </a:t>
            </a:r>
            <a:r>
              <a:rPr lang="en" dirty="0" smtClean="0"/>
              <a:t>You </a:t>
            </a:r>
            <a:r>
              <a:rPr lang="en" dirty="0"/>
              <a:t>can "reject the null," so then you </a:t>
            </a:r>
            <a:r>
              <a:rPr lang="en-US" dirty="0" smtClean="0"/>
              <a:t>“</a:t>
            </a:r>
            <a:r>
              <a:rPr lang="en" dirty="0" smtClean="0"/>
              <a:t>accept</a:t>
            </a:r>
            <a:r>
              <a:rPr lang="en-US" dirty="0" smtClean="0"/>
              <a:t>”</a:t>
            </a:r>
            <a:r>
              <a:rPr lang="en" dirty="0" smtClean="0"/>
              <a:t> </a:t>
            </a:r>
            <a:r>
              <a:rPr lang="en" dirty="0"/>
              <a:t>the </a:t>
            </a:r>
            <a:r>
              <a:rPr lang="en" dirty="0" smtClean="0"/>
              <a:t>alternative.</a:t>
            </a:r>
            <a:endParaRPr lang="en-US" dirty="0"/>
          </a:p>
          <a:p>
            <a:pPr marL="342900" indent="-342900">
              <a:lnSpc>
                <a:spcPct val="115000"/>
              </a:lnSpc>
              <a:spcBef>
                <a:spcPts val="400"/>
              </a:spcBef>
            </a:pPr>
            <a:r>
              <a:rPr lang="en-US" dirty="0" smtClean="0"/>
              <a:t> </a:t>
            </a:r>
            <a:r>
              <a:rPr lang="en" dirty="0" smtClean="0"/>
              <a:t>Otherwise</a:t>
            </a:r>
            <a:r>
              <a:rPr lang="en" dirty="0"/>
              <a:t>: you're still not sure, but null looks plausible.</a:t>
            </a:r>
            <a:endParaRPr dirty="0"/>
          </a:p>
        </p:txBody>
      </p:sp>
    </p:spTree>
    <p:extLst>
      <p:ext uri="{BB962C8B-B14F-4D97-AF65-F5344CB8AC3E}">
        <p14:creationId xmlns:p14="http://schemas.microsoft.com/office/powerpoint/2010/main" val="37057146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animEffect transition="in" filter="fade">
                                      <p:cBhvr>
                                        <p:cTn id="7" dur="1"/>
                                        <p:tgtEl>
                                          <p:spTgt spid="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9">
                                            <p:txEl>
                                              <p:pRg st="2" end="2"/>
                                            </p:txEl>
                                          </p:spTgt>
                                        </p:tgtEl>
                                        <p:attrNameLst>
                                          <p:attrName>style.visibility</p:attrName>
                                        </p:attrNameLst>
                                      </p:cBhvr>
                                      <p:to>
                                        <p:strVal val="visible"/>
                                      </p:to>
                                    </p:set>
                                    <p:animEffect transition="in" filter="fade">
                                      <p:cBhvr>
                                        <p:cTn id="12" dur="1"/>
                                        <p:tgtEl>
                                          <p:spTgt spid="1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9">
                                            <p:txEl>
                                              <p:pRg st="3" end="3"/>
                                            </p:txEl>
                                          </p:spTgt>
                                        </p:tgtEl>
                                        <p:attrNameLst>
                                          <p:attrName>style.visibility</p:attrName>
                                        </p:attrNameLst>
                                      </p:cBhvr>
                                      <p:to>
                                        <p:strVal val="visible"/>
                                      </p:to>
                                    </p:set>
                                    <p:animEffect transition="in" filter="fade">
                                      <p:cBhvr>
                                        <p:cTn id="17" dur="1"/>
                                        <p:tgtEl>
                                          <p:spTgt spid="17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9">
                                            <p:txEl>
                                              <p:pRg st="4" end="4"/>
                                            </p:txEl>
                                          </p:spTgt>
                                        </p:tgtEl>
                                        <p:attrNameLst>
                                          <p:attrName>style.visibility</p:attrName>
                                        </p:attrNameLst>
                                      </p:cBhvr>
                                      <p:to>
                                        <p:strVal val="visible"/>
                                      </p:to>
                                    </p:set>
                                    <p:animEffect transition="in" filter="fade">
                                      <p:cBhvr>
                                        <p:cTn id="22" dur="1"/>
                                        <p:tgtEl>
                                          <p:spTgt spid="1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4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Step 1:</a:t>
            </a:r>
            <a:br>
              <a:rPr lang="en"/>
            </a:br>
            <a:r>
              <a:rPr lang="en"/>
              <a:t>Select Two Hypotheses</a:t>
            </a:r>
            <a:endParaRPr/>
          </a:p>
        </p:txBody>
      </p:sp>
    </p:spTree>
    <p:extLst>
      <p:ext uri="{BB962C8B-B14F-4D97-AF65-F5344CB8AC3E}">
        <p14:creationId xmlns:p14="http://schemas.microsoft.com/office/powerpoint/2010/main" val="741378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4" name="Google Shape;194;p41"/>
          <p:cNvSpPr txBox="1">
            <a:spLocks noGrp="1"/>
          </p:cNvSpPr>
          <p:nvPr>
            <p:ph type="title"/>
          </p:nvPr>
        </p:nvSpPr>
        <p:spPr>
          <a:xfrm>
            <a:off x="457200" y="205975"/>
            <a:ext cx="7390500" cy="675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Example: The Two Hypotheses</a:t>
            </a:r>
            <a:endParaRPr/>
          </a:p>
        </p:txBody>
      </p:sp>
      <p:sp>
        <p:nvSpPr>
          <p:cNvPr id="190" name="Google Shape;190;p41"/>
          <p:cNvSpPr txBox="1">
            <a:spLocks noGrp="1"/>
          </p:cNvSpPr>
          <p:nvPr>
            <p:ph type="body" idx="1"/>
          </p:nvPr>
        </p:nvSpPr>
        <p:spPr>
          <a:xfrm>
            <a:off x="457200" y="859524"/>
            <a:ext cx="8229600" cy="3204600"/>
          </a:xfrm>
          <a:prstGeom prst="rect">
            <a:avLst/>
          </a:prstGeom>
        </p:spPr>
        <p:txBody>
          <a:bodyPr spcFirstLastPara="1" wrap="square" lIns="91425" tIns="91425" rIns="91425" bIns="91425" anchor="t" anchorCtr="0">
            <a:noAutofit/>
          </a:bodyPr>
          <a:lstStyle/>
          <a:p>
            <a:pPr marL="0" lvl="0" indent="0" rtl="0">
              <a:spcBef>
                <a:spcPts val="480"/>
              </a:spcBef>
              <a:spcAft>
                <a:spcPts val="0"/>
              </a:spcAft>
              <a:buNone/>
            </a:pPr>
            <a:r>
              <a:rPr lang="en" b="1">
                <a:solidFill>
                  <a:srgbClr val="003262"/>
                </a:solidFill>
              </a:rPr>
              <a:t>Gregor Mendel (1822-1884) </a:t>
            </a:r>
            <a:r>
              <a:rPr lang="en">
                <a:solidFill>
                  <a:srgbClr val="003262"/>
                </a:solidFill>
              </a:rPr>
              <a:t>was an Austrian monk and founder of the modern field of genetics. Among many experiments, he tested the hypothesis that pea plants will bear purple or white flowers at random, in the ratio 3:1.</a:t>
            </a:r>
            <a:endParaRPr>
              <a:solidFill>
                <a:srgbClr val="003262"/>
              </a:solidFill>
            </a:endParaRPr>
          </a:p>
          <a:p>
            <a:pPr marL="457200" lvl="0" indent="-381000" rtl="0">
              <a:spcBef>
                <a:spcPts val="480"/>
              </a:spcBef>
              <a:spcAft>
                <a:spcPts val="0"/>
              </a:spcAft>
              <a:buClr>
                <a:srgbClr val="D89F39"/>
              </a:buClr>
              <a:buSzPts val="2400"/>
              <a:buChar char="●"/>
            </a:pPr>
            <a:r>
              <a:rPr lang="en" b="1">
                <a:solidFill>
                  <a:srgbClr val="003262"/>
                </a:solidFill>
              </a:rPr>
              <a:t>Mendel’s model describes the world.</a:t>
            </a:r>
            <a:r>
              <a:rPr lang="en"/>
              <a:t> If the distribution of the observed plants is different from the distribution in the model, it's just chance variation.</a:t>
            </a:r>
            <a:endParaRPr/>
          </a:p>
          <a:p>
            <a:pPr marL="0" lvl="0" indent="0" rtl="0">
              <a:spcBef>
                <a:spcPts val="480"/>
              </a:spcBef>
              <a:spcAft>
                <a:spcPts val="0"/>
              </a:spcAft>
              <a:buNone/>
            </a:pPr>
            <a:endParaRPr/>
          </a:p>
          <a:p>
            <a:pPr marL="457200" lvl="0" indent="-381000" rtl="0">
              <a:spcBef>
                <a:spcPts val="480"/>
              </a:spcBef>
              <a:spcAft>
                <a:spcPts val="0"/>
              </a:spcAft>
              <a:buClr>
                <a:srgbClr val="D89F39"/>
              </a:buClr>
              <a:buSzPts val="2400"/>
              <a:buChar char="●"/>
            </a:pPr>
            <a:r>
              <a:rPr lang="en" b="1">
                <a:solidFill>
                  <a:srgbClr val="003262"/>
                </a:solidFill>
              </a:rPr>
              <a:t>Mendel’s model doesn't.</a:t>
            </a:r>
            <a:endParaRPr b="1">
              <a:solidFill>
                <a:srgbClr val="003262"/>
              </a:solidFill>
            </a:endParaRPr>
          </a:p>
        </p:txBody>
      </p:sp>
      <p:sp>
        <p:nvSpPr>
          <p:cNvPr id="191" name="Google Shape;191;p41"/>
          <p:cNvSpPr/>
          <p:nvPr/>
        </p:nvSpPr>
        <p:spPr>
          <a:xfrm>
            <a:off x="4781175" y="4007052"/>
            <a:ext cx="2175900" cy="660900"/>
          </a:xfrm>
          <a:prstGeom prst="wedgeRoundRectCallout">
            <a:avLst>
              <a:gd name="adj1" fmla="val -58393"/>
              <a:gd name="adj2" fmla="val -8235"/>
              <a:gd name="adj3" fmla="val 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t>Alternative</a:t>
            </a:r>
            <a:endParaRPr sz="3000"/>
          </a:p>
        </p:txBody>
      </p:sp>
      <p:sp>
        <p:nvSpPr>
          <p:cNvPr id="192" name="Google Shape;192;p41"/>
          <p:cNvSpPr/>
          <p:nvPr/>
        </p:nvSpPr>
        <p:spPr>
          <a:xfrm>
            <a:off x="7341217" y="3601113"/>
            <a:ext cx="1101600" cy="660900"/>
          </a:xfrm>
          <a:prstGeom prst="wedgeRoundRectCallout">
            <a:avLst>
              <a:gd name="adj1" fmla="val -63643"/>
              <a:gd name="adj2" fmla="val -35745"/>
              <a:gd name="adj3" fmla="val 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t>Null</a:t>
            </a:r>
            <a:endParaRPr sz="3000"/>
          </a:p>
        </p:txBody>
      </p:sp>
      <p:sp>
        <p:nvSpPr>
          <p:cNvPr id="193" name="Google Shape;193;p41"/>
          <p:cNvSpPr txBox="1"/>
          <p:nvPr/>
        </p:nvSpPr>
        <p:spPr>
          <a:xfrm>
            <a:off x="7162800" y="4117608"/>
            <a:ext cx="1683600" cy="60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3B7EA1"/>
                </a:solidFill>
              </a:rPr>
              <a:t>(Demo)</a:t>
            </a:r>
            <a:endParaRPr/>
          </a:p>
          <a:p>
            <a:pPr marL="0" lvl="0" indent="0" rtl="0">
              <a:spcBef>
                <a:spcPts val="0"/>
              </a:spcBef>
              <a:spcAft>
                <a:spcPts val="0"/>
              </a:spcAft>
              <a:buNone/>
            </a:pPr>
            <a:endParaRPr sz="2400"/>
          </a:p>
        </p:txBody>
      </p:sp>
    </p:spTree>
    <p:extLst>
      <p:ext uri="{BB962C8B-B14F-4D97-AF65-F5344CB8AC3E}">
        <p14:creationId xmlns:p14="http://schemas.microsoft.com/office/powerpoint/2010/main" val="21830390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
                                            <p:txEl>
                                              <p:pRg st="0" end="0"/>
                                            </p:txEl>
                                          </p:spTgt>
                                        </p:tgtEl>
                                        <p:attrNameLst>
                                          <p:attrName>style.visibility</p:attrName>
                                        </p:attrNameLst>
                                      </p:cBhvr>
                                      <p:to>
                                        <p:strVal val="visible"/>
                                      </p:to>
                                    </p:set>
                                    <p:animEffect transition="in" filter="fade">
                                      <p:cBhvr>
                                        <p:cTn id="7" dur="1"/>
                                        <p:tgtEl>
                                          <p:spTgt spid="1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0">
                                            <p:txEl>
                                              <p:pRg st="1" end="1"/>
                                            </p:txEl>
                                          </p:spTgt>
                                        </p:tgtEl>
                                        <p:attrNameLst>
                                          <p:attrName>style.visibility</p:attrName>
                                        </p:attrNameLst>
                                      </p:cBhvr>
                                      <p:to>
                                        <p:strVal val="visible"/>
                                      </p:to>
                                    </p:set>
                                    <p:animEffect transition="in" filter="fade">
                                      <p:cBhvr>
                                        <p:cTn id="12" dur="1"/>
                                        <p:tgtEl>
                                          <p:spTgt spid="1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0">
                                            <p:txEl>
                                              <p:pRg st="2" end="2"/>
                                            </p:txEl>
                                          </p:spTgt>
                                        </p:tgtEl>
                                        <p:attrNameLst>
                                          <p:attrName>style.visibility</p:attrName>
                                        </p:attrNameLst>
                                      </p:cBhvr>
                                      <p:to>
                                        <p:strVal val="visible"/>
                                      </p:to>
                                    </p:set>
                                    <p:animEffect transition="in" filter="fade">
                                      <p:cBhvr>
                                        <p:cTn id="17" dur="1"/>
                                        <p:tgtEl>
                                          <p:spTgt spid="1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0">
                                            <p:txEl>
                                              <p:pRg st="3" end="3"/>
                                            </p:txEl>
                                          </p:spTgt>
                                        </p:tgtEl>
                                        <p:attrNameLst>
                                          <p:attrName>style.visibility</p:attrName>
                                        </p:attrNameLst>
                                      </p:cBhvr>
                                      <p:to>
                                        <p:strVal val="visible"/>
                                      </p:to>
                                    </p:set>
                                    <p:animEffect transition="in" filter="fade">
                                      <p:cBhvr>
                                        <p:cTn id="22" dur="1"/>
                                        <p:tgtEl>
                                          <p:spTgt spid="19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2"/>
                                        </p:tgtEl>
                                        <p:attrNameLst>
                                          <p:attrName>style.visibility</p:attrName>
                                        </p:attrNameLst>
                                      </p:cBhvr>
                                      <p:to>
                                        <p:strVal val="visible"/>
                                      </p:to>
                                    </p:set>
                                    <p:animEffect transition="in" filter="fade">
                                      <p:cBhvr>
                                        <p:cTn id="27" dur="1"/>
                                        <p:tgtEl>
                                          <p:spTgt spid="19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1"/>
                                        </p:tgtEl>
                                        <p:attrNameLst>
                                          <p:attrName>style.visibility</p:attrName>
                                        </p:attrNameLst>
                                      </p:cBhvr>
                                      <p:to>
                                        <p:strVal val="visible"/>
                                      </p:to>
                                    </p:set>
                                    <p:animEffect transition="in" filter="fade">
                                      <p:cBhvr>
                                        <p:cTn id="32" dur="1"/>
                                        <p:tgtEl>
                                          <p:spTgt spid="19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3"/>
                                        </p:tgtEl>
                                        <p:attrNameLst>
                                          <p:attrName>style.visibility</p:attrName>
                                        </p:attrNameLst>
                                      </p:cBhvr>
                                      <p:to>
                                        <p:strVal val="visible"/>
                                      </p:to>
                                    </p:set>
                                    <p:animEffect transition="in" filter="fade">
                                      <p:cBhvr>
                                        <p:cTn id="37" dur="1"/>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2" name="Google Shape;202;p42"/>
          <p:cNvSpPr txBox="1">
            <a:spLocks noGrp="1"/>
          </p:cNvSpPr>
          <p:nvPr>
            <p:ph type="title"/>
          </p:nvPr>
        </p:nvSpPr>
        <p:spPr>
          <a:xfrm>
            <a:off x="457200" y="205975"/>
            <a:ext cx="7390500" cy="675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Example: Smoking and Babies</a:t>
            </a:r>
            <a:endParaRPr/>
          </a:p>
        </p:txBody>
      </p:sp>
      <p:sp>
        <p:nvSpPr>
          <p:cNvPr id="199" name="Google Shape;199;p42"/>
          <p:cNvSpPr txBox="1">
            <a:spLocks noGrp="1"/>
          </p:cNvSpPr>
          <p:nvPr>
            <p:ph type="body" idx="1"/>
          </p:nvPr>
        </p:nvSpPr>
        <p:spPr>
          <a:xfrm>
            <a:off x="457200" y="859524"/>
            <a:ext cx="8229600" cy="3204600"/>
          </a:xfrm>
          <a:prstGeom prst="rect">
            <a:avLst/>
          </a:prstGeom>
        </p:spPr>
        <p:txBody>
          <a:bodyPr spcFirstLastPara="1" wrap="square" lIns="91425" tIns="91425" rIns="91425" bIns="91425" anchor="t" anchorCtr="0">
            <a:noAutofit/>
          </a:bodyPr>
          <a:lstStyle/>
          <a:p>
            <a:pPr marL="0" lvl="0" indent="0" rtl="0">
              <a:spcBef>
                <a:spcPts val="480"/>
              </a:spcBef>
              <a:spcAft>
                <a:spcPts val="0"/>
              </a:spcAft>
              <a:buNone/>
            </a:pPr>
            <a:r>
              <a:rPr lang="en">
                <a:solidFill>
                  <a:srgbClr val="003262"/>
                </a:solidFill>
              </a:rPr>
              <a:t>Researchers are interested in whether there is an association between smoking mothers and the health of their babies. For each birth, they record the baby's birth weight and whether the mother smokes or not.</a:t>
            </a:r>
            <a:endParaRPr>
              <a:solidFill>
                <a:srgbClr val="003262"/>
              </a:solidFill>
            </a:endParaRPr>
          </a:p>
          <a:p>
            <a:pPr marL="457200" lvl="0" indent="-381000" rtl="0">
              <a:spcBef>
                <a:spcPts val="480"/>
              </a:spcBef>
              <a:spcAft>
                <a:spcPts val="0"/>
              </a:spcAft>
              <a:buClr>
                <a:srgbClr val="D89F39"/>
              </a:buClr>
              <a:buSzPts val="2400"/>
              <a:buChar char="●"/>
            </a:pPr>
            <a:r>
              <a:rPr lang="en" b="1">
                <a:solidFill>
                  <a:srgbClr val="003262"/>
                </a:solidFill>
              </a:rPr>
              <a:t>Birth weights aren't affected by maternal smoking.</a:t>
            </a:r>
            <a:r>
              <a:rPr lang="en"/>
              <a:t> The birthweight distribution for babies of smokers is same as that of babies of non-smokers.</a:t>
            </a:r>
            <a:endParaRPr/>
          </a:p>
          <a:p>
            <a:pPr marL="0" lvl="0" indent="0" rtl="0">
              <a:spcBef>
                <a:spcPts val="480"/>
              </a:spcBef>
              <a:spcAft>
                <a:spcPts val="0"/>
              </a:spcAft>
              <a:buNone/>
            </a:pPr>
            <a:endParaRPr/>
          </a:p>
          <a:p>
            <a:pPr marL="457200" lvl="0" indent="-381000" rtl="0">
              <a:spcBef>
                <a:spcPts val="480"/>
              </a:spcBef>
              <a:spcAft>
                <a:spcPts val="0"/>
              </a:spcAft>
              <a:buClr>
                <a:srgbClr val="D89F39"/>
              </a:buClr>
              <a:buSzPts val="2400"/>
              <a:buChar char="●"/>
            </a:pPr>
            <a:r>
              <a:rPr lang="en" b="1">
                <a:solidFill>
                  <a:srgbClr val="003262"/>
                </a:solidFill>
              </a:rPr>
              <a:t>They are affected.</a:t>
            </a:r>
            <a:endParaRPr b="1">
              <a:solidFill>
                <a:srgbClr val="003262"/>
              </a:solidFill>
            </a:endParaRPr>
          </a:p>
        </p:txBody>
      </p:sp>
      <p:sp>
        <p:nvSpPr>
          <p:cNvPr id="200" name="Google Shape;200;p42"/>
          <p:cNvSpPr/>
          <p:nvPr/>
        </p:nvSpPr>
        <p:spPr>
          <a:xfrm>
            <a:off x="4032125" y="4190152"/>
            <a:ext cx="2175900" cy="660900"/>
          </a:xfrm>
          <a:prstGeom prst="wedgeRoundRectCallout">
            <a:avLst>
              <a:gd name="adj1" fmla="val -58393"/>
              <a:gd name="adj2" fmla="val -8235"/>
              <a:gd name="adj3" fmla="val 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t>Alternative</a:t>
            </a:r>
            <a:endParaRPr sz="3000"/>
          </a:p>
        </p:txBody>
      </p:sp>
      <p:sp>
        <p:nvSpPr>
          <p:cNvPr id="201" name="Google Shape;201;p42"/>
          <p:cNvSpPr/>
          <p:nvPr/>
        </p:nvSpPr>
        <p:spPr>
          <a:xfrm>
            <a:off x="6483992" y="3361613"/>
            <a:ext cx="1101600" cy="660900"/>
          </a:xfrm>
          <a:prstGeom prst="wedgeRoundRectCallout">
            <a:avLst>
              <a:gd name="adj1" fmla="val -63643"/>
              <a:gd name="adj2" fmla="val -35745"/>
              <a:gd name="adj3" fmla="val 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t>Null</a:t>
            </a:r>
            <a:endParaRPr sz="3000"/>
          </a:p>
        </p:txBody>
      </p:sp>
    </p:spTree>
    <p:extLst>
      <p:ext uri="{BB962C8B-B14F-4D97-AF65-F5344CB8AC3E}">
        <p14:creationId xmlns:p14="http://schemas.microsoft.com/office/powerpoint/2010/main" val="5958133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animEffect transition="in" filter="fade">
                                      <p:cBhvr>
                                        <p:cTn id="7" dur="1"/>
                                        <p:tgtEl>
                                          <p:spTgt spid="1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
                                            <p:txEl>
                                              <p:pRg st="1" end="1"/>
                                            </p:txEl>
                                          </p:spTgt>
                                        </p:tgtEl>
                                        <p:attrNameLst>
                                          <p:attrName>style.visibility</p:attrName>
                                        </p:attrNameLst>
                                      </p:cBhvr>
                                      <p:to>
                                        <p:strVal val="visible"/>
                                      </p:to>
                                    </p:set>
                                    <p:animEffect transition="in" filter="fade">
                                      <p:cBhvr>
                                        <p:cTn id="12" dur="1"/>
                                        <p:tgtEl>
                                          <p:spTgt spid="1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9">
                                            <p:txEl>
                                              <p:pRg st="2" end="2"/>
                                            </p:txEl>
                                          </p:spTgt>
                                        </p:tgtEl>
                                        <p:attrNameLst>
                                          <p:attrName>style.visibility</p:attrName>
                                        </p:attrNameLst>
                                      </p:cBhvr>
                                      <p:to>
                                        <p:strVal val="visible"/>
                                      </p:to>
                                    </p:set>
                                    <p:animEffect transition="in" filter="fade">
                                      <p:cBhvr>
                                        <p:cTn id="17" dur="1"/>
                                        <p:tgtEl>
                                          <p:spTgt spid="1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9">
                                            <p:txEl>
                                              <p:pRg st="3" end="3"/>
                                            </p:txEl>
                                          </p:spTgt>
                                        </p:tgtEl>
                                        <p:attrNameLst>
                                          <p:attrName>style.visibility</p:attrName>
                                        </p:attrNameLst>
                                      </p:cBhvr>
                                      <p:to>
                                        <p:strVal val="visible"/>
                                      </p:to>
                                    </p:set>
                                    <p:animEffect transition="in" filter="fade">
                                      <p:cBhvr>
                                        <p:cTn id="22" dur="1"/>
                                        <p:tgtEl>
                                          <p:spTgt spid="1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1"/>
                                        </p:tgtEl>
                                        <p:attrNameLst>
                                          <p:attrName>style.visibility</p:attrName>
                                        </p:attrNameLst>
                                      </p:cBhvr>
                                      <p:to>
                                        <p:strVal val="visible"/>
                                      </p:to>
                                    </p:set>
                                    <p:animEffect transition="in" filter="fade">
                                      <p:cBhvr>
                                        <p:cTn id="27" dur="1"/>
                                        <p:tgtEl>
                                          <p:spTgt spid="20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0"/>
                                        </p:tgtEl>
                                        <p:attrNameLst>
                                          <p:attrName>style.visibility</p:attrName>
                                        </p:attrNameLst>
                                      </p:cBhvr>
                                      <p:to>
                                        <p:strVal val="visible"/>
                                      </p:to>
                                    </p:set>
                                    <p:animEffect transition="in" filter="fade">
                                      <p:cBhvr>
                                        <p:cTn id="32" dur="1"/>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8" name="Google Shape;208;p43"/>
          <p:cNvSpPr txBox="1">
            <a:spLocks noGrp="1"/>
          </p:cNvSpPr>
          <p:nvPr>
            <p:ph type="title"/>
          </p:nvPr>
        </p:nvSpPr>
        <p:spPr>
          <a:xfrm>
            <a:off x="457200" y="205975"/>
            <a:ext cx="7390500" cy="675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Example: Smoking and Babies</a:t>
            </a:r>
            <a:endParaRPr/>
          </a:p>
        </p:txBody>
      </p:sp>
      <p:sp>
        <p:nvSpPr>
          <p:cNvPr id="207" name="Google Shape;207;p43"/>
          <p:cNvSpPr txBox="1">
            <a:spLocks noGrp="1"/>
          </p:cNvSpPr>
          <p:nvPr>
            <p:ph type="body" idx="1"/>
          </p:nvPr>
        </p:nvSpPr>
        <p:spPr>
          <a:xfrm>
            <a:off x="457200" y="859524"/>
            <a:ext cx="8229600" cy="3204600"/>
          </a:xfrm>
          <a:prstGeom prst="rect">
            <a:avLst/>
          </a:prstGeom>
        </p:spPr>
        <p:txBody>
          <a:bodyPr spcFirstLastPara="1" wrap="square" lIns="91425" tIns="91425" rIns="91425" bIns="91425" anchor="t" anchorCtr="0">
            <a:noAutofit/>
          </a:bodyPr>
          <a:lstStyle/>
          <a:p>
            <a:pPr marL="0" lvl="0" indent="0" rtl="0">
              <a:spcBef>
                <a:spcPts val="480"/>
              </a:spcBef>
              <a:spcAft>
                <a:spcPts val="0"/>
              </a:spcAft>
              <a:buNone/>
            </a:pPr>
            <a:r>
              <a:rPr lang="en">
                <a:solidFill>
                  <a:srgbClr val="003262"/>
                </a:solidFill>
              </a:rPr>
              <a:t>Researchers are interested in whether there is an association between smoking mothers and the health of their babies. For each birth, they record the baby's birth weight and whether the mother smokes or not.</a:t>
            </a:r>
            <a:endParaRPr>
              <a:solidFill>
                <a:srgbClr val="003262"/>
              </a:solidFill>
            </a:endParaRPr>
          </a:p>
          <a:p>
            <a:pPr marL="457200" lvl="0" indent="-381000" rtl="0">
              <a:spcBef>
                <a:spcPts val="480"/>
              </a:spcBef>
              <a:spcAft>
                <a:spcPts val="0"/>
              </a:spcAft>
              <a:buClr>
                <a:srgbClr val="D89F39"/>
              </a:buClr>
              <a:buSzPts val="2400"/>
              <a:buChar char="●"/>
            </a:pPr>
            <a:r>
              <a:rPr lang="en" b="1">
                <a:solidFill>
                  <a:srgbClr val="003262"/>
                </a:solidFill>
              </a:rPr>
              <a:t>Birth weights aren't affected by maternal smoking.</a:t>
            </a:r>
            <a:r>
              <a:rPr lang="en"/>
              <a:t> The birthweight distribution for babies of smokers is same as that of babies of non-smokers.</a:t>
            </a:r>
            <a:endParaRPr/>
          </a:p>
          <a:p>
            <a:pPr marL="457200" lvl="0" indent="-381000" rtl="0">
              <a:spcBef>
                <a:spcPts val="0"/>
              </a:spcBef>
              <a:spcAft>
                <a:spcPts val="0"/>
              </a:spcAft>
              <a:buClr>
                <a:srgbClr val="D89F39"/>
              </a:buClr>
              <a:buSzPts val="2400"/>
              <a:buChar char="●"/>
            </a:pPr>
            <a:r>
              <a:rPr lang="en" b="1">
                <a:solidFill>
                  <a:srgbClr val="003262"/>
                </a:solidFill>
              </a:rPr>
              <a:t>They are lower.  </a:t>
            </a:r>
            <a:r>
              <a:rPr lang="en"/>
              <a:t>Birthweight of babies of smokers are lower than birthweights of babies of non-smokers.</a:t>
            </a:r>
            <a:endParaRPr b="1">
              <a:solidFill>
                <a:srgbClr val="003262"/>
              </a:solidFill>
            </a:endParaRPr>
          </a:p>
        </p:txBody>
      </p:sp>
    </p:spTree>
    <p:extLst>
      <p:ext uri="{BB962C8B-B14F-4D97-AF65-F5344CB8AC3E}">
        <p14:creationId xmlns:p14="http://schemas.microsoft.com/office/powerpoint/2010/main" val="29094430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7">
                                            <p:txEl>
                                              <p:pRg st="0" end="0"/>
                                            </p:txEl>
                                          </p:spTgt>
                                        </p:tgtEl>
                                        <p:attrNameLst>
                                          <p:attrName>style.visibility</p:attrName>
                                        </p:attrNameLst>
                                      </p:cBhvr>
                                      <p:to>
                                        <p:strVal val="visible"/>
                                      </p:to>
                                    </p:set>
                                    <p:animEffect transition="in" filter="fade">
                                      <p:cBhvr>
                                        <p:cTn id="7" dur="1"/>
                                        <p:tgtEl>
                                          <p:spTgt spid="2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7">
                                            <p:txEl>
                                              <p:pRg st="1" end="1"/>
                                            </p:txEl>
                                          </p:spTgt>
                                        </p:tgtEl>
                                        <p:attrNameLst>
                                          <p:attrName>style.visibility</p:attrName>
                                        </p:attrNameLst>
                                      </p:cBhvr>
                                      <p:to>
                                        <p:strVal val="visible"/>
                                      </p:to>
                                    </p:set>
                                    <p:animEffect transition="in" filter="fade">
                                      <p:cBhvr>
                                        <p:cTn id="12" dur="1"/>
                                        <p:tgtEl>
                                          <p:spTgt spid="2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7">
                                            <p:txEl>
                                              <p:pRg st="2" end="2"/>
                                            </p:txEl>
                                          </p:spTgt>
                                        </p:tgtEl>
                                        <p:attrNameLst>
                                          <p:attrName>style.visibility</p:attrName>
                                        </p:attrNameLst>
                                      </p:cBhvr>
                                      <p:to>
                                        <p:strVal val="visible"/>
                                      </p:to>
                                    </p:set>
                                    <p:animEffect transition="in" filter="fade">
                                      <p:cBhvr>
                                        <p:cTn id="17" dur="1"/>
                                        <p:tgtEl>
                                          <p:spTgt spid="2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Step 2:</a:t>
            </a:r>
            <a:br>
              <a:rPr lang="en"/>
            </a:br>
            <a:r>
              <a:rPr lang="en"/>
              <a:t>Choose a Test Statistic</a:t>
            </a:r>
            <a:endParaRPr/>
          </a:p>
        </p:txBody>
      </p:sp>
    </p:spTree>
    <p:extLst>
      <p:ext uri="{BB962C8B-B14F-4D97-AF65-F5344CB8AC3E}">
        <p14:creationId xmlns:p14="http://schemas.microsoft.com/office/powerpoint/2010/main" val="2995069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Choosing a Test Statistic</a:t>
            </a:r>
            <a:endParaRPr/>
          </a:p>
        </p:txBody>
      </p:sp>
      <p:sp>
        <p:nvSpPr>
          <p:cNvPr id="225" name="Google Shape;225;p4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a:t>Test statistic: </a:t>
            </a:r>
            <a:r>
              <a:rPr lang="en"/>
              <a:t>The statistic that you have chosen to calculate, to help you decide between the two hypotheses</a:t>
            </a:r>
            <a:endParaRPr/>
          </a:p>
          <a:p>
            <a:pPr marL="0" lvl="0" indent="0" rtl="0">
              <a:spcBef>
                <a:spcPts val="400"/>
              </a:spcBef>
              <a:spcAft>
                <a:spcPts val="0"/>
              </a:spcAft>
              <a:buNone/>
            </a:pPr>
            <a:endParaRPr/>
          </a:p>
          <a:p>
            <a:pPr marL="0" lvl="0" indent="0" rtl="0">
              <a:spcBef>
                <a:spcPts val="400"/>
              </a:spcBef>
              <a:spcAft>
                <a:spcPts val="0"/>
              </a:spcAft>
              <a:buNone/>
            </a:pPr>
            <a:r>
              <a:rPr lang="en" b="1"/>
              <a:t>Goal</a:t>
            </a:r>
            <a:r>
              <a:rPr lang="en"/>
              <a:t>: If the null hypothesis is false, then you expect that measuring the test statistic will allow you to reject the null</a:t>
            </a:r>
            <a:endParaRPr/>
          </a:p>
          <a:p>
            <a:pPr marL="0" lvl="0" indent="0" rtl="0">
              <a:spcBef>
                <a:spcPts val="400"/>
              </a:spcBef>
              <a:spcAft>
                <a:spcPts val="0"/>
              </a:spcAft>
              <a:buNone/>
            </a:pPr>
            <a:endParaRPr/>
          </a:p>
          <a:p>
            <a:pPr marL="0" lvl="0" indent="0" rtl="0">
              <a:spcBef>
                <a:spcPts val="400"/>
              </a:spcBef>
              <a:spcAft>
                <a:spcPts val="0"/>
              </a:spcAft>
              <a:buNone/>
            </a:pPr>
            <a:endParaRPr b="1"/>
          </a:p>
          <a:p>
            <a:pPr marL="0" lvl="0" indent="0" rtl="0">
              <a:spcBef>
                <a:spcPts val="400"/>
              </a:spcBef>
              <a:spcAft>
                <a:spcPts val="0"/>
              </a:spcAft>
              <a:buNone/>
            </a:pPr>
            <a:endParaRPr/>
          </a:p>
          <a:p>
            <a:pPr marL="0" lvl="0" indent="0" rtl="0">
              <a:spcBef>
                <a:spcPts val="400"/>
              </a:spcBef>
              <a:spcAft>
                <a:spcPts val="400"/>
              </a:spcAft>
              <a:buNone/>
            </a:pPr>
            <a:endParaRPr/>
          </a:p>
        </p:txBody>
      </p:sp>
    </p:spTree>
    <p:extLst>
      <p:ext uri="{BB962C8B-B14F-4D97-AF65-F5344CB8AC3E}">
        <p14:creationId xmlns:p14="http://schemas.microsoft.com/office/powerpoint/2010/main" val="12587545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animEffect transition="in" filter="fade">
                                      <p:cBhvr>
                                        <p:cTn id="7" dur="1"/>
                                        <p:tgtEl>
                                          <p:spTgt spid="2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
                                            <p:txEl>
                                              <p:pRg st="1" end="1"/>
                                            </p:txEl>
                                          </p:spTgt>
                                        </p:tgtEl>
                                        <p:attrNameLst>
                                          <p:attrName>style.visibility</p:attrName>
                                        </p:attrNameLst>
                                      </p:cBhvr>
                                      <p:to>
                                        <p:strVal val="visible"/>
                                      </p:to>
                                    </p:set>
                                    <p:animEffect transition="in" filter="fade">
                                      <p:cBhvr>
                                        <p:cTn id="12" dur="1"/>
                                        <p:tgtEl>
                                          <p:spTgt spid="2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5">
                                            <p:txEl>
                                              <p:pRg st="2" end="2"/>
                                            </p:txEl>
                                          </p:spTgt>
                                        </p:tgtEl>
                                        <p:attrNameLst>
                                          <p:attrName>style.visibility</p:attrName>
                                        </p:attrNameLst>
                                      </p:cBhvr>
                                      <p:to>
                                        <p:strVal val="visible"/>
                                      </p:to>
                                    </p:set>
                                    <p:animEffect transition="in" filter="fade">
                                      <p:cBhvr>
                                        <p:cTn id="17" dur="1"/>
                                        <p:tgtEl>
                                          <p:spTgt spid="2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5">
                                            <p:txEl>
                                              <p:pRg st="3" end="3"/>
                                            </p:txEl>
                                          </p:spTgt>
                                        </p:tgtEl>
                                        <p:attrNameLst>
                                          <p:attrName>style.visibility</p:attrName>
                                        </p:attrNameLst>
                                      </p:cBhvr>
                                      <p:to>
                                        <p:strVal val="visible"/>
                                      </p:to>
                                    </p:set>
                                    <p:animEffect transition="in" filter="fade">
                                      <p:cBhvr>
                                        <p:cTn id="22" dur="1"/>
                                        <p:tgtEl>
                                          <p:spTgt spid="22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5">
                                            <p:txEl>
                                              <p:pRg st="4" end="4"/>
                                            </p:txEl>
                                          </p:spTgt>
                                        </p:tgtEl>
                                        <p:attrNameLst>
                                          <p:attrName>style.visibility</p:attrName>
                                        </p:attrNameLst>
                                      </p:cBhvr>
                                      <p:to>
                                        <p:strVal val="visible"/>
                                      </p:to>
                                    </p:set>
                                    <p:animEffect transition="in" filter="fade">
                                      <p:cBhvr>
                                        <p:cTn id="27" dur="1"/>
                                        <p:tgtEl>
                                          <p:spTgt spid="22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5">
                                            <p:txEl>
                                              <p:pRg st="5" end="5"/>
                                            </p:txEl>
                                          </p:spTgt>
                                        </p:tgtEl>
                                        <p:attrNameLst>
                                          <p:attrName>style.visibility</p:attrName>
                                        </p:attrNameLst>
                                      </p:cBhvr>
                                      <p:to>
                                        <p:strVal val="visible"/>
                                      </p:to>
                                    </p:set>
                                    <p:animEffect transition="in" filter="fade">
                                      <p:cBhvr>
                                        <p:cTn id="32" dur="1"/>
                                        <p:tgtEl>
                                          <p:spTgt spid="22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5">
                                            <p:txEl>
                                              <p:pRg st="6" end="6"/>
                                            </p:txEl>
                                          </p:spTgt>
                                        </p:tgtEl>
                                        <p:attrNameLst>
                                          <p:attrName>style.visibility</p:attrName>
                                        </p:attrNameLst>
                                      </p:cBhvr>
                                      <p:to>
                                        <p:strVal val="visible"/>
                                      </p:to>
                                    </p:set>
                                    <p:animEffect transition="in" filter="fade">
                                      <p:cBhvr>
                                        <p:cTn id="37" dur="1"/>
                                        <p:tgtEl>
                                          <p:spTgt spid="22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Choosing a Test Statistic</a:t>
            </a:r>
            <a:endParaRPr/>
          </a:p>
        </p:txBody>
      </p:sp>
      <p:sp>
        <p:nvSpPr>
          <p:cNvPr id="231" name="Google Shape;231;p4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Mendel's pea flower experiment, which of the following would be reasonable test statistics?</a:t>
            </a:r>
            <a:br>
              <a:rPr lang="en"/>
            </a:br>
            <a:r>
              <a:rPr lang="en"/>
              <a:t>(Choose all that are OK.)</a:t>
            </a:r>
            <a:endParaRPr/>
          </a:p>
          <a:p>
            <a:pPr marL="457200" lvl="0" indent="-381000" rtl="0">
              <a:spcBef>
                <a:spcPts val="400"/>
              </a:spcBef>
              <a:spcAft>
                <a:spcPts val="0"/>
              </a:spcAft>
              <a:buSzPts val="2400"/>
              <a:buAutoNum type="arabicPeriod"/>
            </a:pPr>
            <a:r>
              <a:rPr lang="en"/>
              <a:t>The proportion of plants with purple flowers.</a:t>
            </a:r>
            <a:endParaRPr/>
          </a:p>
          <a:p>
            <a:pPr marL="457200" lvl="0" indent="-381000" rtl="0">
              <a:spcBef>
                <a:spcPts val="0"/>
              </a:spcBef>
              <a:spcAft>
                <a:spcPts val="0"/>
              </a:spcAft>
              <a:buSzPts val="2400"/>
              <a:buAutoNum type="arabicPeriod"/>
            </a:pPr>
            <a:r>
              <a:rPr lang="en"/>
              <a:t>The proportion of plants with white flowers.</a:t>
            </a:r>
            <a:endParaRPr/>
          </a:p>
          <a:p>
            <a:pPr marL="457200" lvl="0" indent="-381000" rtl="0">
              <a:spcBef>
                <a:spcPts val="0"/>
              </a:spcBef>
              <a:spcAft>
                <a:spcPts val="0"/>
              </a:spcAft>
              <a:buSzPts val="2400"/>
              <a:buAutoNum type="arabicPeriod"/>
            </a:pPr>
            <a:r>
              <a:rPr lang="en"/>
              <a:t>abs(p - 0.75), where p is the proportion of plants with purple flowers.</a:t>
            </a:r>
            <a:endParaRPr/>
          </a:p>
          <a:p>
            <a:pPr marL="457200" lvl="0" indent="-381000" rtl="0">
              <a:spcBef>
                <a:spcPts val="0"/>
              </a:spcBef>
              <a:spcAft>
                <a:spcPts val="0"/>
              </a:spcAft>
              <a:buSzPts val="2400"/>
              <a:buAutoNum type="arabicPeriod"/>
            </a:pPr>
            <a:r>
              <a:rPr lang="en"/>
              <a:t>The number of different colors in the plants flowers.</a:t>
            </a:r>
            <a:endParaRPr/>
          </a:p>
          <a:p>
            <a:pPr marL="457200" lvl="0" indent="-381000" rtl="0">
              <a:spcBef>
                <a:spcPts val="0"/>
              </a:spcBef>
              <a:spcAft>
                <a:spcPts val="0"/>
              </a:spcAft>
              <a:buSzPts val="2400"/>
              <a:buAutoNum type="arabicPeriod"/>
            </a:pPr>
            <a:r>
              <a:rPr lang="en"/>
              <a:t>The total variation distance between the distribution in the observed data, vs the model distribution (0.75, 0.25)</a:t>
            </a:r>
            <a:endParaRPr/>
          </a:p>
        </p:txBody>
      </p:sp>
      <p:sp>
        <p:nvSpPr>
          <p:cNvPr id="232" name="Google Shape;232;p47"/>
          <p:cNvSpPr/>
          <p:nvPr/>
        </p:nvSpPr>
        <p:spPr>
          <a:xfrm>
            <a:off x="3842628" y="612205"/>
            <a:ext cx="4710600" cy="1381500"/>
          </a:xfrm>
          <a:prstGeom prst="wedgeRoundRectCallout">
            <a:avLst>
              <a:gd name="adj1" fmla="val -56360"/>
              <a:gd name="adj2" fmla="val 86151"/>
              <a:gd name="adj3" fmla="val 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If the alternative hypothesis is true, will test statistic be </a:t>
            </a:r>
            <a:r>
              <a:rPr lang="en" sz="2400" i="1" dirty="0"/>
              <a:t>larger</a:t>
            </a:r>
            <a:r>
              <a:rPr lang="en" sz="2400" dirty="0"/>
              <a:t> than prediction, </a:t>
            </a:r>
            <a:r>
              <a:rPr lang="en" sz="2400" i="1" dirty="0"/>
              <a:t>smaller</a:t>
            </a:r>
            <a:r>
              <a:rPr lang="en" sz="2400" dirty="0"/>
              <a:t>, or </a:t>
            </a:r>
            <a:r>
              <a:rPr lang="en" sz="2400" i="1" dirty="0"/>
              <a:t>could be either way</a:t>
            </a:r>
            <a:r>
              <a:rPr lang="en" sz="2400" dirty="0"/>
              <a:t>?</a:t>
            </a:r>
            <a:endParaRPr sz="2400" dirty="0"/>
          </a:p>
        </p:txBody>
      </p:sp>
    </p:spTree>
    <p:extLst>
      <p:ext uri="{BB962C8B-B14F-4D97-AF65-F5344CB8AC3E}">
        <p14:creationId xmlns:p14="http://schemas.microsoft.com/office/powerpoint/2010/main" val="5205345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animEffect transition="in" filter="fade">
                                      <p:cBhvr>
                                        <p:cTn id="7" dur="1"/>
                                        <p:tgtEl>
                                          <p:spTgt spid="2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1">
                                            <p:txEl>
                                              <p:pRg st="1" end="1"/>
                                            </p:txEl>
                                          </p:spTgt>
                                        </p:tgtEl>
                                        <p:attrNameLst>
                                          <p:attrName>style.visibility</p:attrName>
                                        </p:attrNameLst>
                                      </p:cBhvr>
                                      <p:to>
                                        <p:strVal val="visible"/>
                                      </p:to>
                                    </p:set>
                                    <p:animEffect transition="in" filter="fade">
                                      <p:cBhvr>
                                        <p:cTn id="12" dur="1"/>
                                        <p:tgtEl>
                                          <p:spTgt spid="2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1">
                                            <p:txEl>
                                              <p:pRg st="2" end="2"/>
                                            </p:txEl>
                                          </p:spTgt>
                                        </p:tgtEl>
                                        <p:attrNameLst>
                                          <p:attrName>style.visibility</p:attrName>
                                        </p:attrNameLst>
                                      </p:cBhvr>
                                      <p:to>
                                        <p:strVal val="visible"/>
                                      </p:to>
                                    </p:set>
                                    <p:animEffect transition="in" filter="fade">
                                      <p:cBhvr>
                                        <p:cTn id="17" dur="1"/>
                                        <p:tgtEl>
                                          <p:spTgt spid="2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1">
                                            <p:txEl>
                                              <p:pRg st="3" end="3"/>
                                            </p:txEl>
                                          </p:spTgt>
                                        </p:tgtEl>
                                        <p:attrNameLst>
                                          <p:attrName>style.visibility</p:attrName>
                                        </p:attrNameLst>
                                      </p:cBhvr>
                                      <p:to>
                                        <p:strVal val="visible"/>
                                      </p:to>
                                    </p:set>
                                    <p:animEffect transition="in" filter="fade">
                                      <p:cBhvr>
                                        <p:cTn id="22" dur="1"/>
                                        <p:tgtEl>
                                          <p:spTgt spid="2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1">
                                            <p:txEl>
                                              <p:pRg st="4" end="4"/>
                                            </p:txEl>
                                          </p:spTgt>
                                        </p:tgtEl>
                                        <p:attrNameLst>
                                          <p:attrName>style.visibility</p:attrName>
                                        </p:attrNameLst>
                                      </p:cBhvr>
                                      <p:to>
                                        <p:strVal val="visible"/>
                                      </p:to>
                                    </p:set>
                                    <p:animEffect transition="in" filter="fade">
                                      <p:cBhvr>
                                        <p:cTn id="27" dur="1"/>
                                        <p:tgtEl>
                                          <p:spTgt spid="2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1">
                                            <p:txEl>
                                              <p:pRg st="5" end="5"/>
                                            </p:txEl>
                                          </p:spTgt>
                                        </p:tgtEl>
                                        <p:attrNameLst>
                                          <p:attrName>style.visibility</p:attrName>
                                        </p:attrNameLst>
                                      </p:cBhvr>
                                      <p:to>
                                        <p:strVal val="visible"/>
                                      </p:to>
                                    </p:set>
                                    <p:animEffect transition="in" filter="fade">
                                      <p:cBhvr>
                                        <p:cTn id="32" dur="1"/>
                                        <p:tgtEl>
                                          <p:spTgt spid="2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2"/>
                                        </p:tgtEl>
                                        <p:attrNameLst>
                                          <p:attrName>style.visibility</p:attrName>
                                        </p:attrNameLst>
                                      </p:cBhvr>
                                      <p:to>
                                        <p:strVal val="visible"/>
                                      </p:to>
                                    </p:set>
                                    <p:animEffect transition="in" filter="fade">
                                      <p:cBhvr>
                                        <p:cTn id="37" dur="10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Science</a:t>
            </a:r>
            <a:endParaRPr/>
          </a:p>
        </p:txBody>
      </p:sp>
      <p:sp>
        <p:nvSpPr>
          <p:cNvPr id="162" name="Google Shape;162;p36"/>
          <p:cNvSpPr txBox="1">
            <a:spLocks noGrp="1"/>
          </p:cNvSpPr>
          <p:nvPr>
            <p:ph type="body" idx="1"/>
          </p:nvPr>
        </p:nvSpPr>
        <p:spPr>
          <a:xfrm>
            <a:off x="441000" y="1058625"/>
            <a:ext cx="8229600" cy="3026400"/>
          </a:xfrm>
          <a:prstGeom prst="rect">
            <a:avLst/>
          </a:prstGeom>
        </p:spPr>
        <p:txBody>
          <a:bodyPr spcFirstLastPara="1" wrap="square" lIns="91425" tIns="91425" rIns="91425" bIns="91425" anchor="t" anchorCtr="0">
            <a:noAutofit/>
          </a:bodyPr>
          <a:lstStyle/>
          <a:p>
            <a:pPr marL="457200" lvl="0" indent="-419100" rtl="0">
              <a:spcBef>
                <a:spcPts val="600"/>
              </a:spcBef>
              <a:spcAft>
                <a:spcPts val="0"/>
              </a:spcAft>
              <a:buClr>
                <a:srgbClr val="D89F39"/>
              </a:buClr>
              <a:buSzPts val="3000"/>
              <a:buChar char="●"/>
            </a:pPr>
            <a:r>
              <a:rPr lang="en" b="1"/>
              <a:t>Hypothesis:</a:t>
            </a:r>
            <a:r>
              <a:rPr lang="en"/>
              <a:t> The sun always rises in the east.</a:t>
            </a:r>
            <a:br>
              <a:rPr lang="en"/>
            </a:br>
            <a:endParaRPr/>
          </a:p>
          <a:p>
            <a:pPr marL="457200" lvl="0" indent="-419100" rtl="0">
              <a:spcBef>
                <a:spcPts val="0"/>
              </a:spcBef>
              <a:spcAft>
                <a:spcPts val="0"/>
              </a:spcAft>
              <a:buClr>
                <a:srgbClr val="D89F39"/>
              </a:buClr>
              <a:buSzPts val="3000"/>
              <a:buChar char="●"/>
            </a:pPr>
            <a:r>
              <a:rPr lang="en" b="1"/>
              <a:t>Prediction:</a:t>
            </a:r>
            <a:r>
              <a:rPr lang="en"/>
              <a:t> If you observe a bunch of sunrises, all of them will be in the east.</a:t>
            </a:r>
            <a:endParaRPr/>
          </a:p>
          <a:p>
            <a:pPr marL="0" lvl="0" indent="0" rtl="0">
              <a:spcBef>
                <a:spcPts val="600"/>
              </a:spcBef>
              <a:spcAft>
                <a:spcPts val="0"/>
              </a:spcAft>
              <a:buNone/>
            </a:pPr>
            <a:endParaRPr sz="1400"/>
          </a:p>
          <a:p>
            <a:pPr marL="457200" lvl="0" indent="-419100" rtl="0">
              <a:spcBef>
                <a:spcPts val="600"/>
              </a:spcBef>
              <a:spcAft>
                <a:spcPts val="0"/>
              </a:spcAft>
              <a:buClr>
                <a:srgbClr val="D89F39"/>
              </a:buClr>
              <a:buSzPts val="3000"/>
              <a:buChar char="●"/>
            </a:pPr>
            <a:r>
              <a:rPr lang="en" b="1"/>
              <a:t>Test:</a:t>
            </a:r>
            <a:r>
              <a:rPr lang="en"/>
              <a:t> Go watch some sunsets.</a:t>
            </a:r>
            <a:endParaRPr b="1">
              <a:solidFill>
                <a:srgbClr val="003262"/>
              </a:solidFill>
            </a:endParaRPr>
          </a:p>
          <a:p>
            <a:pPr marL="0" lvl="0" indent="0" rtl="0">
              <a:spcBef>
                <a:spcPts val="600"/>
              </a:spcBef>
              <a:spcAft>
                <a:spcPts val="0"/>
              </a:spcAft>
              <a:buNone/>
            </a:pPr>
            <a:endParaRPr b="1">
              <a:solidFill>
                <a:srgbClr val="00326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Choosing a Test Statistic</a:t>
            </a:r>
            <a:endParaRPr/>
          </a:p>
        </p:txBody>
      </p:sp>
      <p:sp>
        <p:nvSpPr>
          <p:cNvPr id="238" name="Google Shape;238;p4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the baby birth weights experiment, which of the following would be reasonable test statistics?</a:t>
            </a:r>
            <a:br>
              <a:rPr lang="en"/>
            </a:br>
            <a:r>
              <a:rPr lang="en"/>
              <a:t>(Choose all that are OK.)</a:t>
            </a:r>
            <a:endParaRPr/>
          </a:p>
          <a:p>
            <a:pPr marL="457200" lvl="0" indent="-381000" rtl="0">
              <a:spcBef>
                <a:spcPts val="400"/>
              </a:spcBef>
              <a:spcAft>
                <a:spcPts val="0"/>
              </a:spcAft>
              <a:buSzPts val="2400"/>
              <a:buAutoNum type="arabicPeriod"/>
            </a:pPr>
            <a:r>
              <a:rPr lang="en"/>
              <a:t>The average birth weight of all the babies.</a:t>
            </a:r>
            <a:endParaRPr/>
          </a:p>
          <a:p>
            <a:pPr marL="457200" lvl="0" indent="-381000" rtl="0">
              <a:spcBef>
                <a:spcPts val="0"/>
              </a:spcBef>
              <a:spcAft>
                <a:spcPts val="0"/>
              </a:spcAft>
              <a:buSzPts val="2400"/>
              <a:buAutoNum type="arabicPeriod"/>
            </a:pPr>
            <a:r>
              <a:rPr lang="en"/>
              <a:t>The proportion of babies whose mother smoked.</a:t>
            </a:r>
            <a:endParaRPr/>
          </a:p>
          <a:p>
            <a:pPr marL="457200" lvl="0" indent="-381000" rtl="0">
              <a:spcBef>
                <a:spcPts val="0"/>
              </a:spcBef>
              <a:spcAft>
                <a:spcPts val="0"/>
              </a:spcAft>
              <a:buSzPts val="2400"/>
              <a:buAutoNum type="arabicPeriod"/>
            </a:pPr>
            <a:r>
              <a:rPr lang="en"/>
              <a:t>The average birth weight of babies of smokers, minus the average birth weight of babies of non-smokers.</a:t>
            </a:r>
            <a:endParaRPr/>
          </a:p>
          <a:p>
            <a:pPr marL="457200" lvl="0" indent="-381000" rtl="0">
              <a:spcBef>
                <a:spcPts val="0"/>
              </a:spcBef>
              <a:spcAft>
                <a:spcPts val="0"/>
              </a:spcAft>
              <a:buSzPts val="2400"/>
              <a:buAutoNum type="arabicPeriod"/>
            </a:pPr>
            <a:r>
              <a:rPr lang="en"/>
              <a:t>The absolute value of the previous difference.</a:t>
            </a:r>
            <a:endParaRPr/>
          </a:p>
        </p:txBody>
      </p:sp>
      <p:sp>
        <p:nvSpPr>
          <p:cNvPr id="239" name="Google Shape;239;p48"/>
          <p:cNvSpPr/>
          <p:nvPr/>
        </p:nvSpPr>
        <p:spPr>
          <a:xfrm>
            <a:off x="3387375" y="324625"/>
            <a:ext cx="4710600" cy="1381500"/>
          </a:xfrm>
          <a:prstGeom prst="wedgeRoundRectCallout">
            <a:avLst>
              <a:gd name="adj1" fmla="val -56360"/>
              <a:gd name="adj2" fmla="val 86151"/>
              <a:gd name="adj3" fmla="val 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If the alternative hypothesis is true, will test statistic be </a:t>
            </a:r>
            <a:r>
              <a:rPr lang="en" sz="2400" i="1"/>
              <a:t>larger</a:t>
            </a:r>
            <a:r>
              <a:rPr lang="en" sz="2400"/>
              <a:t> than prediction, </a:t>
            </a:r>
            <a:r>
              <a:rPr lang="en" sz="2400" i="1"/>
              <a:t>smaller</a:t>
            </a:r>
            <a:r>
              <a:rPr lang="en" sz="2400"/>
              <a:t>, or </a:t>
            </a:r>
            <a:r>
              <a:rPr lang="en" sz="2400" i="1"/>
              <a:t>could be either way</a:t>
            </a:r>
            <a:r>
              <a:rPr lang="en" sz="2400"/>
              <a:t>?</a:t>
            </a:r>
            <a:endParaRPr sz="2400"/>
          </a:p>
        </p:txBody>
      </p:sp>
    </p:spTree>
    <p:extLst>
      <p:ext uri="{BB962C8B-B14F-4D97-AF65-F5344CB8AC3E}">
        <p14:creationId xmlns:p14="http://schemas.microsoft.com/office/powerpoint/2010/main" val="42758636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8">
                                            <p:txEl>
                                              <p:pRg st="0" end="0"/>
                                            </p:txEl>
                                          </p:spTgt>
                                        </p:tgtEl>
                                        <p:attrNameLst>
                                          <p:attrName>style.visibility</p:attrName>
                                        </p:attrNameLst>
                                      </p:cBhvr>
                                      <p:to>
                                        <p:strVal val="visible"/>
                                      </p:to>
                                    </p:set>
                                    <p:animEffect transition="in" filter="fade">
                                      <p:cBhvr>
                                        <p:cTn id="7" dur="1"/>
                                        <p:tgtEl>
                                          <p:spTgt spid="2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8">
                                            <p:txEl>
                                              <p:pRg st="1" end="1"/>
                                            </p:txEl>
                                          </p:spTgt>
                                        </p:tgtEl>
                                        <p:attrNameLst>
                                          <p:attrName>style.visibility</p:attrName>
                                        </p:attrNameLst>
                                      </p:cBhvr>
                                      <p:to>
                                        <p:strVal val="visible"/>
                                      </p:to>
                                    </p:set>
                                    <p:animEffect transition="in" filter="fade">
                                      <p:cBhvr>
                                        <p:cTn id="12" dur="1"/>
                                        <p:tgtEl>
                                          <p:spTgt spid="2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8">
                                            <p:txEl>
                                              <p:pRg st="2" end="2"/>
                                            </p:txEl>
                                          </p:spTgt>
                                        </p:tgtEl>
                                        <p:attrNameLst>
                                          <p:attrName>style.visibility</p:attrName>
                                        </p:attrNameLst>
                                      </p:cBhvr>
                                      <p:to>
                                        <p:strVal val="visible"/>
                                      </p:to>
                                    </p:set>
                                    <p:animEffect transition="in" filter="fade">
                                      <p:cBhvr>
                                        <p:cTn id="17" dur="1"/>
                                        <p:tgtEl>
                                          <p:spTgt spid="2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8">
                                            <p:txEl>
                                              <p:pRg st="3" end="3"/>
                                            </p:txEl>
                                          </p:spTgt>
                                        </p:tgtEl>
                                        <p:attrNameLst>
                                          <p:attrName>style.visibility</p:attrName>
                                        </p:attrNameLst>
                                      </p:cBhvr>
                                      <p:to>
                                        <p:strVal val="visible"/>
                                      </p:to>
                                    </p:set>
                                    <p:animEffect transition="in" filter="fade">
                                      <p:cBhvr>
                                        <p:cTn id="22" dur="1"/>
                                        <p:tgtEl>
                                          <p:spTgt spid="2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8">
                                            <p:txEl>
                                              <p:pRg st="4" end="4"/>
                                            </p:txEl>
                                          </p:spTgt>
                                        </p:tgtEl>
                                        <p:attrNameLst>
                                          <p:attrName>style.visibility</p:attrName>
                                        </p:attrNameLst>
                                      </p:cBhvr>
                                      <p:to>
                                        <p:strVal val="visible"/>
                                      </p:to>
                                    </p:set>
                                    <p:animEffect transition="in" filter="fade">
                                      <p:cBhvr>
                                        <p:cTn id="27" dur="1"/>
                                        <p:tgtEl>
                                          <p:spTgt spid="23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9"/>
                                        </p:tgtEl>
                                        <p:attrNameLst>
                                          <p:attrName>style.visibility</p:attrName>
                                        </p:attrNameLst>
                                      </p:cBhvr>
                                      <p:to>
                                        <p:strVal val="visible"/>
                                      </p:to>
                                    </p:set>
                                    <p:animEffect transition="in" filter="fade">
                                      <p:cBhvr>
                                        <p:cTn id="32" dur="10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49"/>
          <p:cNvSpPr txBox="1">
            <a:spLocks noGrp="1"/>
          </p:cNvSpPr>
          <p:nvPr>
            <p:ph type="title"/>
          </p:nvPr>
        </p:nvSpPr>
        <p:spPr>
          <a:xfrm>
            <a:off x="457200" y="205975"/>
            <a:ext cx="7407900" cy="675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Absolute Values &amp; Alternatives</a:t>
            </a:r>
            <a:endParaRPr/>
          </a:p>
        </p:txBody>
      </p:sp>
      <p:sp>
        <p:nvSpPr>
          <p:cNvPr id="244" name="Google Shape;244;p49"/>
          <p:cNvSpPr txBox="1">
            <a:spLocks noGrp="1"/>
          </p:cNvSpPr>
          <p:nvPr>
            <p:ph type="body" idx="1"/>
          </p:nvPr>
        </p:nvSpPr>
        <p:spPr>
          <a:xfrm>
            <a:off x="457200" y="981188"/>
            <a:ext cx="8229600" cy="36030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Clr>
                <a:srgbClr val="D89F39"/>
              </a:buClr>
              <a:buSzPts val="2400"/>
              <a:buChar char="●"/>
            </a:pPr>
            <a:r>
              <a:rPr lang="en" sz="2200"/>
              <a:t>Choose a test statistic where alternative hypothesis suggests which direction statistic will go.</a:t>
            </a:r>
            <a:endParaRPr>
              <a:solidFill>
                <a:srgbClr val="000000"/>
              </a:solidFill>
            </a:endParaRPr>
          </a:p>
          <a:p>
            <a:pPr marL="0" lvl="0" indent="0" rtl="0">
              <a:spcBef>
                <a:spcPts val="480"/>
              </a:spcBef>
              <a:spcAft>
                <a:spcPts val="0"/>
              </a:spcAft>
              <a:buNone/>
            </a:pPr>
            <a:endParaRPr sz="600">
              <a:solidFill>
                <a:srgbClr val="000000"/>
              </a:solidFill>
            </a:endParaRPr>
          </a:p>
          <a:p>
            <a:pPr marL="457200" lvl="0" indent="-381000" rtl="0">
              <a:spcBef>
                <a:spcPts val="480"/>
              </a:spcBef>
              <a:spcAft>
                <a:spcPts val="0"/>
              </a:spcAft>
              <a:buClr>
                <a:srgbClr val="D89F39"/>
              </a:buClr>
              <a:buSzPts val="2400"/>
              <a:buChar char="●"/>
            </a:pPr>
            <a:r>
              <a:rPr lang="en" b="1">
                <a:solidFill>
                  <a:srgbClr val="003262"/>
                </a:solidFill>
              </a:rPr>
              <a:t>Alternative: Smoking causes poor health.</a:t>
            </a:r>
            <a:endParaRPr b="1">
              <a:solidFill>
                <a:srgbClr val="003262"/>
              </a:solidFill>
            </a:endParaRPr>
          </a:p>
          <a:p>
            <a:pPr marL="914400" lvl="1" indent="-381000" rtl="0">
              <a:spcBef>
                <a:spcPts val="0"/>
              </a:spcBef>
              <a:spcAft>
                <a:spcPts val="0"/>
              </a:spcAft>
              <a:buClr>
                <a:srgbClr val="D89F39"/>
              </a:buClr>
              <a:buSzPts val="2400"/>
              <a:buChar char="○"/>
            </a:pPr>
            <a:r>
              <a:rPr lang="en" sz="2200"/>
              <a:t>Test statistic: Average birth weight for smokers, minus average for non-smokers.</a:t>
            </a:r>
            <a:endParaRPr>
              <a:solidFill>
                <a:srgbClr val="000000"/>
              </a:solidFill>
            </a:endParaRPr>
          </a:p>
          <a:p>
            <a:pPr marL="0" lvl="0" indent="0" rtl="0">
              <a:spcBef>
                <a:spcPts val="480"/>
              </a:spcBef>
              <a:spcAft>
                <a:spcPts val="0"/>
              </a:spcAft>
              <a:buNone/>
            </a:pPr>
            <a:endParaRPr sz="600">
              <a:solidFill>
                <a:srgbClr val="000000"/>
              </a:solidFill>
            </a:endParaRPr>
          </a:p>
          <a:p>
            <a:pPr marL="457200" lvl="0" indent="-381000" rtl="0">
              <a:spcBef>
                <a:spcPts val="480"/>
              </a:spcBef>
              <a:spcAft>
                <a:spcPts val="0"/>
              </a:spcAft>
              <a:buClr>
                <a:srgbClr val="D89F39"/>
              </a:buClr>
              <a:buSzPts val="2400"/>
              <a:buChar char="●"/>
            </a:pPr>
            <a:r>
              <a:rPr lang="en" b="1">
                <a:solidFill>
                  <a:srgbClr val="003262"/>
                </a:solidFill>
              </a:rPr>
              <a:t>Alternative: Smoking has some relation to health.</a:t>
            </a:r>
            <a:endParaRPr b="1">
              <a:solidFill>
                <a:srgbClr val="003262"/>
              </a:solidFill>
            </a:endParaRPr>
          </a:p>
          <a:p>
            <a:pPr marL="914400" lvl="1" indent="-381000" rtl="0">
              <a:spcBef>
                <a:spcPts val="0"/>
              </a:spcBef>
              <a:spcAft>
                <a:spcPts val="0"/>
              </a:spcAft>
              <a:buClr>
                <a:srgbClr val="D89F39"/>
              </a:buClr>
              <a:buSzPts val="2400"/>
              <a:buChar char="○"/>
            </a:pPr>
            <a:r>
              <a:rPr lang="en" sz="2200"/>
              <a:t>Test statistic: Absolute value of that difference.</a:t>
            </a:r>
            <a:endParaRPr/>
          </a:p>
        </p:txBody>
      </p:sp>
    </p:spTree>
    <p:extLst>
      <p:ext uri="{BB962C8B-B14F-4D97-AF65-F5344CB8AC3E}">
        <p14:creationId xmlns:p14="http://schemas.microsoft.com/office/powerpoint/2010/main" val="30143372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5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Step 3:</a:t>
            </a:r>
            <a:br>
              <a:rPr lang="en"/>
            </a:br>
            <a:r>
              <a:rPr lang="en"/>
              <a:t>Compute the Distribution of the Test Statistic under the Null Hypothesis</a:t>
            </a:r>
            <a:endParaRPr/>
          </a:p>
        </p:txBody>
      </p:sp>
    </p:spTree>
    <p:extLst>
      <p:ext uri="{BB962C8B-B14F-4D97-AF65-F5344CB8AC3E}">
        <p14:creationId xmlns:p14="http://schemas.microsoft.com/office/powerpoint/2010/main" val="1599805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5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Step 4:</a:t>
            </a:r>
            <a:br>
              <a:rPr lang="en"/>
            </a:br>
            <a:r>
              <a:rPr lang="en"/>
              <a:t>Compare the Prediction to the Observed Data</a:t>
            </a:r>
            <a:endParaRPr/>
          </a:p>
        </p:txBody>
      </p:sp>
    </p:spTree>
    <p:extLst>
      <p:ext uri="{BB962C8B-B14F-4D97-AF65-F5344CB8AC3E}">
        <p14:creationId xmlns:p14="http://schemas.microsoft.com/office/powerpoint/2010/main" val="14969312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5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Conclusion of a Test</a:t>
            </a:r>
            <a:endParaRPr/>
          </a:p>
        </p:txBody>
      </p:sp>
      <p:sp>
        <p:nvSpPr>
          <p:cNvPr id="261" name="Google Shape;261;p5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Resolve choice between null and alternative hypotheses</a:t>
            </a:r>
            <a:endParaRPr/>
          </a:p>
          <a:p>
            <a:pPr marL="457200" lvl="0" indent="-381000" rtl="0">
              <a:spcBef>
                <a:spcPts val="400"/>
              </a:spcBef>
              <a:spcAft>
                <a:spcPts val="0"/>
              </a:spcAft>
              <a:buSzPts val="2400"/>
              <a:buChar char="●"/>
            </a:pPr>
            <a:r>
              <a:rPr lang="en"/>
              <a:t>Compare observed test statistic to its empirical distribution under the null hypothesis</a:t>
            </a:r>
            <a:endParaRPr/>
          </a:p>
          <a:p>
            <a:pPr marL="457200" lvl="0" indent="-381000" rtl="0">
              <a:spcBef>
                <a:spcPts val="0"/>
              </a:spcBef>
              <a:spcAft>
                <a:spcPts val="0"/>
              </a:spcAft>
              <a:buSzPts val="2400"/>
              <a:buChar char="●"/>
            </a:pPr>
            <a:r>
              <a:rPr lang="en"/>
              <a:t>If the observed value is </a:t>
            </a:r>
            <a:r>
              <a:rPr lang="en" b="1"/>
              <a:t>consistent</a:t>
            </a:r>
            <a:r>
              <a:rPr lang="en"/>
              <a:t> with the distribution, then the test </a:t>
            </a:r>
            <a:r>
              <a:rPr lang="en" i="1"/>
              <a:t>does not </a:t>
            </a:r>
            <a:r>
              <a:rPr lang="en"/>
              <a:t>reject the null hypothesis</a:t>
            </a:r>
            <a:endParaRPr/>
          </a:p>
          <a:p>
            <a:pPr marL="0" lvl="0" indent="0" rtl="0">
              <a:spcBef>
                <a:spcPts val="400"/>
              </a:spcBef>
              <a:spcAft>
                <a:spcPts val="0"/>
              </a:spcAft>
              <a:buNone/>
            </a:pPr>
            <a:r>
              <a:rPr lang="en"/>
              <a:t>Whether a value is consistent with a distribution:</a:t>
            </a:r>
            <a:endParaRPr/>
          </a:p>
          <a:p>
            <a:pPr marL="457200" lvl="0" indent="-381000" rtl="0">
              <a:spcBef>
                <a:spcPts val="400"/>
              </a:spcBef>
              <a:spcAft>
                <a:spcPts val="0"/>
              </a:spcAft>
              <a:buSzPts val="2400"/>
              <a:buChar char="●"/>
            </a:pPr>
            <a:r>
              <a:rPr lang="en"/>
              <a:t>A visualization may be sufficient</a:t>
            </a:r>
            <a:endParaRPr/>
          </a:p>
          <a:p>
            <a:pPr marL="457200" lvl="0" indent="-381000" rtl="0">
              <a:spcBef>
                <a:spcPts val="0"/>
              </a:spcBef>
              <a:spcAft>
                <a:spcPts val="0"/>
              </a:spcAft>
              <a:buSzPts val="2400"/>
              <a:buChar char="●"/>
            </a:pPr>
            <a:r>
              <a:rPr lang="en"/>
              <a:t>Convention: The observed significance level (P-value)</a:t>
            </a:r>
            <a:endParaRPr/>
          </a:p>
        </p:txBody>
      </p:sp>
    </p:spTree>
    <p:extLst>
      <p:ext uri="{BB962C8B-B14F-4D97-AF65-F5344CB8AC3E}">
        <p14:creationId xmlns:p14="http://schemas.microsoft.com/office/powerpoint/2010/main" val="843750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1">
                                            <p:txEl>
                                              <p:pRg st="0" end="0"/>
                                            </p:txEl>
                                          </p:spTgt>
                                        </p:tgtEl>
                                        <p:attrNameLst>
                                          <p:attrName>style.visibility</p:attrName>
                                        </p:attrNameLst>
                                      </p:cBhvr>
                                      <p:to>
                                        <p:strVal val="visible"/>
                                      </p:to>
                                    </p:set>
                                    <p:animEffect transition="in" filter="fade">
                                      <p:cBhvr>
                                        <p:cTn id="7" dur="1"/>
                                        <p:tgtEl>
                                          <p:spTgt spid="2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1">
                                            <p:txEl>
                                              <p:pRg st="1" end="1"/>
                                            </p:txEl>
                                          </p:spTgt>
                                        </p:tgtEl>
                                        <p:attrNameLst>
                                          <p:attrName>style.visibility</p:attrName>
                                        </p:attrNameLst>
                                      </p:cBhvr>
                                      <p:to>
                                        <p:strVal val="visible"/>
                                      </p:to>
                                    </p:set>
                                    <p:animEffect transition="in" filter="fade">
                                      <p:cBhvr>
                                        <p:cTn id="12" dur="1"/>
                                        <p:tgtEl>
                                          <p:spTgt spid="2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1">
                                            <p:txEl>
                                              <p:pRg st="2" end="2"/>
                                            </p:txEl>
                                          </p:spTgt>
                                        </p:tgtEl>
                                        <p:attrNameLst>
                                          <p:attrName>style.visibility</p:attrName>
                                        </p:attrNameLst>
                                      </p:cBhvr>
                                      <p:to>
                                        <p:strVal val="visible"/>
                                      </p:to>
                                    </p:set>
                                    <p:animEffect transition="in" filter="fade">
                                      <p:cBhvr>
                                        <p:cTn id="17" dur="1"/>
                                        <p:tgtEl>
                                          <p:spTgt spid="2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1">
                                            <p:txEl>
                                              <p:pRg st="3" end="3"/>
                                            </p:txEl>
                                          </p:spTgt>
                                        </p:tgtEl>
                                        <p:attrNameLst>
                                          <p:attrName>style.visibility</p:attrName>
                                        </p:attrNameLst>
                                      </p:cBhvr>
                                      <p:to>
                                        <p:strVal val="visible"/>
                                      </p:to>
                                    </p:set>
                                    <p:animEffect transition="in" filter="fade">
                                      <p:cBhvr>
                                        <p:cTn id="22" dur="1"/>
                                        <p:tgtEl>
                                          <p:spTgt spid="2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1">
                                            <p:txEl>
                                              <p:pRg st="4" end="4"/>
                                            </p:txEl>
                                          </p:spTgt>
                                        </p:tgtEl>
                                        <p:attrNameLst>
                                          <p:attrName>style.visibility</p:attrName>
                                        </p:attrNameLst>
                                      </p:cBhvr>
                                      <p:to>
                                        <p:strVal val="visible"/>
                                      </p:to>
                                    </p:set>
                                    <p:animEffect transition="in" filter="fade">
                                      <p:cBhvr>
                                        <p:cTn id="27" dur="1"/>
                                        <p:tgtEl>
                                          <p:spTgt spid="26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1">
                                            <p:txEl>
                                              <p:pRg st="5" end="5"/>
                                            </p:txEl>
                                          </p:spTgt>
                                        </p:tgtEl>
                                        <p:attrNameLst>
                                          <p:attrName>style.visibility</p:attrName>
                                        </p:attrNameLst>
                                      </p:cBhvr>
                                      <p:to>
                                        <p:strVal val="visible"/>
                                      </p:to>
                                    </p:set>
                                    <p:animEffect transition="in" filter="fade">
                                      <p:cBhvr>
                                        <p:cTn id="32" dur="1"/>
                                        <p:tgtEl>
                                          <p:spTgt spid="26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5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Definition of </a:t>
            </a:r>
            <a:r>
              <a:rPr lang="en" i="1"/>
              <a:t>P</a:t>
            </a:r>
            <a:r>
              <a:rPr lang="en"/>
              <a:t>-value</a:t>
            </a:r>
            <a:endParaRPr/>
          </a:p>
        </p:txBody>
      </p:sp>
      <p:sp>
        <p:nvSpPr>
          <p:cNvPr id="273" name="Google Shape;273;p54"/>
          <p:cNvSpPr txBox="1">
            <a:spLocks noGrp="1"/>
          </p:cNvSpPr>
          <p:nvPr>
            <p:ph type="body" idx="1"/>
          </p:nvPr>
        </p:nvSpPr>
        <p:spPr>
          <a:xfrm>
            <a:off x="508825" y="1368900"/>
            <a:ext cx="8229600" cy="2405700"/>
          </a:xfrm>
          <a:prstGeom prst="rect">
            <a:avLst/>
          </a:prstGeom>
        </p:spPr>
        <p:txBody>
          <a:bodyPr spcFirstLastPara="1" wrap="square" lIns="91425" tIns="91425" rIns="91425" bIns="91425" anchor="t" anchorCtr="0">
            <a:noAutofit/>
          </a:bodyPr>
          <a:lstStyle/>
          <a:p>
            <a:pPr marL="0" lvl="0" indent="0" rtl="0">
              <a:spcBef>
                <a:spcPts val="480"/>
              </a:spcBef>
              <a:spcAft>
                <a:spcPts val="0"/>
              </a:spcAft>
              <a:buNone/>
            </a:pPr>
            <a:r>
              <a:rPr lang="en">
                <a:solidFill>
                  <a:srgbClr val="000000"/>
                </a:solidFill>
                <a:highlight>
                  <a:srgbClr val="FFFFFF"/>
                </a:highlight>
              </a:rPr>
              <a:t>The P-value is the chance, </a:t>
            </a:r>
            <a:endParaRPr>
              <a:solidFill>
                <a:srgbClr val="000000"/>
              </a:solidFill>
              <a:highlight>
                <a:srgbClr val="FFFFFF"/>
              </a:highlight>
            </a:endParaRPr>
          </a:p>
          <a:p>
            <a:pPr marL="914400" lvl="0" indent="-381000" rtl="0">
              <a:spcBef>
                <a:spcPts val="480"/>
              </a:spcBef>
              <a:spcAft>
                <a:spcPts val="0"/>
              </a:spcAft>
              <a:buClr>
                <a:srgbClr val="C4820E"/>
              </a:buClr>
              <a:buSzPts val="2400"/>
              <a:buChar char="●"/>
            </a:pPr>
            <a:r>
              <a:rPr lang="en">
                <a:solidFill>
                  <a:srgbClr val="000000"/>
                </a:solidFill>
                <a:highlight>
                  <a:srgbClr val="FFFFFF"/>
                </a:highlight>
              </a:rPr>
              <a:t>under the null hypothesis, </a:t>
            </a:r>
            <a:endParaRPr>
              <a:solidFill>
                <a:srgbClr val="000000"/>
              </a:solidFill>
              <a:highlight>
                <a:srgbClr val="FFFFFF"/>
              </a:highlight>
            </a:endParaRPr>
          </a:p>
          <a:p>
            <a:pPr marL="914400" lvl="0" indent="-381000" rtl="0">
              <a:spcBef>
                <a:spcPts val="0"/>
              </a:spcBef>
              <a:spcAft>
                <a:spcPts val="0"/>
              </a:spcAft>
              <a:buClr>
                <a:srgbClr val="C4820E"/>
              </a:buClr>
              <a:buSzPts val="2400"/>
              <a:buChar char="●"/>
            </a:pPr>
            <a:r>
              <a:rPr lang="en">
                <a:solidFill>
                  <a:srgbClr val="000000"/>
                </a:solidFill>
                <a:highlight>
                  <a:srgbClr val="FFFFFF"/>
                </a:highlight>
              </a:rPr>
              <a:t>that the test statistic </a:t>
            </a:r>
            <a:endParaRPr>
              <a:solidFill>
                <a:srgbClr val="000000"/>
              </a:solidFill>
              <a:highlight>
                <a:srgbClr val="FFFFFF"/>
              </a:highlight>
            </a:endParaRPr>
          </a:p>
          <a:p>
            <a:pPr marL="914400" lvl="0" indent="-381000" rtl="0">
              <a:spcBef>
                <a:spcPts val="0"/>
              </a:spcBef>
              <a:spcAft>
                <a:spcPts val="0"/>
              </a:spcAft>
              <a:buClr>
                <a:srgbClr val="C4820E"/>
              </a:buClr>
              <a:buSzPts val="2400"/>
              <a:buChar char="●"/>
            </a:pPr>
            <a:r>
              <a:rPr lang="en">
                <a:solidFill>
                  <a:srgbClr val="000000"/>
                </a:solidFill>
                <a:highlight>
                  <a:srgbClr val="FFFFFF"/>
                </a:highlight>
              </a:rPr>
              <a:t>is equal to the value that was observed in the data or is even further in the direction of the alternative.</a:t>
            </a:r>
            <a:endParaRPr/>
          </a:p>
        </p:txBody>
      </p:sp>
    </p:spTree>
    <p:extLst>
      <p:ext uri="{BB962C8B-B14F-4D97-AF65-F5344CB8AC3E}">
        <p14:creationId xmlns:p14="http://schemas.microsoft.com/office/powerpoint/2010/main" val="16788466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5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Quantifying Conclusions</a:t>
            </a:r>
            <a:endParaRPr/>
          </a:p>
        </p:txBody>
      </p:sp>
      <p:sp>
        <p:nvSpPr>
          <p:cNvPr id="279" name="Google Shape;279;p55"/>
          <p:cNvSpPr txBox="1">
            <a:spLocks noGrp="1"/>
          </p:cNvSpPr>
          <p:nvPr>
            <p:ph type="body" idx="1"/>
          </p:nvPr>
        </p:nvSpPr>
        <p:spPr>
          <a:xfrm>
            <a:off x="457200" y="971550"/>
            <a:ext cx="8229600" cy="902400"/>
          </a:xfrm>
          <a:prstGeom prst="rect">
            <a:avLst/>
          </a:prstGeom>
        </p:spPr>
        <p:txBody>
          <a:bodyPr spcFirstLastPara="1" wrap="square" lIns="91425" tIns="91425" rIns="91425" bIns="91425" anchor="t" anchorCtr="0">
            <a:noAutofit/>
          </a:bodyPr>
          <a:lstStyle/>
          <a:p>
            <a:pPr marL="0" lvl="0" indent="0" rtl="0">
              <a:spcBef>
                <a:spcPts val="0"/>
              </a:spcBef>
              <a:spcAft>
                <a:spcPts val="400"/>
              </a:spcAft>
              <a:buNone/>
            </a:pPr>
            <a:r>
              <a:rPr lang="en"/>
              <a:t>P(the </a:t>
            </a:r>
            <a:r>
              <a:rPr lang="en">
                <a:solidFill>
                  <a:srgbClr val="C4820E"/>
                </a:solidFill>
              </a:rPr>
              <a:t>test statistic</a:t>
            </a:r>
            <a:r>
              <a:rPr lang="en"/>
              <a:t> would be </a:t>
            </a:r>
            <a:r>
              <a:rPr lang="en">
                <a:solidFill>
                  <a:schemeClr val="accent4"/>
                </a:solidFill>
              </a:rPr>
              <a:t>equal to or more extreme</a:t>
            </a:r>
            <a:r>
              <a:rPr lang="en"/>
              <a:t/>
            </a:r>
            <a:br>
              <a:rPr lang="en"/>
            </a:br>
            <a:r>
              <a:rPr lang="en"/>
              <a:t>    than </a:t>
            </a:r>
            <a:r>
              <a:rPr lang="en">
                <a:solidFill>
                  <a:srgbClr val="000000"/>
                </a:solidFill>
              </a:rPr>
              <a:t>the</a:t>
            </a:r>
            <a:r>
              <a:rPr lang="en">
                <a:solidFill>
                  <a:srgbClr val="007DD6"/>
                </a:solidFill>
              </a:rPr>
              <a:t> observed test statistic</a:t>
            </a:r>
            <a:r>
              <a:rPr lang="en"/>
              <a:t> </a:t>
            </a:r>
            <a:r>
              <a:rPr lang="en">
                <a:solidFill>
                  <a:srgbClr val="0B5394"/>
                </a:solidFill>
              </a:rPr>
              <a:t>under the null hypothesis</a:t>
            </a:r>
            <a:r>
              <a:rPr lang="en"/>
              <a:t>)</a:t>
            </a:r>
            <a:endParaRPr/>
          </a:p>
        </p:txBody>
      </p:sp>
      <p:pic>
        <p:nvPicPr>
          <p:cNvPr id="280" name="Google Shape;280;p55"/>
          <p:cNvPicPr preferRelativeResize="0"/>
          <p:nvPr/>
        </p:nvPicPr>
        <p:blipFill>
          <a:blip r:embed="rId3">
            <a:alphaModFix/>
          </a:blip>
          <a:stretch>
            <a:fillRect/>
          </a:stretch>
        </p:blipFill>
        <p:spPr>
          <a:xfrm>
            <a:off x="1400175" y="2170225"/>
            <a:ext cx="4163975" cy="2394600"/>
          </a:xfrm>
          <a:prstGeom prst="rect">
            <a:avLst/>
          </a:prstGeom>
          <a:noFill/>
          <a:ln>
            <a:noFill/>
          </a:ln>
        </p:spPr>
      </p:pic>
      <p:grpSp>
        <p:nvGrpSpPr>
          <p:cNvPr id="281" name="Google Shape;281;p55"/>
          <p:cNvGrpSpPr/>
          <p:nvPr/>
        </p:nvGrpSpPr>
        <p:grpSpPr>
          <a:xfrm>
            <a:off x="2093725" y="1826000"/>
            <a:ext cx="2887200" cy="516300"/>
            <a:chOff x="2093725" y="1826000"/>
            <a:chExt cx="2887200" cy="516300"/>
          </a:xfrm>
        </p:grpSpPr>
        <p:cxnSp>
          <p:nvCxnSpPr>
            <p:cNvPr id="282" name="Google Shape;282;p55"/>
            <p:cNvCxnSpPr/>
            <p:nvPr/>
          </p:nvCxnSpPr>
          <p:spPr>
            <a:xfrm rot="10800000" flipH="1">
              <a:off x="2361425" y="1826000"/>
              <a:ext cx="353700" cy="516300"/>
            </a:xfrm>
            <a:prstGeom prst="straightConnector1">
              <a:avLst/>
            </a:prstGeom>
            <a:noFill/>
            <a:ln w="38100" cap="flat" cmpd="sng">
              <a:solidFill>
                <a:srgbClr val="980000"/>
              </a:solidFill>
              <a:prstDash val="solid"/>
              <a:round/>
              <a:headEnd type="stealth" w="med" len="med"/>
              <a:tailEnd type="none" w="med" len="med"/>
            </a:ln>
          </p:spPr>
        </p:cxnSp>
        <p:cxnSp>
          <p:nvCxnSpPr>
            <p:cNvPr id="283" name="Google Shape;283;p55"/>
            <p:cNvCxnSpPr/>
            <p:nvPr/>
          </p:nvCxnSpPr>
          <p:spPr>
            <a:xfrm>
              <a:off x="2093725" y="1826000"/>
              <a:ext cx="2887200" cy="0"/>
            </a:xfrm>
            <a:prstGeom prst="straightConnector1">
              <a:avLst/>
            </a:prstGeom>
            <a:noFill/>
            <a:ln w="38100" cap="flat" cmpd="sng">
              <a:solidFill>
                <a:srgbClr val="980000"/>
              </a:solidFill>
              <a:prstDash val="solid"/>
              <a:round/>
              <a:headEnd type="none" w="med" len="med"/>
              <a:tailEnd type="none" w="med" len="med"/>
            </a:ln>
          </p:spPr>
        </p:cxnSp>
      </p:grpSp>
      <p:grpSp>
        <p:nvGrpSpPr>
          <p:cNvPr id="284" name="Google Shape;284;p55"/>
          <p:cNvGrpSpPr/>
          <p:nvPr/>
        </p:nvGrpSpPr>
        <p:grpSpPr>
          <a:xfrm>
            <a:off x="3040200" y="1825875"/>
            <a:ext cx="5417219" cy="1778400"/>
            <a:chOff x="3040200" y="1825875"/>
            <a:chExt cx="5417219" cy="1778400"/>
          </a:xfrm>
        </p:grpSpPr>
        <p:cxnSp>
          <p:nvCxnSpPr>
            <p:cNvPr id="285" name="Google Shape;285;p55"/>
            <p:cNvCxnSpPr/>
            <p:nvPr/>
          </p:nvCxnSpPr>
          <p:spPr>
            <a:xfrm rot="10800000" flipH="1">
              <a:off x="3040200" y="1825875"/>
              <a:ext cx="2676900" cy="1778400"/>
            </a:xfrm>
            <a:prstGeom prst="straightConnector1">
              <a:avLst/>
            </a:prstGeom>
            <a:noFill/>
            <a:ln w="38100" cap="flat" cmpd="sng">
              <a:solidFill>
                <a:srgbClr val="980000"/>
              </a:solidFill>
              <a:prstDash val="solid"/>
              <a:round/>
              <a:headEnd type="stealth" w="med" len="med"/>
              <a:tailEnd type="none" w="med" len="med"/>
            </a:ln>
          </p:spPr>
        </p:cxnSp>
        <p:cxnSp>
          <p:nvCxnSpPr>
            <p:cNvPr id="286" name="Google Shape;286;p55"/>
            <p:cNvCxnSpPr/>
            <p:nvPr/>
          </p:nvCxnSpPr>
          <p:spPr>
            <a:xfrm>
              <a:off x="5114819" y="1826000"/>
              <a:ext cx="3342600" cy="0"/>
            </a:xfrm>
            <a:prstGeom prst="straightConnector1">
              <a:avLst/>
            </a:prstGeom>
            <a:noFill/>
            <a:ln w="38100" cap="flat" cmpd="sng">
              <a:solidFill>
                <a:srgbClr val="980000"/>
              </a:solidFill>
              <a:prstDash val="solid"/>
              <a:round/>
              <a:headEnd type="none" w="med" len="med"/>
              <a:tailEnd type="none" w="med" len="med"/>
            </a:ln>
          </p:spPr>
        </p:cxnSp>
      </p:grpSp>
      <p:sp>
        <p:nvSpPr>
          <p:cNvPr id="287" name="Google Shape;287;p55"/>
          <p:cNvSpPr txBox="1"/>
          <p:nvPr/>
        </p:nvSpPr>
        <p:spPr>
          <a:xfrm>
            <a:off x="5468550" y="2174250"/>
            <a:ext cx="3342600" cy="64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400"/>
              <a:t>Evaluating Mendel's pea flower hypothesis</a:t>
            </a:r>
            <a:endParaRPr sz="2400"/>
          </a:p>
        </p:txBody>
      </p:sp>
      <p:sp>
        <p:nvSpPr>
          <p:cNvPr id="288" name="Google Shape;288;p55"/>
          <p:cNvSpPr/>
          <p:nvPr/>
        </p:nvSpPr>
        <p:spPr>
          <a:xfrm>
            <a:off x="2370919" y="2696025"/>
            <a:ext cx="2045925" cy="1539225"/>
          </a:xfrm>
          <a:custGeom>
            <a:avLst/>
            <a:gdLst/>
            <a:ahLst/>
            <a:cxnLst/>
            <a:rect l="l" t="t" r="r" b="b"/>
            <a:pathLst>
              <a:path w="81837" h="61569" extrusionOk="0">
                <a:moveTo>
                  <a:pt x="382" y="0"/>
                </a:moveTo>
                <a:lnTo>
                  <a:pt x="5354" y="0"/>
                </a:lnTo>
                <a:lnTo>
                  <a:pt x="5354" y="19121"/>
                </a:lnTo>
                <a:lnTo>
                  <a:pt x="19885" y="19121"/>
                </a:lnTo>
                <a:lnTo>
                  <a:pt x="19885" y="30594"/>
                </a:lnTo>
                <a:lnTo>
                  <a:pt x="33270" y="30594"/>
                </a:lnTo>
                <a:lnTo>
                  <a:pt x="33270" y="45125"/>
                </a:lnTo>
                <a:lnTo>
                  <a:pt x="46272" y="45125"/>
                </a:lnTo>
                <a:lnTo>
                  <a:pt x="46272" y="52391"/>
                </a:lnTo>
                <a:lnTo>
                  <a:pt x="56980" y="52391"/>
                </a:lnTo>
                <a:lnTo>
                  <a:pt x="56980" y="56598"/>
                </a:lnTo>
                <a:lnTo>
                  <a:pt x="81837" y="56598"/>
                </a:lnTo>
                <a:lnTo>
                  <a:pt x="81837" y="61569"/>
                </a:lnTo>
                <a:lnTo>
                  <a:pt x="0" y="61569"/>
                </a:lnTo>
                <a:close/>
              </a:path>
            </a:pathLst>
          </a:custGeom>
          <a:solidFill>
            <a:srgbClr val="C4CC00">
              <a:alpha val="35000"/>
            </a:srgbClr>
          </a:solidFill>
          <a:ln w="9525" cap="flat" cmpd="sng">
            <a:solidFill>
              <a:schemeClr val="dk2"/>
            </a:solidFill>
            <a:prstDash val="solid"/>
            <a:round/>
            <a:headEnd type="none" w="med" len="med"/>
            <a:tailEnd type="none" w="med" len="med"/>
          </a:ln>
        </p:spPr>
      </p:sp>
      <p:grpSp>
        <p:nvGrpSpPr>
          <p:cNvPr id="289" name="Google Shape;289;p55"/>
          <p:cNvGrpSpPr/>
          <p:nvPr/>
        </p:nvGrpSpPr>
        <p:grpSpPr>
          <a:xfrm>
            <a:off x="3527850" y="3060475"/>
            <a:ext cx="5420700" cy="763500"/>
            <a:chOff x="3527850" y="3060475"/>
            <a:chExt cx="5420700" cy="763500"/>
          </a:xfrm>
        </p:grpSpPr>
        <p:cxnSp>
          <p:nvCxnSpPr>
            <p:cNvPr id="290" name="Google Shape;290;p55"/>
            <p:cNvCxnSpPr>
              <a:endCxn id="291" idx="1"/>
            </p:cNvCxnSpPr>
            <p:nvPr/>
          </p:nvCxnSpPr>
          <p:spPr>
            <a:xfrm rot="10800000" flipH="1">
              <a:off x="3527850" y="3381775"/>
              <a:ext cx="1940700" cy="442200"/>
            </a:xfrm>
            <a:prstGeom prst="straightConnector1">
              <a:avLst/>
            </a:prstGeom>
            <a:noFill/>
            <a:ln w="38100" cap="flat" cmpd="sng">
              <a:solidFill>
                <a:srgbClr val="980000"/>
              </a:solidFill>
              <a:prstDash val="solid"/>
              <a:round/>
              <a:headEnd type="stealth" w="med" len="med"/>
              <a:tailEnd type="none" w="med" len="med"/>
            </a:ln>
          </p:spPr>
        </p:cxnSp>
        <p:sp>
          <p:nvSpPr>
            <p:cNvPr id="291" name="Google Shape;291;p55"/>
            <p:cNvSpPr txBox="1"/>
            <p:nvPr/>
          </p:nvSpPr>
          <p:spPr>
            <a:xfrm>
              <a:off x="5468550" y="3060475"/>
              <a:ext cx="3480000" cy="64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400"/>
                <a:t>This area is the P-value (approximately) </a:t>
              </a:r>
              <a:endParaRPr sz="2400"/>
            </a:p>
          </p:txBody>
        </p:sp>
      </p:grpSp>
    </p:spTree>
    <p:extLst>
      <p:ext uri="{BB962C8B-B14F-4D97-AF65-F5344CB8AC3E}">
        <p14:creationId xmlns:p14="http://schemas.microsoft.com/office/powerpoint/2010/main" val="10182077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0"/>
                                        </p:tgtEl>
                                        <p:attrNameLst>
                                          <p:attrName>style.visibility</p:attrName>
                                        </p:attrNameLst>
                                      </p:cBhvr>
                                      <p:to>
                                        <p:strVal val="visible"/>
                                      </p:to>
                                    </p:set>
                                    <p:animEffect transition="in" filter="fade">
                                      <p:cBhvr>
                                        <p:cTn id="7" dur="1"/>
                                        <p:tgtEl>
                                          <p:spTgt spid="2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7"/>
                                        </p:tgtEl>
                                        <p:attrNameLst>
                                          <p:attrName>style.visibility</p:attrName>
                                        </p:attrNameLst>
                                      </p:cBhvr>
                                      <p:to>
                                        <p:strVal val="visible"/>
                                      </p:to>
                                    </p:set>
                                    <p:animEffect transition="in" filter="fade">
                                      <p:cBhvr>
                                        <p:cTn id="12" dur="1"/>
                                        <p:tgtEl>
                                          <p:spTgt spid="28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1"/>
                                        </p:tgtEl>
                                        <p:attrNameLst>
                                          <p:attrName>style.visibility</p:attrName>
                                        </p:attrNameLst>
                                      </p:cBhvr>
                                      <p:to>
                                        <p:strVal val="visible"/>
                                      </p:to>
                                    </p:set>
                                    <p:animEffect transition="in" filter="fade">
                                      <p:cBhvr>
                                        <p:cTn id="17" dur="1"/>
                                        <p:tgtEl>
                                          <p:spTgt spid="2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4"/>
                                        </p:tgtEl>
                                        <p:attrNameLst>
                                          <p:attrName>style.visibility</p:attrName>
                                        </p:attrNameLst>
                                      </p:cBhvr>
                                      <p:to>
                                        <p:strVal val="visible"/>
                                      </p:to>
                                    </p:set>
                                    <p:animEffect transition="in" filter="fade">
                                      <p:cBhvr>
                                        <p:cTn id="22" dur="1"/>
                                        <p:tgtEl>
                                          <p:spTgt spid="28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8"/>
                                        </p:tgtEl>
                                        <p:attrNameLst>
                                          <p:attrName>style.visibility</p:attrName>
                                        </p:attrNameLst>
                                      </p:cBhvr>
                                      <p:to>
                                        <p:strVal val="visible"/>
                                      </p:to>
                                    </p:set>
                                    <p:animEffect transition="in" filter="fade">
                                      <p:cBhvr>
                                        <p:cTn id="27" dur="1"/>
                                        <p:tgtEl>
                                          <p:spTgt spid="28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9"/>
                                        </p:tgtEl>
                                        <p:attrNameLst>
                                          <p:attrName>style.visibility</p:attrName>
                                        </p:attrNameLst>
                                      </p:cBhvr>
                                      <p:to>
                                        <p:strVal val="visible"/>
                                      </p:to>
                                    </p:set>
                                    <p:animEffect transition="in" filter="fade">
                                      <p:cBhvr>
                                        <p:cTn id="32" dur="1"/>
                                        <p:tgtEl>
                                          <p:spTgt spid="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5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Conventions of Consistency</a:t>
            </a:r>
            <a:endParaRPr/>
          </a:p>
        </p:txBody>
      </p:sp>
      <p:sp>
        <p:nvSpPr>
          <p:cNvPr id="296" name="Google Shape;296;p56"/>
          <p:cNvSpPr txBox="1">
            <a:spLocks noGrp="1"/>
          </p:cNvSpPr>
          <p:nvPr>
            <p:ph type="body" idx="1"/>
          </p:nvPr>
        </p:nvSpPr>
        <p:spPr>
          <a:xfrm>
            <a:off x="457200" y="981188"/>
            <a:ext cx="8229600" cy="3603000"/>
          </a:xfrm>
          <a:prstGeom prst="rect">
            <a:avLst/>
          </a:prstGeom>
        </p:spPr>
        <p:txBody>
          <a:bodyPr spcFirstLastPara="1" wrap="square" lIns="91425" tIns="91425" rIns="91425" bIns="91425" anchor="t" anchorCtr="0">
            <a:noAutofit/>
          </a:bodyPr>
          <a:lstStyle/>
          <a:p>
            <a:pPr marL="457200" lvl="0" indent="-381000" rtl="0">
              <a:spcBef>
                <a:spcPts val="480"/>
              </a:spcBef>
              <a:spcAft>
                <a:spcPts val="0"/>
              </a:spcAft>
              <a:buClr>
                <a:srgbClr val="D89F39"/>
              </a:buClr>
              <a:buSzPts val="2400"/>
              <a:buChar char="●"/>
            </a:pPr>
            <a:r>
              <a:rPr lang="en" b="1">
                <a:solidFill>
                  <a:srgbClr val="003262"/>
                </a:solidFill>
              </a:rPr>
              <a:t>“Inconsistent”: </a:t>
            </a:r>
            <a:r>
              <a:rPr lang="en">
                <a:solidFill>
                  <a:srgbClr val="000000"/>
                </a:solidFill>
              </a:rPr>
              <a:t>The test statistic is in the tail of the null distribution.</a:t>
            </a:r>
            <a:endParaRPr>
              <a:solidFill>
                <a:srgbClr val="000000"/>
              </a:solidFill>
            </a:endParaRPr>
          </a:p>
          <a:p>
            <a:pPr marL="0" lvl="0" indent="0" rtl="0">
              <a:spcBef>
                <a:spcPts val="480"/>
              </a:spcBef>
              <a:spcAft>
                <a:spcPts val="0"/>
              </a:spcAft>
              <a:buNone/>
            </a:pPr>
            <a:endParaRPr sz="600">
              <a:solidFill>
                <a:srgbClr val="000000"/>
              </a:solidFill>
            </a:endParaRPr>
          </a:p>
          <a:p>
            <a:pPr marL="457200" lvl="0" indent="-381000" rtl="0">
              <a:spcBef>
                <a:spcPts val="480"/>
              </a:spcBef>
              <a:spcAft>
                <a:spcPts val="0"/>
              </a:spcAft>
              <a:buClr>
                <a:srgbClr val="D89F39"/>
              </a:buClr>
              <a:buSzPts val="2400"/>
              <a:buChar char="●"/>
            </a:pPr>
            <a:r>
              <a:rPr lang="en" b="1">
                <a:solidFill>
                  <a:srgbClr val="003262"/>
                </a:solidFill>
              </a:rPr>
              <a:t>“In the tail,” first convention:</a:t>
            </a:r>
            <a:endParaRPr b="1">
              <a:solidFill>
                <a:srgbClr val="003262"/>
              </a:solidFill>
            </a:endParaRPr>
          </a:p>
          <a:p>
            <a:pPr marL="914400" lvl="1" indent="-381000" rtl="0">
              <a:spcBef>
                <a:spcPts val="0"/>
              </a:spcBef>
              <a:spcAft>
                <a:spcPts val="0"/>
              </a:spcAft>
              <a:buClr>
                <a:srgbClr val="D89F39"/>
              </a:buClr>
              <a:buSzPts val="2400"/>
              <a:buChar char="○"/>
            </a:pPr>
            <a:r>
              <a:rPr lang="en">
                <a:solidFill>
                  <a:srgbClr val="000000"/>
                </a:solidFill>
              </a:rPr>
              <a:t>The area in the tail is less than 5%.</a:t>
            </a:r>
            <a:endParaRPr>
              <a:solidFill>
                <a:srgbClr val="000000"/>
              </a:solidFill>
            </a:endParaRPr>
          </a:p>
          <a:p>
            <a:pPr marL="914400" lvl="1" indent="-381000" rtl="0">
              <a:spcBef>
                <a:spcPts val="0"/>
              </a:spcBef>
              <a:spcAft>
                <a:spcPts val="0"/>
              </a:spcAft>
              <a:buClr>
                <a:srgbClr val="D89F39"/>
              </a:buClr>
              <a:buSzPts val="2400"/>
              <a:buChar char="○"/>
            </a:pPr>
            <a:r>
              <a:rPr lang="en">
                <a:solidFill>
                  <a:srgbClr val="000000"/>
                </a:solidFill>
              </a:rPr>
              <a:t>The result is “statistically significant.”</a:t>
            </a:r>
            <a:endParaRPr>
              <a:solidFill>
                <a:srgbClr val="000000"/>
              </a:solidFill>
            </a:endParaRPr>
          </a:p>
          <a:p>
            <a:pPr marL="0" lvl="0" indent="0" rtl="0">
              <a:spcBef>
                <a:spcPts val="480"/>
              </a:spcBef>
              <a:spcAft>
                <a:spcPts val="0"/>
              </a:spcAft>
              <a:buNone/>
            </a:pPr>
            <a:endParaRPr sz="600">
              <a:solidFill>
                <a:srgbClr val="000000"/>
              </a:solidFill>
            </a:endParaRPr>
          </a:p>
          <a:p>
            <a:pPr marL="457200" lvl="0" indent="-381000" rtl="0">
              <a:spcBef>
                <a:spcPts val="480"/>
              </a:spcBef>
              <a:spcAft>
                <a:spcPts val="0"/>
              </a:spcAft>
              <a:buClr>
                <a:srgbClr val="D89F39"/>
              </a:buClr>
              <a:buSzPts val="2400"/>
              <a:buChar char="●"/>
            </a:pPr>
            <a:r>
              <a:rPr lang="en" b="1">
                <a:solidFill>
                  <a:srgbClr val="003262"/>
                </a:solidFill>
              </a:rPr>
              <a:t>“In the tail,” second convention:</a:t>
            </a:r>
            <a:endParaRPr b="1">
              <a:solidFill>
                <a:srgbClr val="003262"/>
              </a:solidFill>
            </a:endParaRPr>
          </a:p>
          <a:p>
            <a:pPr marL="914400" lvl="1" indent="-381000" rtl="0">
              <a:spcBef>
                <a:spcPts val="0"/>
              </a:spcBef>
              <a:spcAft>
                <a:spcPts val="0"/>
              </a:spcAft>
              <a:buClr>
                <a:srgbClr val="D89F39"/>
              </a:buClr>
              <a:buSzPts val="2400"/>
              <a:buChar char="○"/>
            </a:pPr>
            <a:r>
              <a:rPr lang="en"/>
              <a:t>The area in the tail is less than 1%.</a:t>
            </a:r>
            <a:endParaRPr/>
          </a:p>
          <a:p>
            <a:pPr marL="914400" lvl="1" indent="-381000" rtl="0">
              <a:spcBef>
                <a:spcPts val="0"/>
              </a:spcBef>
              <a:spcAft>
                <a:spcPts val="0"/>
              </a:spcAft>
              <a:buClr>
                <a:srgbClr val="D89F39"/>
              </a:buClr>
              <a:buSzPts val="2400"/>
              <a:buChar char="○"/>
            </a:pPr>
            <a:r>
              <a:rPr lang="en"/>
              <a:t>The result is “highly statistically significant.”</a:t>
            </a:r>
            <a:endParaRPr/>
          </a:p>
        </p:txBody>
      </p:sp>
    </p:spTree>
    <p:extLst>
      <p:ext uri="{BB962C8B-B14F-4D97-AF65-F5344CB8AC3E}">
        <p14:creationId xmlns:p14="http://schemas.microsoft.com/office/powerpoint/2010/main" val="133878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Science</a:t>
            </a:r>
            <a:endParaRPr/>
          </a:p>
        </p:txBody>
      </p:sp>
      <p:sp>
        <p:nvSpPr>
          <p:cNvPr id="168" name="Google Shape;168;p37"/>
          <p:cNvSpPr txBox="1">
            <a:spLocks noGrp="1"/>
          </p:cNvSpPr>
          <p:nvPr>
            <p:ph type="body" idx="1"/>
          </p:nvPr>
        </p:nvSpPr>
        <p:spPr>
          <a:xfrm>
            <a:off x="441000" y="1058625"/>
            <a:ext cx="8229600" cy="3026400"/>
          </a:xfrm>
          <a:prstGeom prst="rect">
            <a:avLst/>
          </a:prstGeom>
        </p:spPr>
        <p:txBody>
          <a:bodyPr spcFirstLastPara="1" wrap="square" lIns="91425" tIns="91425" rIns="91425" bIns="91425" anchor="t" anchorCtr="0">
            <a:noAutofit/>
          </a:bodyPr>
          <a:lstStyle/>
          <a:p>
            <a:pPr marL="457200" lvl="0" indent="-419100" rtl="0">
              <a:spcBef>
                <a:spcPts val="600"/>
              </a:spcBef>
              <a:spcAft>
                <a:spcPts val="0"/>
              </a:spcAft>
              <a:buClr>
                <a:srgbClr val="D89F39"/>
              </a:buClr>
              <a:buSzPts val="3000"/>
              <a:buChar char="●"/>
            </a:pPr>
            <a:r>
              <a:rPr lang="en" b="1"/>
              <a:t>Hypothesis:</a:t>
            </a:r>
            <a:r>
              <a:rPr lang="en"/>
              <a:t> All swans are white.</a:t>
            </a:r>
            <a:br>
              <a:rPr lang="en"/>
            </a:br>
            <a:endParaRPr/>
          </a:p>
          <a:p>
            <a:pPr marL="457200" lvl="0" indent="-419100" rtl="0">
              <a:spcBef>
                <a:spcPts val="0"/>
              </a:spcBef>
              <a:spcAft>
                <a:spcPts val="0"/>
              </a:spcAft>
              <a:buClr>
                <a:srgbClr val="D89F39"/>
              </a:buClr>
              <a:buSzPts val="3000"/>
              <a:buChar char="●"/>
            </a:pPr>
            <a:r>
              <a:rPr lang="en" b="1"/>
              <a:t>Prediction:</a:t>
            </a:r>
            <a:r>
              <a:rPr lang="en"/>
              <a:t> If you observe a bunch of swans, all of them will be white.</a:t>
            </a:r>
            <a:endParaRPr/>
          </a:p>
          <a:p>
            <a:pPr marL="0" lvl="0" indent="0" rtl="0">
              <a:spcBef>
                <a:spcPts val="600"/>
              </a:spcBef>
              <a:spcAft>
                <a:spcPts val="0"/>
              </a:spcAft>
              <a:buNone/>
            </a:pPr>
            <a:endParaRPr sz="1400"/>
          </a:p>
          <a:p>
            <a:pPr marL="457200" lvl="0" indent="-419100" rtl="0">
              <a:spcBef>
                <a:spcPts val="600"/>
              </a:spcBef>
              <a:spcAft>
                <a:spcPts val="0"/>
              </a:spcAft>
              <a:buClr>
                <a:srgbClr val="D89F39"/>
              </a:buClr>
              <a:buSzPts val="3000"/>
              <a:buChar char="●"/>
            </a:pPr>
            <a:r>
              <a:rPr lang="en" b="1"/>
              <a:t>Test:</a:t>
            </a:r>
            <a:r>
              <a:rPr lang="en"/>
              <a:t> Go find swans.</a:t>
            </a:r>
            <a:endParaRPr b="1">
              <a:solidFill>
                <a:srgbClr val="003262"/>
              </a:solidFill>
            </a:endParaRPr>
          </a:p>
          <a:p>
            <a:pPr marL="0" lvl="0" indent="0" rtl="0">
              <a:spcBef>
                <a:spcPts val="600"/>
              </a:spcBef>
              <a:spcAft>
                <a:spcPts val="0"/>
              </a:spcAft>
              <a:buNone/>
            </a:pPr>
            <a:endParaRPr b="1">
              <a:solidFill>
                <a:srgbClr val="00326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Where it gets hairy</a:t>
            </a:r>
            <a:endParaRPr/>
          </a:p>
        </p:txBody>
      </p:sp>
      <p:sp>
        <p:nvSpPr>
          <p:cNvPr id="174" name="Google Shape;174;p38"/>
          <p:cNvSpPr txBox="1">
            <a:spLocks noGrp="1"/>
          </p:cNvSpPr>
          <p:nvPr>
            <p:ph type="body" idx="1"/>
          </p:nvPr>
        </p:nvSpPr>
        <p:spPr>
          <a:xfrm>
            <a:off x="441000" y="1058625"/>
            <a:ext cx="8229600" cy="3026400"/>
          </a:xfrm>
          <a:prstGeom prst="rect">
            <a:avLst/>
          </a:prstGeom>
        </p:spPr>
        <p:txBody>
          <a:bodyPr spcFirstLastPara="1" wrap="square" lIns="91425" tIns="91425" rIns="91425" bIns="91425" anchor="t" anchorCtr="0">
            <a:noAutofit/>
          </a:bodyPr>
          <a:lstStyle/>
          <a:p>
            <a:pPr marL="457200" lvl="0" indent="-419100" rtl="0">
              <a:spcBef>
                <a:spcPts val="600"/>
              </a:spcBef>
              <a:spcAft>
                <a:spcPts val="0"/>
              </a:spcAft>
              <a:buClr>
                <a:srgbClr val="D89F39"/>
              </a:buClr>
              <a:buSzPts val="3000"/>
              <a:buChar char="●"/>
            </a:pPr>
            <a:r>
              <a:rPr lang="en" b="1"/>
              <a:t>Hypothesis:</a:t>
            </a:r>
            <a:r>
              <a:rPr lang="en"/>
              <a:t> Most swans are white.</a:t>
            </a:r>
            <a:br>
              <a:rPr lang="en"/>
            </a:br>
            <a:endParaRPr/>
          </a:p>
          <a:p>
            <a:pPr marL="457200" lvl="0" indent="-419100" rtl="0">
              <a:spcBef>
                <a:spcPts val="0"/>
              </a:spcBef>
              <a:spcAft>
                <a:spcPts val="0"/>
              </a:spcAft>
              <a:buClr>
                <a:srgbClr val="D89F39"/>
              </a:buClr>
              <a:buSzPts val="3000"/>
              <a:buChar char="●"/>
            </a:pPr>
            <a:r>
              <a:rPr lang="en" b="1"/>
              <a:t>Prediction:</a:t>
            </a:r>
            <a:r>
              <a:rPr lang="en"/>
              <a:t> ???</a:t>
            </a:r>
            <a:endParaRPr/>
          </a:p>
          <a:p>
            <a:pPr marL="0" lvl="0" indent="0" rtl="0">
              <a:spcBef>
                <a:spcPts val="600"/>
              </a:spcBef>
              <a:spcAft>
                <a:spcPts val="0"/>
              </a:spcAft>
              <a:buNone/>
            </a:pPr>
            <a:endParaRPr sz="1400"/>
          </a:p>
          <a:p>
            <a:pPr marL="457200" lvl="0" indent="-419100" rtl="0">
              <a:spcBef>
                <a:spcPts val="600"/>
              </a:spcBef>
              <a:spcAft>
                <a:spcPts val="0"/>
              </a:spcAft>
              <a:buClr>
                <a:srgbClr val="D89F39"/>
              </a:buClr>
              <a:buSzPts val="3000"/>
              <a:buChar char="●"/>
            </a:pPr>
            <a:r>
              <a:rPr lang="en" b="1"/>
              <a:t>Test:</a:t>
            </a:r>
            <a:r>
              <a:rPr lang="en"/>
              <a:t> ???</a:t>
            </a:r>
            <a:endParaRPr b="1">
              <a:solidFill>
                <a:srgbClr val="003262"/>
              </a:solidFill>
            </a:endParaRPr>
          </a:p>
          <a:p>
            <a:pPr marL="0" lvl="0" indent="0" rtl="0">
              <a:spcBef>
                <a:spcPts val="600"/>
              </a:spcBef>
              <a:spcAft>
                <a:spcPts val="0"/>
              </a:spcAft>
              <a:buNone/>
            </a:pPr>
            <a:endParaRPr b="1">
              <a:solidFill>
                <a:srgbClr val="00326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Dealing with randomness</a:t>
            </a:r>
            <a:endParaRPr/>
          </a:p>
        </p:txBody>
      </p:sp>
      <p:sp>
        <p:nvSpPr>
          <p:cNvPr id="180" name="Google Shape;180;p39"/>
          <p:cNvSpPr txBox="1">
            <a:spLocks noGrp="1"/>
          </p:cNvSpPr>
          <p:nvPr>
            <p:ph type="body" idx="1"/>
          </p:nvPr>
        </p:nvSpPr>
        <p:spPr>
          <a:xfrm>
            <a:off x="441000" y="1058625"/>
            <a:ext cx="8229600" cy="3026400"/>
          </a:xfrm>
          <a:prstGeom prst="rect">
            <a:avLst/>
          </a:prstGeom>
        </p:spPr>
        <p:txBody>
          <a:bodyPr spcFirstLastPara="1" wrap="square" lIns="91425" tIns="91425" rIns="91425" bIns="91425" anchor="t" anchorCtr="0">
            <a:noAutofit/>
          </a:bodyPr>
          <a:lstStyle/>
          <a:p>
            <a:pPr marL="457200" lvl="0" indent="-419100" rtl="0">
              <a:spcBef>
                <a:spcPts val="600"/>
              </a:spcBef>
              <a:spcAft>
                <a:spcPts val="0"/>
              </a:spcAft>
              <a:buClr>
                <a:srgbClr val="D89F39"/>
              </a:buClr>
              <a:buSzPts val="3000"/>
              <a:buChar char="●"/>
            </a:pPr>
            <a:r>
              <a:rPr lang="en" b="1"/>
              <a:t>Hypothesis:</a:t>
            </a:r>
            <a:r>
              <a:rPr lang="en"/>
              <a:t> At least 99% of swans are white.</a:t>
            </a:r>
            <a:br>
              <a:rPr lang="en"/>
            </a:br>
            <a:endParaRPr/>
          </a:p>
          <a:p>
            <a:pPr marL="457200" lvl="0" indent="-419100" rtl="0">
              <a:spcBef>
                <a:spcPts val="0"/>
              </a:spcBef>
              <a:spcAft>
                <a:spcPts val="0"/>
              </a:spcAft>
              <a:buClr>
                <a:srgbClr val="D89F39"/>
              </a:buClr>
              <a:buSzPts val="3000"/>
              <a:buChar char="●"/>
            </a:pPr>
            <a:r>
              <a:rPr lang="en" b="1"/>
              <a:t>Prediction:</a:t>
            </a:r>
            <a:r>
              <a:rPr lang="en"/>
              <a:t> ???</a:t>
            </a:r>
            <a:endParaRPr/>
          </a:p>
          <a:p>
            <a:pPr marL="0" lvl="0" indent="0" rtl="0">
              <a:spcBef>
                <a:spcPts val="600"/>
              </a:spcBef>
              <a:spcAft>
                <a:spcPts val="0"/>
              </a:spcAft>
              <a:buNone/>
            </a:pPr>
            <a:endParaRPr sz="1400"/>
          </a:p>
          <a:p>
            <a:pPr marL="457200" lvl="0" indent="-419100" rtl="0">
              <a:spcBef>
                <a:spcPts val="600"/>
              </a:spcBef>
              <a:spcAft>
                <a:spcPts val="0"/>
              </a:spcAft>
              <a:buClr>
                <a:srgbClr val="D89F39"/>
              </a:buClr>
              <a:buSzPts val="3000"/>
              <a:buChar char="●"/>
            </a:pPr>
            <a:r>
              <a:rPr lang="en" b="1"/>
              <a:t>Test:</a:t>
            </a:r>
            <a:r>
              <a:rPr lang="en"/>
              <a:t> ???</a:t>
            </a:r>
            <a:endParaRPr b="1">
              <a:solidFill>
                <a:srgbClr val="003262"/>
              </a:solidFill>
            </a:endParaRPr>
          </a:p>
          <a:p>
            <a:pPr marL="0" lvl="0" indent="0" rtl="0">
              <a:spcBef>
                <a:spcPts val="600"/>
              </a:spcBef>
              <a:spcAft>
                <a:spcPts val="0"/>
              </a:spcAft>
              <a:buNone/>
            </a:pPr>
            <a:endParaRPr b="1">
              <a:solidFill>
                <a:srgbClr val="00326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4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Dealing with randomness</a:t>
            </a:r>
            <a:endParaRPr/>
          </a:p>
        </p:txBody>
      </p:sp>
      <p:sp>
        <p:nvSpPr>
          <p:cNvPr id="186" name="Google Shape;186;p40"/>
          <p:cNvSpPr txBox="1">
            <a:spLocks noGrp="1"/>
          </p:cNvSpPr>
          <p:nvPr>
            <p:ph type="body" idx="1"/>
          </p:nvPr>
        </p:nvSpPr>
        <p:spPr>
          <a:xfrm>
            <a:off x="441000" y="1058625"/>
            <a:ext cx="8229600" cy="3026400"/>
          </a:xfrm>
          <a:prstGeom prst="rect">
            <a:avLst/>
          </a:prstGeom>
        </p:spPr>
        <p:txBody>
          <a:bodyPr spcFirstLastPara="1" wrap="square" lIns="91425" tIns="91425" rIns="91425" bIns="91425" anchor="t" anchorCtr="0">
            <a:noAutofit/>
          </a:bodyPr>
          <a:lstStyle/>
          <a:p>
            <a:pPr marL="457200" lvl="0" indent="-419100" rtl="0">
              <a:spcBef>
                <a:spcPts val="600"/>
              </a:spcBef>
              <a:spcAft>
                <a:spcPts val="0"/>
              </a:spcAft>
              <a:buClr>
                <a:srgbClr val="D89F39"/>
              </a:buClr>
              <a:buSzPts val="3000"/>
              <a:buChar char="●"/>
            </a:pPr>
            <a:r>
              <a:rPr lang="en" b="1"/>
              <a:t>Hypothesis:</a:t>
            </a:r>
            <a:r>
              <a:rPr lang="en"/>
              <a:t> At least 99% of swans are white.</a:t>
            </a:r>
            <a:endParaRPr/>
          </a:p>
          <a:p>
            <a:pPr marL="457200" lvl="0" indent="-419100" rtl="0">
              <a:spcBef>
                <a:spcPts val="0"/>
              </a:spcBef>
              <a:spcAft>
                <a:spcPts val="0"/>
              </a:spcAft>
              <a:buClr>
                <a:srgbClr val="D89F39"/>
              </a:buClr>
              <a:buSzPts val="3000"/>
              <a:buChar char="●"/>
            </a:pPr>
            <a:r>
              <a:rPr lang="en" b="1"/>
              <a:t>Prediction:</a:t>
            </a:r>
            <a:r>
              <a:rPr lang="en"/>
              <a:t> If you observe a random sample of 100 swans, at least 99 will be white.</a:t>
            </a:r>
            <a:br>
              <a:rPr lang="en"/>
            </a:br>
            <a:endParaRPr/>
          </a:p>
          <a:p>
            <a:pPr marL="457200" lvl="0" indent="-419100" rtl="0">
              <a:spcBef>
                <a:spcPts val="0"/>
              </a:spcBef>
              <a:spcAft>
                <a:spcPts val="0"/>
              </a:spcAft>
              <a:buClr>
                <a:srgbClr val="D89F39"/>
              </a:buClr>
              <a:buSzPts val="3000"/>
              <a:buChar char="●"/>
            </a:pPr>
            <a:r>
              <a:rPr lang="en" b="1"/>
              <a:t>Test:</a:t>
            </a:r>
            <a:r>
              <a:rPr lang="en"/>
              <a:t> ???</a:t>
            </a:r>
            <a:endParaRPr b="1">
              <a:solidFill>
                <a:srgbClr val="003262"/>
              </a:solidFill>
            </a:endParaRPr>
          </a:p>
          <a:p>
            <a:pPr marL="0" lvl="0" indent="0" rtl="0">
              <a:spcBef>
                <a:spcPts val="600"/>
              </a:spcBef>
              <a:spcAft>
                <a:spcPts val="0"/>
              </a:spcAft>
              <a:buNone/>
            </a:pPr>
            <a:endParaRPr b="1">
              <a:solidFill>
                <a:srgbClr val="00326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Dealing with randomness</a:t>
            </a:r>
            <a:endParaRPr/>
          </a:p>
        </p:txBody>
      </p:sp>
      <p:sp>
        <p:nvSpPr>
          <p:cNvPr id="192" name="Google Shape;192;p41"/>
          <p:cNvSpPr txBox="1">
            <a:spLocks noGrp="1"/>
          </p:cNvSpPr>
          <p:nvPr>
            <p:ph type="body" idx="1"/>
          </p:nvPr>
        </p:nvSpPr>
        <p:spPr>
          <a:xfrm>
            <a:off x="441000" y="1058625"/>
            <a:ext cx="8229600" cy="3026400"/>
          </a:xfrm>
          <a:prstGeom prst="rect">
            <a:avLst/>
          </a:prstGeom>
        </p:spPr>
        <p:txBody>
          <a:bodyPr spcFirstLastPara="1" wrap="square" lIns="91425" tIns="91425" rIns="91425" bIns="91425" anchor="t" anchorCtr="0">
            <a:noAutofit/>
          </a:bodyPr>
          <a:lstStyle/>
          <a:p>
            <a:pPr marL="457200" lvl="0" indent="-419100" rtl="0">
              <a:spcBef>
                <a:spcPts val="600"/>
              </a:spcBef>
              <a:spcAft>
                <a:spcPts val="0"/>
              </a:spcAft>
              <a:buClr>
                <a:srgbClr val="D89F39"/>
              </a:buClr>
              <a:buSzPts val="3000"/>
              <a:buChar char="●"/>
            </a:pPr>
            <a:r>
              <a:rPr lang="en" b="1"/>
              <a:t>Hypothesis:</a:t>
            </a:r>
            <a:r>
              <a:rPr lang="en"/>
              <a:t> At least 99% of swans are white.</a:t>
            </a:r>
            <a:endParaRPr/>
          </a:p>
          <a:p>
            <a:pPr marL="457200" lvl="0" indent="-419100" rtl="0">
              <a:spcBef>
                <a:spcPts val="0"/>
              </a:spcBef>
              <a:spcAft>
                <a:spcPts val="0"/>
              </a:spcAft>
              <a:buClr>
                <a:srgbClr val="D89F39"/>
              </a:buClr>
              <a:buSzPts val="3000"/>
              <a:buChar char="●"/>
            </a:pPr>
            <a:r>
              <a:rPr lang="en" b="1"/>
              <a:t>Prediction:</a:t>
            </a:r>
            <a:r>
              <a:rPr lang="en"/>
              <a:t> If you observe a random sample of 100 swans, more likely than not, at least 99 will be white.</a:t>
            </a:r>
            <a:endParaRPr sz="1400"/>
          </a:p>
          <a:p>
            <a:pPr marL="457200" lvl="0" indent="-419100" rtl="0">
              <a:spcBef>
                <a:spcPts val="0"/>
              </a:spcBef>
              <a:spcAft>
                <a:spcPts val="0"/>
              </a:spcAft>
              <a:buClr>
                <a:srgbClr val="D89F39"/>
              </a:buClr>
              <a:buSzPts val="3000"/>
              <a:buChar char="●"/>
            </a:pPr>
            <a:r>
              <a:rPr lang="en" b="1"/>
              <a:t>Test:</a:t>
            </a:r>
            <a:r>
              <a:rPr lang="en"/>
              <a:t> ???</a:t>
            </a:r>
            <a:endParaRPr b="1">
              <a:solidFill>
                <a:srgbClr val="003262"/>
              </a:solidFill>
            </a:endParaRPr>
          </a:p>
          <a:p>
            <a:pPr marL="0" lvl="0" indent="0" rtl="0">
              <a:spcBef>
                <a:spcPts val="600"/>
              </a:spcBef>
              <a:spcAft>
                <a:spcPts val="0"/>
              </a:spcAft>
              <a:buNone/>
            </a:pPr>
            <a:endParaRPr b="1">
              <a:solidFill>
                <a:srgbClr val="00326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4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Dealing with randomness</a:t>
            </a:r>
            <a:endParaRPr/>
          </a:p>
        </p:txBody>
      </p:sp>
      <p:sp>
        <p:nvSpPr>
          <p:cNvPr id="198" name="Google Shape;198;p42"/>
          <p:cNvSpPr txBox="1">
            <a:spLocks noGrp="1"/>
          </p:cNvSpPr>
          <p:nvPr>
            <p:ph type="body" idx="1"/>
          </p:nvPr>
        </p:nvSpPr>
        <p:spPr>
          <a:xfrm>
            <a:off x="441000" y="1058625"/>
            <a:ext cx="8229600" cy="3026400"/>
          </a:xfrm>
          <a:prstGeom prst="rect">
            <a:avLst/>
          </a:prstGeom>
        </p:spPr>
        <p:txBody>
          <a:bodyPr spcFirstLastPara="1" wrap="square" lIns="91425" tIns="91425" rIns="91425" bIns="91425" anchor="t" anchorCtr="0">
            <a:noAutofit/>
          </a:bodyPr>
          <a:lstStyle/>
          <a:p>
            <a:pPr marL="457200" lvl="0" indent="-419100" rtl="0">
              <a:spcBef>
                <a:spcPts val="600"/>
              </a:spcBef>
              <a:spcAft>
                <a:spcPts val="0"/>
              </a:spcAft>
              <a:buClr>
                <a:srgbClr val="D89F39"/>
              </a:buClr>
              <a:buSzPts val="3000"/>
              <a:buChar char="●"/>
            </a:pPr>
            <a:r>
              <a:rPr lang="en" b="1"/>
              <a:t>Hypothesis:</a:t>
            </a:r>
            <a:r>
              <a:rPr lang="en"/>
              <a:t> At least 99% of swans are white.</a:t>
            </a:r>
            <a:endParaRPr/>
          </a:p>
          <a:p>
            <a:pPr marL="457200" lvl="0" indent="-419100" rtl="0">
              <a:spcBef>
                <a:spcPts val="0"/>
              </a:spcBef>
              <a:spcAft>
                <a:spcPts val="0"/>
              </a:spcAft>
              <a:buClr>
                <a:srgbClr val="D89F39"/>
              </a:buClr>
              <a:buSzPts val="3000"/>
              <a:buChar char="●"/>
            </a:pPr>
            <a:r>
              <a:rPr lang="en" b="1"/>
              <a:t>Prediction:</a:t>
            </a:r>
            <a:r>
              <a:rPr lang="en"/>
              <a:t> If you observe a random sample of 100 swans, almost certainly, at least 90 will be white.</a:t>
            </a:r>
            <a:endParaRPr sz="1400"/>
          </a:p>
          <a:p>
            <a:pPr marL="457200" lvl="0" indent="-419100" rtl="0">
              <a:spcBef>
                <a:spcPts val="0"/>
              </a:spcBef>
              <a:spcAft>
                <a:spcPts val="0"/>
              </a:spcAft>
              <a:buClr>
                <a:srgbClr val="D89F39"/>
              </a:buClr>
              <a:buSzPts val="3000"/>
              <a:buChar char="●"/>
            </a:pPr>
            <a:r>
              <a:rPr lang="en" b="1"/>
              <a:t>Test:</a:t>
            </a:r>
            <a:r>
              <a:rPr lang="en"/>
              <a:t> ???</a:t>
            </a:r>
            <a:endParaRPr b="1">
              <a:solidFill>
                <a:srgbClr val="003262"/>
              </a:solidFill>
            </a:endParaRPr>
          </a:p>
          <a:p>
            <a:pPr marL="0" lvl="0" indent="0" rtl="0">
              <a:spcBef>
                <a:spcPts val="600"/>
              </a:spcBef>
              <a:spcAft>
                <a:spcPts val="0"/>
              </a:spcAft>
              <a:buNone/>
            </a:pPr>
            <a:endParaRPr b="1">
              <a:solidFill>
                <a:srgbClr val="003262"/>
              </a:solidFill>
            </a:endParaRPr>
          </a:p>
        </p:txBody>
      </p:sp>
    </p:spTree>
  </p:cSld>
  <p:clrMapOvr>
    <a:masterClrMapping/>
  </p:clrMapOvr>
</p:sld>
</file>

<file path=ppt/theme/theme1.xml><?xml version="1.0" encoding="utf-8"?>
<a:theme xmlns:a="http://schemas.openxmlformats.org/drawingml/2006/main" name="1_Custom">
  <a:themeElements>
    <a:clrScheme name="Custom 430">
      <a:dk1>
        <a:srgbClr val="3B3B3B"/>
      </a:dk1>
      <a:lt1>
        <a:srgbClr val="FFFFFF"/>
      </a:lt1>
      <a:dk2>
        <a:srgbClr val="3369FC"/>
      </a:dk2>
      <a:lt2>
        <a:srgbClr val="CCCCCC"/>
      </a:lt2>
      <a:accent1>
        <a:srgbClr val="0056FB"/>
      </a:accent1>
      <a:accent2>
        <a:srgbClr val="F50017"/>
      </a:accent2>
      <a:accent3>
        <a:srgbClr val="FF8608"/>
      </a:accent3>
      <a:accent4>
        <a:srgbClr val="069924"/>
      </a:accent4>
      <a:accent5>
        <a:srgbClr val="60B4F6"/>
      </a:accent5>
      <a:accent6>
        <a:srgbClr val="F0C631"/>
      </a:accent6>
      <a:hlink>
        <a:srgbClr val="0056FB"/>
      </a:hlink>
      <a:folHlink>
        <a:srgbClr val="41424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TotalTime>
  <Words>1205</Words>
  <Application>Microsoft Macintosh PowerPoint</Application>
  <PresentationFormat>On-screen Show (16:9)</PresentationFormat>
  <Paragraphs>171</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1_Custom</vt:lpstr>
      <vt:lpstr>Lecture 10</vt:lpstr>
      <vt:lpstr>Announcements</vt:lpstr>
      <vt:lpstr>Science</vt:lpstr>
      <vt:lpstr>Science</vt:lpstr>
      <vt:lpstr>Where it gets hairy</vt:lpstr>
      <vt:lpstr>Dealing with randomness</vt:lpstr>
      <vt:lpstr>Dealing with randomness</vt:lpstr>
      <vt:lpstr>Dealing with randomness</vt:lpstr>
      <vt:lpstr>Dealing with randomness</vt:lpstr>
      <vt:lpstr>Dealing with randomness</vt:lpstr>
      <vt:lpstr>Interpreting the result of a test</vt:lpstr>
      <vt:lpstr>Emily Rosa and the healing touch</vt:lpstr>
      <vt:lpstr>Science</vt:lpstr>
      <vt:lpstr>Jury Panels</vt:lpstr>
      <vt:lpstr>Jury Panels</vt:lpstr>
      <vt:lpstr>Distances</vt:lpstr>
      <vt:lpstr>Computing Distance</vt:lpstr>
      <vt:lpstr>Empirical Distributions</vt:lpstr>
      <vt:lpstr>Distribution of a Statistic</vt:lpstr>
      <vt:lpstr>Hypothesis Testing</vt:lpstr>
      <vt:lpstr>Testing a Hypothesis</vt:lpstr>
      <vt:lpstr>Hypothesis Testing Logic</vt:lpstr>
      <vt:lpstr>Step 1: Select Two Hypotheses</vt:lpstr>
      <vt:lpstr>Example: The Two Hypotheses</vt:lpstr>
      <vt:lpstr>Example: Smoking and Babies</vt:lpstr>
      <vt:lpstr>Example: Smoking and Babies</vt:lpstr>
      <vt:lpstr>Step 2: Choose a Test Statistic</vt:lpstr>
      <vt:lpstr>Choosing a Test Statistic</vt:lpstr>
      <vt:lpstr>Choosing a Test Statistic</vt:lpstr>
      <vt:lpstr>Choosing a Test Statistic</vt:lpstr>
      <vt:lpstr>Absolute Values &amp; Alternatives</vt:lpstr>
      <vt:lpstr>Step 3: Compute the Distribution of the Test Statistic under the Null Hypothesis</vt:lpstr>
      <vt:lpstr>Step 4: Compare the Prediction to the Observed Data</vt:lpstr>
      <vt:lpstr>Conclusion of a Test</vt:lpstr>
      <vt:lpstr>Definition of P-value</vt:lpstr>
      <vt:lpstr>Quantifying Conclusions</vt:lpstr>
      <vt:lpstr>Conventions of Consistency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19</dc:title>
  <cp:lastModifiedBy>Carrie Hosman</cp:lastModifiedBy>
  <cp:revision>5</cp:revision>
  <dcterms:modified xsi:type="dcterms:W3CDTF">2020-02-26T23:26:31Z</dcterms:modified>
</cp:coreProperties>
</file>