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3"/>
  </p:notesMasterIdLst>
  <p:sldIdLst>
    <p:sldId id="256" r:id="rId2"/>
    <p:sldId id="257" r:id="rId3"/>
    <p:sldId id="263" r:id="rId4"/>
    <p:sldId id="265" r:id="rId5"/>
    <p:sldId id="302" r:id="rId6"/>
    <p:sldId id="303" r:id="rId7"/>
    <p:sldId id="304" r:id="rId8"/>
    <p:sldId id="305" r:id="rId9"/>
    <p:sldId id="306" r:id="rId10"/>
    <p:sldId id="309" r:id="rId11"/>
    <p:sldId id="275" r:id="rId12"/>
    <p:sldId id="276" r:id="rId13"/>
    <p:sldId id="307" r:id="rId14"/>
    <p:sldId id="308" r:id="rId15"/>
    <p:sldId id="274" r:id="rId16"/>
    <p:sldId id="281" r:id="rId17"/>
    <p:sldId id="277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67" r:id="rId28"/>
    <p:sldId id="288" r:id="rId29"/>
    <p:sldId id="289" r:id="rId30"/>
    <p:sldId id="299" r:id="rId31"/>
    <p:sldId id="30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-1648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6030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97fa706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97fa706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97fa706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97fa706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97fa706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97fa706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8d7e3c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8d7e3c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97fa70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97fa70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97fa70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97fa706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97fa706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97fa706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97fa706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97fa706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8651ff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8651ff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8651ff4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8651ff4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97fa70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97fa70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97fa70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97fa706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97fa706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97fa706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7fa706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7fa706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97fa706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97fa706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Spring 2020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07878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5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55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9007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54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835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</a:t>
            </a:r>
            <a:r>
              <a:rPr lang="en-US" dirty="0" smtClean="0"/>
              <a:t>09</a:t>
            </a:r>
            <a:endParaRPr dirty="0"/>
          </a:p>
        </p:txBody>
      </p:sp>
      <p:sp>
        <p:nvSpPr>
          <p:cNvPr id="151" name="Google Shape;151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terminology</a:t>
            </a:r>
            <a:endParaRPr/>
          </a:p>
        </p:txBody>
      </p:sp>
      <p:sp>
        <p:nvSpPr>
          <p:cNvPr id="304" name="Google Shape;304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Parameter:</a:t>
            </a:r>
            <a:r>
              <a:rPr lang="en" sz="2400"/>
              <a:t> A number calculated using the values in the population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Median delay among all flights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Proportion of voters who are Republican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Statistic:</a:t>
            </a:r>
            <a:r>
              <a:rPr lang="en" sz="2400"/>
              <a:t> A number calculated using the values in a sample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A statistic can be used as an </a:t>
            </a:r>
            <a:r>
              <a:rPr lang="en" sz="2400" b="1">
                <a:solidFill>
                  <a:srgbClr val="003262"/>
                </a:solidFill>
              </a:rPr>
              <a:t>estimate</a:t>
            </a:r>
            <a:r>
              <a:rPr lang="en" sz="2400"/>
              <a:t> of a parameter.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8763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496300" cy="675900"/>
          </a:xfrm>
        </p:spPr>
        <p:txBody>
          <a:bodyPr/>
          <a:lstStyle/>
          <a:p>
            <a:r>
              <a:rPr lang="en-US" dirty="0" smtClean="0"/>
              <a:t>Probability distribution of a statistic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Values of a statistic vary because random samples vary</a:t>
            </a:r>
          </a:p>
          <a:p>
            <a:r>
              <a:rPr lang="en-US" dirty="0" smtClean="0"/>
              <a:t>“Sampling distribution”</a:t>
            </a:r>
            <a:r>
              <a:rPr lang="en-US" dirty="0"/>
              <a:t> </a:t>
            </a:r>
            <a:r>
              <a:rPr lang="en-US" dirty="0" smtClean="0"/>
              <a:t>or “probability distribution” of a statistic consists of:</a:t>
            </a:r>
          </a:p>
          <a:p>
            <a:pPr lvl="1"/>
            <a:r>
              <a:rPr lang="en-US" dirty="0" smtClean="0"/>
              <a:t>All possible values of the statistic</a:t>
            </a:r>
          </a:p>
          <a:p>
            <a:pPr lvl="1"/>
            <a:r>
              <a:rPr lang="en-US" dirty="0" smtClean="0"/>
              <a:t>Corr</a:t>
            </a:r>
            <a:r>
              <a:rPr lang="en-US" dirty="0"/>
              <a:t>e</a:t>
            </a:r>
            <a:r>
              <a:rPr lang="en-US" dirty="0" smtClean="0"/>
              <a:t>sponding probabilities</a:t>
            </a:r>
          </a:p>
          <a:p>
            <a:r>
              <a:rPr lang="en-US" dirty="0" smtClean="0"/>
              <a:t>Can be hard to calculate</a:t>
            </a:r>
          </a:p>
          <a:p>
            <a:pPr lvl="1"/>
            <a:r>
              <a:rPr lang="en-US" dirty="0" smtClean="0"/>
              <a:t>Need math</a:t>
            </a:r>
          </a:p>
          <a:p>
            <a:pPr lvl="1"/>
            <a:r>
              <a:rPr lang="en-US" dirty="0" smtClean="0"/>
              <a:t>Or generate many random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8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263467" cy="675900"/>
          </a:xfrm>
        </p:spPr>
        <p:txBody>
          <a:bodyPr/>
          <a:lstStyle/>
          <a:p>
            <a:r>
              <a:rPr lang="en-US" dirty="0" smtClean="0"/>
              <a:t>Empirical distribution of a statistic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Empirical distribution of the statistic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Based on simulated values of the </a:t>
            </a:r>
            <a:r>
              <a:rPr lang="en-US" dirty="0" smtClean="0"/>
              <a:t>statistic</a:t>
            </a:r>
          </a:p>
          <a:p>
            <a:pPr lvl="1"/>
            <a:r>
              <a:rPr lang="en-US" dirty="0"/>
              <a:t>Consists of all the observed values of the statistic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and the proportion of times each value </a:t>
            </a:r>
            <a:r>
              <a:rPr lang="en-US" dirty="0" smtClean="0"/>
              <a:t>appeared</a:t>
            </a:r>
          </a:p>
          <a:p>
            <a:pPr lvl="1"/>
            <a:endParaRPr lang="en-US" dirty="0"/>
          </a:p>
          <a:p>
            <a:r>
              <a:rPr lang="en-US" dirty="0"/>
              <a:t>Good approximation to the probability distribution of </a:t>
            </a:r>
            <a:r>
              <a:rPr lang="en-US" dirty="0" smtClean="0"/>
              <a:t>the statistic </a:t>
            </a:r>
            <a:r>
              <a:rPr lang="en-US" i="1" dirty="0"/>
              <a:t>if the number of repetitions in the simulation </a:t>
            </a:r>
            <a:r>
              <a:rPr lang="en-US" i="1" dirty="0" smtClean="0"/>
              <a:t>is </a:t>
            </a:r>
            <a:r>
              <a:rPr lang="it-IT" i="1" dirty="0" smtClean="0"/>
              <a:t>large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sample at random?</a:t>
            </a:r>
            <a:endParaRPr/>
          </a:p>
        </p:txBody>
      </p:sp>
      <p:sp>
        <p:nvSpPr>
          <p:cNvPr id="291" name="Google Shape;291;p54"/>
          <p:cNvSpPr txBox="1">
            <a:spLocks noGrp="1"/>
          </p:cNvSpPr>
          <p:nvPr>
            <p:ph type="body" idx="1"/>
          </p:nvPr>
        </p:nvSpPr>
        <p:spPr>
          <a:xfrm>
            <a:off x="441000" y="1320666"/>
            <a:ext cx="6248100" cy="1577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The </a:t>
            </a:r>
            <a:r>
              <a:rPr lang="en" sz="2400">
                <a:solidFill>
                  <a:srgbClr val="38761D"/>
                </a:solidFill>
              </a:rPr>
              <a:t>empirical distribution</a:t>
            </a:r>
            <a:r>
              <a:rPr lang="en" sz="2400"/>
              <a:t>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of a </a:t>
            </a:r>
            <a:r>
              <a:rPr lang="en" sz="2400">
                <a:solidFill>
                  <a:srgbClr val="0000FF"/>
                </a:solidFill>
              </a:rPr>
              <a:t>large</a:t>
            </a:r>
            <a:r>
              <a:rPr lang="en" sz="2400"/>
              <a:t> </a:t>
            </a:r>
            <a:r>
              <a:rPr lang="en" sz="2400">
                <a:solidFill>
                  <a:srgbClr val="A61C00"/>
                </a:solidFill>
              </a:rPr>
              <a:t>random</a:t>
            </a:r>
            <a:r>
              <a:rPr lang="en" sz="2400"/>
              <a:t> </a:t>
            </a:r>
            <a:r>
              <a:rPr lang="en" sz="2400">
                <a:solidFill>
                  <a:srgbClr val="38761D"/>
                </a:solidFill>
              </a:rPr>
              <a:t>sample</a:t>
            </a:r>
            <a:endParaRPr sz="2400"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is </a:t>
            </a:r>
            <a:r>
              <a:rPr lang="en" sz="2400">
                <a:solidFill>
                  <a:srgbClr val="B45F06"/>
                </a:solidFill>
              </a:rPr>
              <a:t>very likely</a:t>
            </a:r>
            <a:r>
              <a:rPr lang="en" sz="2400"/>
              <a:t> to be </a:t>
            </a:r>
            <a:r>
              <a:rPr lang="en" sz="2400">
                <a:solidFill>
                  <a:srgbClr val="674EA7"/>
                </a:solidFill>
              </a:rPr>
              <a:t>close</a:t>
            </a:r>
            <a:endParaRPr sz="2400">
              <a:solidFill>
                <a:srgbClr val="674EA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to the </a:t>
            </a:r>
            <a:r>
              <a:rPr lang="en" sz="2400">
                <a:solidFill>
                  <a:srgbClr val="3D85C6"/>
                </a:solidFill>
              </a:rPr>
              <a:t>distribution of the population</a:t>
            </a:r>
            <a:r>
              <a:rPr lang="en" sz="2400"/>
              <a:t>.</a:t>
            </a:r>
            <a:endParaRPr sz="2400"/>
          </a:p>
        </p:txBody>
      </p:sp>
      <p:sp>
        <p:nvSpPr>
          <p:cNvPr id="292" name="Google Shape;292;p54"/>
          <p:cNvSpPr txBox="1"/>
          <p:nvPr/>
        </p:nvSpPr>
        <p:spPr>
          <a:xfrm>
            <a:off x="7107875" y="1692825"/>
            <a:ext cx="1402200" cy="8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That’s why.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374094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sample size</a:t>
            </a:r>
            <a:endParaRPr/>
          </a:p>
        </p:txBody>
      </p:sp>
      <p:sp>
        <p:nvSpPr>
          <p:cNvPr id="298" name="Google Shape;298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Larger </a:t>
            </a:r>
            <a:r>
              <a:rPr lang="en" sz="2400" b="1">
                <a:solidFill>
                  <a:srgbClr val="CC4125"/>
                </a:solidFill>
              </a:rPr>
              <a:t>random</a:t>
            </a:r>
            <a:r>
              <a:rPr lang="en" sz="2400"/>
              <a:t> samples are more likely to resemble the population than smaller ones.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However, if the method of sampling is not random, taking a larger sample isn’t necessarily better.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You could just end up with a big bad sample.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872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Statistic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out the</a:t>
            </a:r>
            <a:r>
              <a:rPr lang="en-US" dirty="0"/>
              <a:t> </a:t>
            </a:r>
            <a:r>
              <a:rPr lang="en-US" dirty="0" smtClean="0"/>
              <a:t>code to generate one value of the statistic</a:t>
            </a:r>
          </a:p>
          <a:p>
            <a:r>
              <a:rPr lang="en-US" dirty="0" smtClean="0"/>
              <a:t>Create an empty array in which you will collect simulated values</a:t>
            </a:r>
          </a:p>
          <a:p>
            <a:r>
              <a:rPr lang="en-US" dirty="0" smtClean="0"/>
              <a:t>For each repetition of the process:</a:t>
            </a:r>
          </a:p>
          <a:p>
            <a:pPr lvl="1"/>
            <a:r>
              <a:rPr lang="en-US" dirty="0" smtClean="0"/>
              <a:t>Simulate one value of the statistic</a:t>
            </a:r>
          </a:p>
          <a:p>
            <a:pPr lvl="1"/>
            <a:r>
              <a:rPr lang="en-US" dirty="0" smtClean="0"/>
              <a:t>App</a:t>
            </a:r>
            <a:r>
              <a:rPr lang="en-US" dirty="0"/>
              <a:t>e</a:t>
            </a:r>
            <a:r>
              <a:rPr lang="en-US" dirty="0" smtClean="0"/>
              <a:t>nd this value to th</a:t>
            </a:r>
            <a:r>
              <a:rPr lang="en-US" dirty="0"/>
              <a:t>e</a:t>
            </a:r>
            <a:r>
              <a:rPr lang="en-US" dirty="0" smtClean="0"/>
              <a:t> collection array</a:t>
            </a:r>
          </a:p>
          <a:p>
            <a:r>
              <a:rPr lang="en-US" dirty="0" smtClean="0"/>
              <a:t>Th</a:t>
            </a:r>
            <a:r>
              <a:rPr lang="en-US" dirty="0"/>
              <a:t>e</a:t>
            </a:r>
            <a:r>
              <a:rPr lang="en-US" dirty="0" smtClean="0"/>
              <a:t> array will contain all of th</a:t>
            </a:r>
            <a:r>
              <a:rPr lang="en-US" dirty="0"/>
              <a:t>e</a:t>
            </a:r>
            <a:r>
              <a:rPr lang="en-US" dirty="0" smtClean="0"/>
              <a:t> simulated values</a:t>
            </a:r>
            <a:endParaRPr lang="en-US" dirty="0"/>
          </a:p>
        </p:txBody>
      </p:sp>
      <p:sp>
        <p:nvSpPr>
          <p:cNvPr id="4" name="Google Shape;214;p43"/>
          <p:cNvSpPr txBox="1"/>
          <p:nvPr/>
        </p:nvSpPr>
        <p:spPr>
          <a:xfrm>
            <a:off x="3747575" y="4254345"/>
            <a:ext cx="1313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3B7EA1"/>
                </a:solidFill>
              </a:rPr>
              <a:t>(</a:t>
            </a:r>
            <a:r>
              <a:rPr lang="en-US" sz="2400" dirty="0" smtClean="0">
                <a:solidFill>
                  <a:srgbClr val="3B7EA1"/>
                </a:solidFill>
              </a:rPr>
              <a:t>D</a:t>
            </a:r>
            <a:r>
              <a:rPr lang="en" sz="2400" dirty="0" smtClean="0">
                <a:solidFill>
                  <a:srgbClr val="3B7EA1"/>
                </a:solidFill>
              </a:rPr>
              <a:t>emo</a:t>
            </a:r>
            <a:r>
              <a:rPr lang="en" sz="2400" dirty="0">
                <a:solidFill>
                  <a:srgbClr val="3B7EA1"/>
                </a:solidFill>
              </a:rPr>
              <a:t>)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2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Assessing 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496300" cy="3623100"/>
          </a:xfrm>
        </p:spPr>
        <p:txBody>
          <a:bodyPr/>
          <a:lstStyle/>
          <a:p>
            <a:r>
              <a:rPr lang="en-US" sz="2200" dirty="0"/>
              <a:t>Come up with a statistic that will help you decide whether the </a:t>
            </a:r>
            <a:r>
              <a:rPr lang="en-US" sz="2200" dirty="0" smtClean="0"/>
              <a:t>data support </a:t>
            </a:r>
            <a:r>
              <a:rPr lang="en-US" sz="2200" dirty="0"/>
              <a:t>the model or an alternative view of the world.</a:t>
            </a:r>
          </a:p>
          <a:p>
            <a:r>
              <a:rPr lang="en-US" sz="2200" dirty="0" smtClean="0"/>
              <a:t>Simulate </a:t>
            </a:r>
            <a:r>
              <a:rPr lang="en-US" sz="2200" dirty="0"/>
              <a:t>the statistic under the assumptions of the model.</a:t>
            </a:r>
          </a:p>
          <a:p>
            <a:r>
              <a:rPr lang="en-US" sz="2200" dirty="0" smtClean="0"/>
              <a:t>Draw </a:t>
            </a:r>
            <a:r>
              <a:rPr lang="en-US" sz="2200" dirty="0"/>
              <a:t>a histogram of the simulated values. This is the </a:t>
            </a:r>
            <a:r>
              <a:rPr lang="en-US" sz="2200" dirty="0" smtClean="0"/>
              <a:t>model’s prediction </a:t>
            </a:r>
            <a:r>
              <a:rPr lang="en-US" sz="2200" dirty="0"/>
              <a:t>for how the statistic should come out.</a:t>
            </a:r>
          </a:p>
          <a:p>
            <a:r>
              <a:rPr lang="en-US" sz="2200" dirty="0" smtClean="0"/>
              <a:t>Compute </a:t>
            </a:r>
            <a:r>
              <a:rPr lang="en-US" sz="2200" dirty="0"/>
              <a:t>the observed statistic from the sample in </a:t>
            </a:r>
            <a:r>
              <a:rPr lang="en-US" sz="2200" dirty="0" smtClean="0"/>
              <a:t>the study</a:t>
            </a:r>
            <a:r>
              <a:rPr lang="en-US" sz="2200" dirty="0"/>
              <a:t>.</a:t>
            </a:r>
          </a:p>
          <a:p>
            <a:r>
              <a:rPr lang="en-US" sz="2200" dirty="0" smtClean="0"/>
              <a:t>Compare </a:t>
            </a:r>
            <a:r>
              <a:rPr lang="en-US" sz="2200" dirty="0"/>
              <a:t>this value with the histogram.</a:t>
            </a:r>
          </a:p>
          <a:p>
            <a:r>
              <a:rPr lang="en-US" sz="2200" dirty="0" smtClean="0"/>
              <a:t>If </a:t>
            </a:r>
            <a:r>
              <a:rPr lang="en-US" sz="2200" dirty="0"/>
              <a:t>the two are not consistent, that’s evidence against the model.</a:t>
            </a:r>
          </a:p>
        </p:txBody>
      </p:sp>
    </p:spTree>
    <p:extLst>
      <p:ext uri="{BB962C8B-B14F-4D97-AF65-F5344CB8AC3E}">
        <p14:creationId xmlns:p14="http://schemas.microsoft.com/office/powerpoint/2010/main" val="409183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Jury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Swain vs. Alabama, 1965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Talladega County, Alabama</a:t>
            </a:r>
          </a:p>
          <a:p>
            <a:r>
              <a:rPr lang="en-US" dirty="0" smtClean="0"/>
              <a:t>Robert </a:t>
            </a:r>
            <a:r>
              <a:rPr lang="en-US" dirty="0"/>
              <a:t>Swain, black man convicted of crime</a:t>
            </a:r>
          </a:p>
          <a:p>
            <a:r>
              <a:rPr lang="en-US" dirty="0" smtClean="0"/>
              <a:t>Appeal</a:t>
            </a:r>
            <a:r>
              <a:rPr lang="en-US" dirty="0"/>
              <a:t>: one factor was all-white jury</a:t>
            </a:r>
          </a:p>
          <a:p>
            <a:r>
              <a:rPr lang="en-US" dirty="0" smtClean="0"/>
              <a:t>Only </a:t>
            </a:r>
            <a:r>
              <a:rPr lang="en-US" dirty="0"/>
              <a:t>men 21 years or older were allowed to serve</a:t>
            </a:r>
          </a:p>
          <a:p>
            <a:r>
              <a:rPr lang="en-US" dirty="0" smtClean="0"/>
              <a:t>26</a:t>
            </a:r>
            <a:r>
              <a:rPr lang="en-US" dirty="0"/>
              <a:t>% of this population were black</a:t>
            </a:r>
          </a:p>
          <a:p>
            <a:r>
              <a:rPr lang="en-US" dirty="0" smtClean="0"/>
              <a:t>Swain’s </a:t>
            </a:r>
            <a:r>
              <a:rPr lang="en-US" dirty="0"/>
              <a:t>jury panel consisted of 100 men</a:t>
            </a:r>
          </a:p>
          <a:p>
            <a:r>
              <a:rPr lang="en-US" dirty="0" smtClean="0"/>
              <a:t>8 </a:t>
            </a:r>
            <a:r>
              <a:rPr lang="en-US" dirty="0"/>
              <a:t>people on the panel were black (8%)</a:t>
            </a:r>
          </a:p>
        </p:txBody>
      </p:sp>
    </p:spTree>
    <p:extLst>
      <p:ext uri="{BB962C8B-B14F-4D97-AF65-F5344CB8AC3E}">
        <p14:creationId xmlns:p14="http://schemas.microsoft.com/office/powerpoint/2010/main" val="204262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Supreme Court Ruling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disparities between the percentages in </a:t>
            </a:r>
            <a:r>
              <a:rPr lang="en-US" dirty="0" smtClean="0"/>
              <a:t>the eligible </a:t>
            </a:r>
            <a:r>
              <a:rPr lang="en-US" dirty="0"/>
              <a:t>population and the jury panel, the </a:t>
            </a:r>
            <a:r>
              <a:rPr lang="en-US" dirty="0" smtClean="0"/>
              <a:t>Supreme Court </a:t>
            </a:r>
            <a:r>
              <a:rPr lang="en-US" dirty="0"/>
              <a:t>wrote</a:t>
            </a:r>
            <a:r>
              <a:rPr lang="en-US" dirty="0" smtClean="0"/>
              <a:t>:</a:t>
            </a:r>
          </a:p>
          <a:p>
            <a:endParaRPr lang="en-US" i="1" dirty="0"/>
          </a:p>
          <a:p>
            <a:pPr marL="76200" indent="0">
              <a:buNone/>
            </a:pPr>
            <a:r>
              <a:rPr lang="en-US" i="1" dirty="0" smtClean="0"/>
              <a:t>	“</a:t>
            </a:r>
            <a:r>
              <a:rPr lang="en-US" i="1" dirty="0"/>
              <a:t>... the overall percentage disparity has been small </a:t>
            </a:r>
            <a:r>
              <a:rPr lang="en-US" i="1" dirty="0" smtClean="0"/>
              <a:t>	and reflects </a:t>
            </a:r>
            <a:r>
              <a:rPr lang="en-US" i="1" dirty="0"/>
              <a:t>no studied attempt to include or exclude </a:t>
            </a:r>
            <a:r>
              <a:rPr lang="en-US" i="1" dirty="0" smtClean="0"/>
              <a:t>	a specified </a:t>
            </a:r>
            <a:r>
              <a:rPr lang="en-US" i="1" dirty="0"/>
              <a:t>number of [blacks]</a:t>
            </a:r>
            <a:r>
              <a:rPr lang="en-US" i="1" dirty="0" smtClean="0"/>
              <a:t>”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Supreme Court denied Robert Swain’s appeal</a:t>
            </a:r>
          </a:p>
        </p:txBody>
      </p:sp>
    </p:spTree>
    <p:extLst>
      <p:ext uri="{BB962C8B-B14F-4D97-AF65-F5344CB8AC3E}">
        <p14:creationId xmlns:p14="http://schemas.microsoft.com/office/powerpoint/2010/main" val="64382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a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at random from a categorical distribution</a:t>
            </a:r>
            <a:r>
              <a:rPr lang="en-US" dirty="0" smtClean="0"/>
              <a:t>:</a:t>
            </a:r>
          </a:p>
          <a:p>
            <a:endParaRPr lang="en-US" sz="20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76200" indent="0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sample_proportions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sample_size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pop_distribution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Samples </a:t>
            </a:r>
            <a:r>
              <a:rPr lang="en-US" dirty="0"/>
              <a:t>at random from the population</a:t>
            </a:r>
          </a:p>
          <a:p>
            <a:r>
              <a:rPr lang="en-US" dirty="0" smtClean="0"/>
              <a:t>Returns </a:t>
            </a:r>
            <a:r>
              <a:rPr lang="en-US" dirty="0"/>
              <a:t>an array containing the distribution of </a:t>
            </a:r>
            <a:r>
              <a:rPr lang="en-US" dirty="0" smtClean="0"/>
              <a:t>the categories </a:t>
            </a:r>
            <a:r>
              <a:rPr lang="en-US" dirty="0"/>
              <a:t>in the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1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Genetic</a:t>
            </a:r>
            <a:r>
              <a:rPr lang="it-IT" dirty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5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Gregor Mendel, 1822-1884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8" y="994833"/>
            <a:ext cx="2875106" cy="3640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66" y="1792182"/>
            <a:ext cx="4974167" cy="19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5500"/>
            <a:ext cx="8229600" cy="3769150"/>
          </a:xfrm>
        </p:spPr>
        <p:txBody>
          <a:bodyPr/>
          <a:lstStyle/>
          <a:p>
            <a:r>
              <a:rPr lang="en-US" dirty="0"/>
              <a:t>Pea plants of a particular kind</a:t>
            </a:r>
          </a:p>
          <a:p>
            <a:r>
              <a:rPr lang="en-US" dirty="0" smtClean="0"/>
              <a:t>Each </a:t>
            </a:r>
            <a:r>
              <a:rPr lang="en-US" dirty="0"/>
              <a:t>one has either purple flowers or white </a:t>
            </a:r>
            <a:r>
              <a:rPr lang="en-US" dirty="0" smtClean="0"/>
              <a:t>flowers</a:t>
            </a:r>
          </a:p>
          <a:p>
            <a:endParaRPr lang="en-US" dirty="0"/>
          </a:p>
          <a:p>
            <a:r>
              <a:rPr lang="en-US" dirty="0" smtClean="0"/>
              <a:t>Mendel’s </a:t>
            </a:r>
            <a:r>
              <a:rPr lang="en-US" dirty="0"/>
              <a:t>model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plant is purple-flowering with chance 75%</a:t>
            </a:r>
            <a:r>
              <a:rPr lang="en-US" dirty="0" smtClean="0"/>
              <a:t>, regardless </a:t>
            </a:r>
            <a:r>
              <a:rPr lang="en-US" dirty="0"/>
              <a:t>of the colors of the other </a:t>
            </a:r>
            <a:r>
              <a:rPr lang="en-US" dirty="0" smtClean="0"/>
              <a:t>plants</a:t>
            </a:r>
          </a:p>
          <a:p>
            <a:pPr lvl="1"/>
            <a:endParaRPr lang="en-US" dirty="0"/>
          </a:p>
          <a:p>
            <a:r>
              <a:rPr lang="it-IT" dirty="0" err="1" smtClean="0"/>
              <a:t>Question</a:t>
            </a:r>
            <a:r>
              <a:rPr lang="it-IT" dirty="0" smtClean="0"/>
              <a:t>: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model good, or not?</a:t>
            </a:r>
          </a:p>
        </p:txBody>
      </p:sp>
    </p:spTree>
    <p:extLst>
      <p:ext uri="{BB962C8B-B14F-4D97-AF65-F5344CB8AC3E}">
        <p14:creationId xmlns:p14="http://schemas.microsoft.com/office/powerpoint/2010/main" val="205446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Statistic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7" y="971550"/>
            <a:ext cx="8686800" cy="3623100"/>
          </a:xfrm>
        </p:spPr>
        <p:txBody>
          <a:bodyPr/>
          <a:lstStyle/>
          <a:p>
            <a:r>
              <a:rPr lang="en-US" dirty="0"/>
              <a:t>Start with percent of purple-flowering plants in sample</a:t>
            </a:r>
          </a:p>
          <a:p>
            <a:r>
              <a:rPr lang="en-US" dirty="0" smtClean="0"/>
              <a:t>If </a:t>
            </a:r>
            <a:r>
              <a:rPr lang="en-US" dirty="0"/>
              <a:t>that percent is much larger or much smaller than 75</a:t>
            </a:r>
            <a:r>
              <a:rPr lang="en-US" dirty="0" smtClean="0"/>
              <a:t>, that </a:t>
            </a:r>
            <a:r>
              <a:rPr lang="en-US" dirty="0"/>
              <a:t>is evidence against the model</a:t>
            </a:r>
          </a:p>
          <a:p>
            <a:r>
              <a:rPr lang="en-US" b="1" i="1" dirty="0" smtClean="0"/>
              <a:t>Distance</a:t>
            </a:r>
            <a:r>
              <a:rPr lang="en-US" dirty="0" smtClean="0"/>
              <a:t> </a:t>
            </a:r>
            <a:r>
              <a:rPr lang="en-US" dirty="0"/>
              <a:t>from 75 is the key</a:t>
            </a:r>
          </a:p>
          <a:p>
            <a:r>
              <a:rPr lang="ro-RO" dirty="0" smtClean="0"/>
              <a:t>Statistic</a:t>
            </a:r>
            <a:r>
              <a:rPr lang="ro-RO" dirty="0"/>
              <a:t>:</a:t>
            </a:r>
          </a:p>
          <a:p>
            <a:pPr marL="76200" indent="0">
              <a:buNone/>
            </a:pPr>
            <a:r>
              <a:rPr lang="en-US" dirty="0" smtClean="0"/>
              <a:t>	| </a:t>
            </a:r>
            <a:r>
              <a:rPr lang="en-US" dirty="0"/>
              <a:t>sample percent of purple-flowering plants - 75 |</a:t>
            </a:r>
          </a:p>
          <a:p>
            <a:r>
              <a:rPr lang="en-US" dirty="0" smtClean="0"/>
              <a:t>If </a:t>
            </a:r>
            <a:r>
              <a:rPr lang="en-US" dirty="0"/>
              <a:t>the statistic is large, that is evidence against </a:t>
            </a:r>
            <a:r>
              <a:rPr lang="en-US" dirty="0" smtClean="0"/>
              <a:t>the </a:t>
            </a:r>
            <a:r>
              <a:rPr lang="it-IT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Hypotheses</a:t>
            </a:r>
          </a:p>
        </p:txBody>
      </p:sp>
    </p:spTree>
    <p:extLst>
      <p:ext uri="{BB962C8B-B14F-4D97-AF65-F5344CB8AC3E}">
        <p14:creationId xmlns:p14="http://schemas.microsoft.com/office/powerpoint/2010/main" val="195129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8"/>
            <a:ext cx="8199967" cy="675900"/>
          </a:xfrm>
        </p:spPr>
        <p:txBody>
          <a:bodyPr/>
          <a:lstStyle/>
          <a:p>
            <a:r>
              <a:rPr lang="en-US" dirty="0"/>
              <a:t>Choosing One of Two Viewpoints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496300" cy="3623100"/>
          </a:xfrm>
        </p:spPr>
        <p:txBody>
          <a:bodyPr/>
          <a:lstStyle/>
          <a:p>
            <a:r>
              <a:rPr lang="en-US" dirty="0"/>
              <a:t>Based on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Chocolate has no effect on cardiac disease.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Yes, it does.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“This jury panel was selected at random from </a:t>
            </a:r>
            <a:r>
              <a:rPr lang="en-US" dirty="0" smtClean="0"/>
              <a:t>eligible </a:t>
            </a:r>
            <a:r>
              <a:rPr lang="pt-BR" dirty="0" err="1" smtClean="0"/>
              <a:t>jurors</a:t>
            </a:r>
            <a:r>
              <a:rPr lang="pt-BR" dirty="0"/>
              <a:t>.</a:t>
            </a:r>
            <a:r>
              <a:rPr lang="pt-BR" dirty="0" smtClean="0"/>
              <a:t>”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“No, it has too many people with college degrees.”</a:t>
            </a:r>
          </a:p>
        </p:txBody>
      </p:sp>
    </p:spTree>
    <p:extLst>
      <p:ext uri="{BB962C8B-B14F-4D97-AF65-F5344CB8AC3E}">
        <p14:creationId xmlns:p14="http://schemas.microsoft.com/office/powerpoint/2010/main" val="1313529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information</a:t>
            </a:r>
            <a:endParaRPr/>
          </a:p>
        </p:txBody>
      </p:sp>
      <p:sp>
        <p:nvSpPr>
          <p:cNvPr id="221" name="Google Shape;221;p47"/>
          <p:cNvSpPr txBox="1">
            <a:spLocks noGrp="1"/>
          </p:cNvSpPr>
          <p:nvPr>
            <p:ph type="body" idx="1"/>
          </p:nvPr>
        </p:nvSpPr>
        <p:spPr>
          <a:xfrm>
            <a:off x="526650" y="1085456"/>
            <a:ext cx="8229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want to know how many US voters support a particular policy.</a:t>
            </a:r>
            <a:br>
              <a:rPr lang="en" sz="2400"/>
            </a:b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could ask everyone.  That works.</a:t>
            </a:r>
            <a:br>
              <a:rPr lang="en" sz="2400"/>
            </a:b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But, sometimes we can't afford to do that.  So, instead, we could ask some of them, and draw inferences about the general population.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2713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scenario</a:t>
            </a:r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526650" y="1085456"/>
            <a:ext cx="8229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have to make a decision based on incomplete information.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The quality of your decision is affected by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the information that you have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the information that you don’t have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So, before making the decision, it is worth examining why and how your information came to be incomplete.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942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the entire population...</a:t>
            </a:r>
            <a:endParaRPr/>
          </a:p>
        </p:txBody>
      </p:sp>
      <p:sp>
        <p:nvSpPr>
          <p:cNvPr id="331" name="Google Shape;331;p58"/>
          <p:cNvSpPr txBox="1">
            <a:spLocks noGrp="1"/>
          </p:cNvSpPr>
          <p:nvPr>
            <p:ph type="body" idx="1"/>
          </p:nvPr>
        </p:nvSpPr>
        <p:spPr>
          <a:xfrm>
            <a:off x="526650" y="1085456"/>
            <a:ext cx="8229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Formulate a question you want to answer (a parameter of the population).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Font typeface="Arial"/>
              <a:buChar char="●"/>
            </a:pPr>
            <a:r>
              <a:rPr lang="en" sz="2400"/>
              <a:t>Visualize the data (the population).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/>
              <a:t>Compute the answer.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Interpret the results, and explain them in language without statistical jargon.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0312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don't...</a:t>
            </a:r>
            <a:endParaRPr/>
          </a:p>
        </p:txBody>
      </p:sp>
      <p:sp>
        <p:nvSpPr>
          <p:cNvPr id="337" name="Google Shape;337;p59"/>
          <p:cNvSpPr txBox="1">
            <a:spLocks noGrp="1"/>
          </p:cNvSpPr>
          <p:nvPr>
            <p:ph type="body" idx="1"/>
          </p:nvPr>
        </p:nvSpPr>
        <p:spPr>
          <a:xfrm>
            <a:off x="526650" y="1085456"/>
            <a:ext cx="8229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Formulate a question you want to answer (a parameter of the population).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Select a method of inference.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Font typeface="Arial"/>
              <a:buChar char="●"/>
            </a:pPr>
            <a:r>
              <a:rPr lang="en" sz="2400"/>
              <a:t>Visualize the data (the sample).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/>
              <a:t>Calculate the statistic on your sample, then apply the method to estimate the population parameter.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Interpret the results, and explain them in language without statistical jargon.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501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457200" y="2055800"/>
            <a:ext cx="85941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Example</a:t>
            </a:r>
            <a:r>
              <a:rPr lang="en" sz="2400"/>
              <a:t>:</a:t>
            </a:r>
            <a:endParaRPr sz="2400"/>
          </a:p>
          <a:p>
            <a:pPr marL="45720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Use the data to guess the value of an unknown number</a:t>
            </a:r>
            <a:endParaRPr sz="2400"/>
          </a:p>
        </p:txBody>
      </p:sp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3301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Statistical Inference:</a:t>
            </a:r>
            <a:endParaRPr b="1"/>
          </a:p>
          <a:p>
            <a:pPr marL="45720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Making conclusions based on data in random samples</a:t>
            </a:r>
            <a:endParaRPr b="1"/>
          </a:p>
        </p:txBody>
      </p:sp>
      <p:sp>
        <p:nvSpPr>
          <p:cNvPr id="205" name="Google Shape;205;p42"/>
          <p:cNvSpPr txBox="1"/>
          <p:nvPr/>
        </p:nvSpPr>
        <p:spPr>
          <a:xfrm>
            <a:off x="457200" y="3791275"/>
            <a:ext cx="78525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Create an </a:t>
            </a:r>
            <a:r>
              <a:rPr lang="en" sz="2400" b="1">
                <a:solidFill>
                  <a:schemeClr val="dk1"/>
                </a:solidFill>
              </a:rPr>
              <a:t>estimate</a:t>
            </a:r>
            <a:r>
              <a:rPr lang="en" sz="2400">
                <a:solidFill>
                  <a:schemeClr val="dk1"/>
                </a:solidFill>
              </a:rPr>
              <a:t> of the unknown quantity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6" name="Google Shape;206;p42"/>
          <p:cNvSpPr/>
          <p:nvPr/>
        </p:nvSpPr>
        <p:spPr>
          <a:xfrm>
            <a:off x="6183880" y="1988452"/>
            <a:ext cx="1029000" cy="559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fixed</a:t>
            </a:r>
            <a:endParaRPr sz="2400"/>
          </a:p>
        </p:txBody>
      </p:sp>
      <p:sp>
        <p:nvSpPr>
          <p:cNvPr id="207" name="Google Shape;207;p42"/>
          <p:cNvSpPr/>
          <p:nvPr/>
        </p:nvSpPr>
        <p:spPr>
          <a:xfrm>
            <a:off x="1741650" y="3099200"/>
            <a:ext cx="4620000" cy="6759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depends on the random sample</a:t>
            </a:r>
            <a:endParaRPr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Population: </a:t>
            </a:r>
            <a:r>
              <a:rPr lang="en" sz="2400"/>
              <a:t>A collection of individuals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All flights out of SFO last summer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Variable:</a:t>
            </a:r>
            <a:r>
              <a:rPr lang="en" sz="2400"/>
              <a:t> Something that varies in the population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airline </a:t>
            </a:r>
            <a:r>
              <a:rPr lang="en" i="1">
                <a:solidFill>
                  <a:srgbClr val="003262"/>
                </a:solidFill>
              </a:rPr>
              <a:t>(categorical variable)</a:t>
            </a:r>
            <a:endParaRPr i="1">
              <a:solidFill>
                <a:srgbClr val="003262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amount of delay in departure </a:t>
            </a:r>
            <a:r>
              <a:rPr lang="en" i="1">
                <a:solidFill>
                  <a:srgbClr val="003262"/>
                </a:solidFill>
              </a:rPr>
              <a:t>(quantitative variable)</a:t>
            </a:r>
            <a:endParaRPr i="1">
              <a:solidFill>
                <a:srgbClr val="003262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3262"/>
              </a:solidFill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Sample:</a:t>
            </a:r>
            <a:r>
              <a:rPr lang="en" sz="2400"/>
              <a:t> A subset of the population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4843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take a sample?</a:t>
            </a:r>
            <a:endParaRPr/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want to understand the variable in the population,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262"/>
                </a:solidFill>
              </a:rPr>
              <a:t>but</a:t>
            </a:r>
            <a:endParaRPr sz="2400">
              <a:solidFill>
                <a:srgbClr val="003262"/>
              </a:solidFill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don’t have the resources to measure the variable on all the individuals in the population,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262"/>
                </a:solidFill>
              </a:rPr>
              <a:t>so</a:t>
            </a:r>
            <a:endParaRPr sz="2400">
              <a:solidFill>
                <a:srgbClr val="003262"/>
              </a:solidFill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just measure it on a subset of them.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6962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“Tickets in a box”</a:t>
            </a:r>
            <a:endParaRPr/>
          </a:p>
        </p:txBody>
      </p:sp>
      <p:cxnSp>
        <p:nvCxnSpPr>
          <p:cNvPr id="245" name="Google Shape;245;p51"/>
          <p:cNvCxnSpPr/>
          <p:nvPr/>
        </p:nvCxnSpPr>
        <p:spPr>
          <a:xfrm>
            <a:off x="1323875" y="2505356"/>
            <a:ext cx="0" cy="93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51"/>
          <p:cNvCxnSpPr/>
          <p:nvPr/>
        </p:nvCxnSpPr>
        <p:spPr>
          <a:xfrm rot="10800000" flipH="1">
            <a:off x="1323875" y="3417450"/>
            <a:ext cx="4418100" cy="2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51"/>
          <p:cNvCxnSpPr/>
          <p:nvPr/>
        </p:nvCxnSpPr>
        <p:spPr>
          <a:xfrm rot="10800000">
            <a:off x="5757325" y="2488200"/>
            <a:ext cx="0" cy="94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51"/>
          <p:cNvSpPr/>
          <p:nvPr/>
        </p:nvSpPr>
        <p:spPr>
          <a:xfrm>
            <a:off x="1677950" y="2770913"/>
            <a:ext cx="492600" cy="1848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1"/>
          <p:cNvSpPr/>
          <p:nvPr/>
        </p:nvSpPr>
        <p:spPr>
          <a:xfrm>
            <a:off x="2292175" y="2955638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1"/>
          <p:cNvSpPr/>
          <p:nvPr/>
        </p:nvSpPr>
        <p:spPr>
          <a:xfrm>
            <a:off x="2998750" y="3140363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2135150" y="3113813"/>
            <a:ext cx="492600" cy="1848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1"/>
          <p:cNvSpPr/>
          <p:nvPr/>
        </p:nvSpPr>
        <p:spPr>
          <a:xfrm>
            <a:off x="4902200" y="2880544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1"/>
          <p:cNvSpPr/>
          <p:nvPr/>
        </p:nvSpPr>
        <p:spPr>
          <a:xfrm>
            <a:off x="5166225" y="3148959"/>
            <a:ext cx="492600" cy="1848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1"/>
          <p:cNvSpPr/>
          <p:nvPr/>
        </p:nvSpPr>
        <p:spPr>
          <a:xfrm>
            <a:off x="4309500" y="3113813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51"/>
          <p:cNvSpPr/>
          <p:nvPr/>
        </p:nvSpPr>
        <p:spPr>
          <a:xfrm>
            <a:off x="1483213" y="3094144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1"/>
          <p:cNvSpPr/>
          <p:nvPr/>
        </p:nvSpPr>
        <p:spPr>
          <a:xfrm>
            <a:off x="5166225" y="2695819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1"/>
          <p:cNvSpPr/>
          <p:nvPr/>
        </p:nvSpPr>
        <p:spPr>
          <a:xfrm>
            <a:off x="2524625" y="2695819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51"/>
          <p:cNvSpPr/>
          <p:nvPr/>
        </p:nvSpPr>
        <p:spPr>
          <a:xfrm>
            <a:off x="4325700" y="2743894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1"/>
          <p:cNvSpPr/>
          <p:nvPr/>
        </p:nvSpPr>
        <p:spPr>
          <a:xfrm>
            <a:off x="3654125" y="3148969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51"/>
          <p:cNvSpPr/>
          <p:nvPr/>
        </p:nvSpPr>
        <p:spPr>
          <a:xfrm>
            <a:off x="3161525" y="2863350"/>
            <a:ext cx="492600" cy="1848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51"/>
          <p:cNvSpPr/>
          <p:nvPr/>
        </p:nvSpPr>
        <p:spPr>
          <a:xfrm>
            <a:off x="3967050" y="2695819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1"/>
          <p:cNvSpPr/>
          <p:nvPr/>
        </p:nvSpPr>
        <p:spPr>
          <a:xfrm>
            <a:off x="3743613" y="2922394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1"/>
          <p:cNvSpPr/>
          <p:nvPr/>
        </p:nvSpPr>
        <p:spPr>
          <a:xfrm>
            <a:off x="5280125" y="2047943"/>
            <a:ext cx="1462475" cy="769144"/>
          </a:xfrm>
          <a:custGeom>
            <a:avLst/>
            <a:gdLst/>
            <a:ahLst/>
            <a:cxnLst/>
            <a:rect l="l" t="t" r="r" b="b"/>
            <a:pathLst>
              <a:path w="58499" h="41021" extrusionOk="0">
                <a:moveTo>
                  <a:pt x="0" y="26243"/>
                </a:moveTo>
                <a:cubicBezTo>
                  <a:pt x="1319" y="9109"/>
                  <a:pt x="28392" y="-3602"/>
                  <a:pt x="44950" y="997"/>
                </a:cubicBezTo>
                <a:cubicBezTo>
                  <a:pt x="58521" y="4766"/>
                  <a:pt x="58497" y="26936"/>
                  <a:pt x="58497" y="41021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Google Shape;264;p51"/>
          <p:cNvSpPr/>
          <p:nvPr/>
        </p:nvSpPr>
        <p:spPr>
          <a:xfrm>
            <a:off x="4587400" y="1336354"/>
            <a:ext cx="3031625" cy="1399931"/>
          </a:xfrm>
          <a:custGeom>
            <a:avLst/>
            <a:gdLst/>
            <a:ahLst/>
            <a:cxnLst/>
            <a:rect l="l" t="t" r="r" b="b"/>
            <a:pathLst>
              <a:path w="121265" h="74663" extrusionOk="0">
                <a:moveTo>
                  <a:pt x="0" y="64195"/>
                </a:moveTo>
                <a:cubicBezTo>
                  <a:pt x="0" y="50218"/>
                  <a:pt x="11053" y="37748"/>
                  <a:pt x="20936" y="27865"/>
                </a:cubicBezTo>
                <a:cubicBezTo>
                  <a:pt x="36203" y="12598"/>
                  <a:pt x="59393" y="-4900"/>
                  <a:pt x="80048" y="1387"/>
                </a:cubicBezTo>
                <a:cubicBezTo>
                  <a:pt x="93402" y="5452"/>
                  <a:pt x="106172" y="14403"/>
                  <a:pt x="113915" y="26018"/>
                </a:cubicBezTo>
                <a:cubicBezTo>
                  <a:pt x="122996" y="39640"/>
                  <a:pt x="120688" y="58292"/>
                  <a:pt x="120688" y="7466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Google Shape;265;p51"/>
          <p:cNvSpPr/>
          <p:nvPr/>
        </p:nvSpPr>
        <p:spPr>
          <a:xfrm>
            <a:off x="6483850" y="2955638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1"/>
          <p:cNvSpPr/>
          <p:nvPr/>
        </p:nvSpPr>
        <p:spPr>
          <a:xfrm>
            <a:off x="7395275" y="2863350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1"/>
          <p:cNvSpPr/>
          <p:nvPr/>
        </p:nvSpPr>
        <p:spPr>
          <a:xfrm>
            <a:off x="6645488" y="2707800"/>
            <a:ext cx="169325" cy="160763"/>
          </a:xfrm>
          <a:custGeom>
            <a:avLst/>
            <a:gdLst/>
            <a:ahLst/>
            <a:cxnLst/>
            <a:rect l="l" t="t" r="r" b="b"/>
            <a:pathLst>
              <a:path w="6773" h="8574" extrusionOk="0">
                <a:moveTo>
                  <a:pt x="0" y="2463"/>
                </a:moveTo>
                <a:cubicBezTo>
                  <a:pt x="1047" y="4556"/>
                  <a:pt x="3264" y="10099"/>
                  <a:pt x="4310" y="8005"/>
                </a:cubicBezTo>
                <a:cubicBezTo>
                  <a:pt x="5558" y="5508"/>
                  <a:pt x="6773" y="2792"/>
                  <a:pt x="677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Google Shape;268;p51"/>
          <p:cNvSpPr/>
          <p:nvPr/>
        </p:nvSpPr>
        <p:spPr>
          <a:xfrm>
            <a:off x="7527625" y="2643900"/>
            <a:ext cx="169350" cy="135056"/>
          </a:xfrm>
          <a:custGeom>
            <a:avLst/>
            <a:gdLst/>
            <a:ahLst/>
            <a:cxnLst/>
            <a:rect l="l" t="t" r="r" b="b"/>
            <a:pathLst>
              <a:path w="6774" h="7203" extrusionOk="0">
                <a:moveTo>
                  <a:pt x="0" y="1848"/>
                </a:moveTo>
                <a:cubicBezTo>
                  <a:pt x="1289" y="3780"/>
                  <a:pt x="3285" y="8416"/>
                  <a:pt x="4927" y="6774"/>
                </a:cubicBezTo>
                <a:cubicBezTo>
                  <a:pt x="6582" y="5119"/>
                  <a:pt x="6774" y="2340"/>
                  <a:pt x="6774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Google Shape;269;p51"/>
          <p:cNvSpPr txBox="1"/>
          <p:nvPr/>
        </p:nvSpPr>
        <p:spPr>
          <a:xfrm>
            <a:off x="2501525" y="3524231"/>
            <a:ext cx="2062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population</a:t>
            </a:r>
            <a:endParaRPr sz="3000"/>
          </a:p>
        </p:txBody>
      </p:sp>
      <p:sp>
        <p:nvSpPr>
          <p:cNvPr id="270" name="Google Shape;270;p51"/>
          <p:cNvSpPr txBox="1"/>
          <p:nvPr/>
        </p:nvSpPr>
        <p:spPr>
          <a:xfrm>
            <a:off x="6483850" y="3278906"/>
            <a:ext cx="1600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sample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03517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way to draw the sample</a:t>
            </a:r>
            <a:endParaRPr/>
          </a:p>
        </p:txBody>
      </p:sp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3382050" y="2232000"/>
            <a:ext cx="26061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At random!</a:t>
            </a:r>
            <a:endParaRPr b="1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8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distributions</a:t>
            </a:r>
            <a:endParaRPr/>
          </a:p>
        </p:txBody>
      </p:sp>
      <p:sp>
        <p:nvSpPr>
          <p:cNvPr id="282" name="Google Shape;282;p53"/>
          <p:cNvSpPr txBox="1">
            <a:spLocks noGrp="1"/>
          </p:cNvSpPr>
          <p:nvPr>
            <p:ph type="body" idx="1"/>
          </p:nvPr>
        </p:nvSpPr>
        <p:spPr>
          <a:xfrm>
            <a:off x="1776100" y="1385138"/>
            <a:ext cx="28329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distribution of the population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950" y="1068909"/>
            <a:ext cx="2409488" cy="162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950" y="2759006"/>
            <a:ext cx="2409488" cy="171954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3"/>
          <p:cNvSpPr txBox="1"/>
          <p:nvPr/>
        </p:nvSpPr>
        <p:spPr>
          <a:xfrm>
            <a:off x="874600" y="3181491"/>
            <a:ext cx="37344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empirical distribution of a sample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409349277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Words>987</Words>
  <Application>Microsoft Macintosh PowerPoint</Application>
  <PresentationFormat>On-screen Show (16:9)</PresentationFormat>
  <Paragraphs>155</Paragraphs>
  <Slides>31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1_Custom</vt:lpstr>
      <vt:lpstr>Lecture 09</vt:lpstr>
      <vt:lpstr>Announcements</vt:lpstr>
      <vt:lpstr>Statistics</vt:lpstr>
      <vt:lpstr>Estimation</vt:lpstr>
      <vt:lpstr>Terminology</vt:lpstr>
      <vt:lpstr>Why take a sample?</vt:lpstr>
      <vt:lpstr>“Tickets in a box”</vt:lpstr>
      <vt:lpstr>Best way to draw the sample</vt:lpstr>
      <vt:lpstr>Two distributions</vt:lpstr>
      <vt:lpstr>More terminology</vt:lpstr>
      <vt:lpstr>Probability distribution of a statistic </vt:lpstr>
      <vt:lpstr>Empirical distribution of a statistic</vt:lpstr>
      <vt:lpstr>Why sample at random?</vt:lpstr>
      <vt:lpstr>The effect of sample size</vt:lpstr>
      <vt:lpstr>Simulating a Statistic</vt:lpstr>
      <vt:lpstr>Steps in Assessing a Model</vt:lpstr>
      <vt:lpstr>Jury Selection</vt:lpstr>
      <vt:lpstr>Swain vs. Alabama, 1965</vt:lpstr>
      <vt:lpstr>Supreme Court Ruling</vt:lpstr>
      <vt:lpstr>Sampling from a Distribution</vt:lpstr>
      <vt:lpstr>A Genetic Model</vt:lpstr>
      <vt:lpstr>Gregor Mendel, 1822-1884</vt:lpstr>
      <vt:lpstr>A Model</vt:lpstr>
      <vt:lpstr>Choosing a Statistic</vt:lpstr>
      <vt:lpstr>Testing Hypotheses</vt:lpstr>
      <vt:lpstr>Choosing One of Two Viewpoints</vt:lpstr>
      <vt:lpstr>Estimation</vt:lpstr>
      <vt:lpstr>Perfect information</vt:lpstr>
      <vt:lpstr>A common scenario</vt:lpstr>
      <vt:lpstr>If you have the entire population...</vt:lpstr>
      <vt:lpstr>If you don't...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</dc:title>
  <cp:lastModifiedBy>Carrie Hosman</cp:lastModifiedBy>
  <cp:revision>13</cp:revision>
  <dcterms:modified xsi:type="dcterms:W3CDTF">2020-02-25T02:25:44Z</dcterms:modified>
</cp:coreProperties>
</file>