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3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88183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6965" y="2242820"/>
            <a:ext cx="43700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24" y="1099820"/>
            <a:ext cx="7919750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3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300"/>
                </a:moveTo>
                <a:lnTo>
                  <a:pt x="5594100" y="0"/>
                </a:lnTo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8800" y="285750"/>
            <a:ext cx="1219200" cy="663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1D1D1D"/>
                </a:solidFill>
                <a:latin typeface="Arial"/>
                <a:cs typeface="Arial"/>
              </a:rPr>
              <a:t>190F</a:t>
            </a:r>
            <a:endParaRPr sz="2800" dirty="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30"/>
              </a:spcBef>
            </a:pPr>
            <a:r>
              <a:rPr lang="en-US" sz="1400" b="1" spc="-5" dirty="0" smtClean="0">
                <a:solidFill>
                  <a:srgbClr val="7B000C"/>
                </a:solidFill>
                <a:latin typeface="Arial"/>
                <a:cs typeface="Arial"/>
              </a:rPr>
              <a:t>Spring</a:t>
            </a:r>
            <a:r>
              <a:rPr sz="1400" b="1" spc="-105" dirty="0" smtClean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1400" b="1" spc="-5" dirty="0" smtClean="0">
                <a:solidFill>
                  <a:srgbClr val="7B000C"/>
                </a:solidFill>
                <a:latin typeface="Arial"/>
                <a:cs typeface="Arial"/>
              </a:rPr>
              <a:t>20</a:t>
            </a:r>
            <a:r>
              <a:rPr lang="en-US" sz="1400" b="1" spc="-5" dirty="0" smtClean="0">
                <a:solidFill>
                  <a:srgbClr val="7B000C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008" y="320040"/>
            <a:ext cx="978408" cy="807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3988" y="259587"/>
            <a:ext cx="4911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Foundations </a:t>
            </a:r>
            <a:r>
              <a:rPr sz="2800" dirty="0">
                <a:solidFill>
                  <a:srgbClr val="000000"/>
                </a:solidFill>
              </a:rPr>
              <a:t>of Data</a:t>
            </a:r>
            <a:r>
              <a:rPr sz="2800" spc="-2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Science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050524" y="1870964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D1D1D"/>
                </a:solidFill>
                <a:latin typeface="Arial"/>
                <a:cs typeface="Arial"/>
              </a:rPr>
              <a:t>Lecture</a:t>
            </a:r>
            <a:r>
              <a:rPr sz="3600" b="1" spc="-70" dirty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1D1D1D"/>
                </a:solidFill>
                <a:latin typeface="Arial"/>
                <a:cs typeface="Arial"/>
              </a:rPr>
              <a:t>1</a:t>
            </a:r>
            <a:r>
              <a:rPr sz="3600" b="1" spc="-5" dirty="0" smtClean="0">
                <a:solidFill>
                  <a:srgbClr val="1D1D1D"/>
                </a:solidFill>
                <a:latin typeface="Arial"/>
                <a:cs typeface="Arial"/>
              </a:rPr>
              <a:t>3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0524" y="2651251"/>
            <a:ext cx="210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B000C"/>
                </a:solidFill>
                <a:latin typeface="Arial"/>
                <a:cs typeface="Arial"/>
              </a:rPr>
              <a:t>Confidence</a:t>
            </a:r>
            <a:r>
              <a:rPr sz="1800" spc="-55" dirty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B000C"/>
                </a:solidFill>
                <a:latin typeface="Arial"/>
                <a:cs typeface="Arial"/>
              </a:rPr>
              <a:t>Intervals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0" y="2242820"/>
            <a:ext cx="312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85" dirty="0"/>
              <a:t> </a:t>
            </a:r>
            <a:r>
              <a:rPr spc="-5" dirty="0"/>
              <a:t>Bootstrap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5900"/>
            <a:ext cx="312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85" dirty="0"/>
              <a:t> </a:t>
            </a:r>
            <a:r>
              <a:rPr spc="-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099820"/>
            <a:ext cx="763143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technique for simulating repeated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B000C"/>
              </a:buClr>
              <a:buFont typeface="Arial"/>
              <a:buChar char="●"/>
            </a:pPr>
            <a:endParaRPr sz="3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we have is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original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25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which is large and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Therefore,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it probably resembles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7B000C"/>
              </a:buClr>
              <a:buFont typeface="Arial"/>
              <a:buChar char="○"/>
            </a:pPr>
            <a:endParaRPr sz="33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we sample at 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original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145796"/>
            <a:ext cx="561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the </a:t>
            </a:r>
            <a:r>
              <a:rPr spc="-5" dirty="0"/>
              <a:t>Bootstrap</a:t>
            </a:r>
            <a:r>
              <a:rPr spc="-65" dirty="0"/>
              <a:t> </a:t>
            </a:r>
            <a:r>
              <a:rPr spc="-5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2167967" y="2528892"/>
            <a:ext cx="1247775" cy="85725"/>
          </a:xfrm>
          <a:custGeom>
            <a:avLst/>
            <a:gdLst/>
            <a:ahLst/>
            <a:cxnLst/>
            <a:rect l="l" t="t" r="r" b="b"/>
            <a:pathLst>
              <a:path w="1247775" h="85725">
                <a:moveTo>
                  <a:pt x="1161675" y="57149"/>
                </a:moveTo>
                <a:lnTo>
                  <a:pt x="1161675" y="85725"/>
                </a:lnTo>
                <a:lnTo>
                  <a:pt x="1218825" y="57150"/>
                </a:lnTo>
                <a:lnTo>
                  <a:pt x="1161675" y="57149"/>
                </a:lnTo>
                <a:close/>
              </a:path>
              <a:path w="1247775" h="85725">
                <a:moveTo>
                  <a:pt x="1161675" y="28574"/>
                </a:moveTo>
                <a:lnTo>
                  <a:pt x="1161675" y="57149"/>
                </a:lnTo>
                <a:lnTo>
                  <a:pt x="1175962" y="57150"/>
                </a:lnTo>
                <a:lnTo>
                  <a:pt x="1175962" y="28575"/>
                </a:lnTo>
                <a:lnTo>
                  <a:pt x="1161675" y="28574"/>
                </a:lnTo>
                <a:close/>
              </a:path>
              <a:path w="1247775" h="85725">
                <a:moveTo>
                  <a:pt x="1161675" y="0"/>
                </a:moveTo>
                <a:lnTo>
                  <a:pt x="1161675" y="28574"/>
                </a:lnTo>
                <a:lnTo>
                  <a:pt x="1175962" y="28575"/>
                </a:lnTo>
                <a:lnTo>
                  <a:pt x="1175962" y="57150"/>
                </a:lnTo>
                <a:lnTo>
                  <a:pt x="1218827" y="57148"/>
                </a:lnTo>
                <a:lnTo>
                  <a:pt x="1247400" y="42862"/>
                </a:lnTo>
                <a:lnTo>
                  <a:pt x="1161675" y="0"/>
                </a:lnTo>
                <a:close/>
              </a:path>
              <a:path w="1247775" h="85725">
                <a:moveTo>
                  <a:pt x="0" y="28573"/>
                </a:moveTo>
                <a:lnTo>
                  <a:pt x="0" y="57148"/>
                </a:lnTo>
                <a:lnTo>
                  <a:pt x="1161675" y="57149"/>
                </a:lnTo>
                <a:lnTo>
                  <a:pt x="1161675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6958" y="1543950"/>
            <a:ext cx="1256665" cy="1038860"/>
          </a:xfrm>
          <a:custGeom>
            <a:avLst/>
            <a:gdLst/>
            <a:ahLst/>
            <a:cxnLst/>
            <a:rect l="l" t="t" r="r" b="b"/>
            <a:pathLst>
              <a:path w="1256664" h="1038860">
                <a:moveTo>
                  <a:pt x="1181240" y="43486"/>
                </a:moveTo>
                <a:lnTo>
                  <a:pt x="0" y="1016773"/>
                </a:lnTo>
                <a:lnTo>
                  <a:pt x="18171" y="1038826"/>
                </a:lnTo>
                <a:lnTo>
                  <a:pt x="1199411" y="65539"/>
                </a:lnTo>
                <a:lnTo>
                  <a:pt x="1181240" y="43486"/>
                </a:lnTo>
                <a:close/>
              </a:path>
              <a:path w="1256664" h="1038860">
                <a:moveTo>
                  <a:pt x="1241207" y="34400"/>
                </a:moveTo>
                <a:lnTo>
                  <a:pt x="1192267" y="34400"/>
                </a:lnTo>
                <a:lnTo>
                  <a:pt x="1210438" y="56454"/>
                </a:lnTo>
                <a:lnTo>
                  <a:pt x="1199411" y="65539"/>
                </a:lnTo>
                <a:lnTo>
                  <a:pt x="1217582" y="87593"/>
                </a:lnTo>
                <a:lnTo>
                  <a:pt x="1241207" y="34400"/>
                </a:lnTo>
                <a:close/>
              </a:path>
              <a:path w="1256664" h="1038860">
                <a:moveTo>
                  <a:pt x="1192267" y="34400"/>
                </a:moveTo>
                <a:lnTo>
                  <a:pt x="1181240" y="43486"/>
                </a:lnTo>
                <a:lnTo>
                  <a:pt x="1199411" y="65539"/>
                </a:lnTo>
                <a:lnTo>
                  <a:pt x="1210438" y="56454"/>
                </a:lnTo>
                <a:lnTo>
                  <a:pt x="1192267" y="34400"/>
                </a:lnTo>
                <a:close/>
              </a:path>
              <a:path w="1256664" h="1038860">
                <a:moveTo>
                  <a:pt x="1256485" y="0"/>
                </a:moveTo>
                <a:lnTo>
                  <a:pt x="1163069" y="21433"/>
                </a:lnTo>
                <a:lnTo>
                  <a:pt x="1181240" y="43486"/>
                </a:lnTo>
                <a:lnTo>
                  <a:pt x="1192267" y="34400"/>
                </a:lnTo>
                <a:lnTo>
                  <a:pt x="1241207" y="34400"/>
                </a:lnTo>
                <a:lnTo>
                  <a:pt x="1256485" y="0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3953" y="2557617"/>
            <a:ext cx="1249680" cy="228600"/>
          </a:xfrm>
          <a:custGeom>
            <a:avLst/>
            <a:gdLst/>
            <a:ahLst/>
            <a:cxnLst/>
            <a:rect l="l" t="t" r="r" b="b"/>
            <a:pathLst>
              <a:path w="1249679" h="228600">
                <a:moveTo>
                  <a:pt x="1162597" y="200224"/>
                </a:moveTo>
                <a:lnTo>
                  <a:pt x="1158416" y="228492"/>
                </a:lnTo>
                <a:lnTo>
                  <a:pt x="1238260" y="202314"/>
                </a:lnTo>
                <a:lnTo>
                  <a:pt x="1176731" y="202314"/>
                </a:lnTo>
                <a:lnTo>
                  <a:pt x="1162597" y="200224"/>
                </a:lnTo>
                <a:close/>
              </a:path>
              <a:path w="1249679" h="228600">
                <a:moveTo>
                  <a:pt x="1166778" y="171956"/>
                </a:moveTo>
                <a:lnTo>
                  <a:pt x="1162597" y="200224"/>
                </a:lnTo>
                <a:lnTo>
                  <a:pt x="1176731" y="202314"/>
                </a:lnTo>
                <a:lnTo>
                  <a:pt x="1180912" y="174047"/>
                </a:lnTo>
                <a:lnTo>
                  <a:pt x="1166778" y="171956"/>
                </a:lnTo>
                <a:close/>
              </a:path>
              <a:path w="1249679" h="228600">
                <a:moveTo>
                  <a:pt x="1170959" y="143689"/>
                </a:moveTo>
                <a:lnTo>
                  <a:pt x="1166778" y="171956"/>
                </a:lnTo>
                <a:lnTo>
                  <a:pt x="1180912" y="174047"/>
                </a:lnTo>
                <a:lnTo>
                  <a:pt x="1176731" y="202314"/>
                </a:lnTo>
                <a:lnTo>
                  <a:pt x="1238260" y="202314"/>
                </a:lnTo>
                <a:lnTo>
                  <a:pt x="1249490" y="198633"/>
                </a:lnTo>
                <a:lnTo>
                  <a:pt x="1170959" y="143689"/>
                </a:lnTo>
                <a:close/>
              </a:path>
              <a:path w="1249679" h="228600">
                <a:moveTo>
                  <a:pt x="4180" y="0"/>
                </a:moveTo>
                <a:lnTo>
                  <a:pt x="0" y="28267"/>
                </a:lnTo>
                <a:lnTo>
                  <a:pt x="1162597" y="200224"/>
                </a:lnTo>
                <a:lnTo>
                  <a:pt x="1166778" y="171956"/>
                </a:lnTo>
                <a:lnTo>
                  <a:pt x="4180" y="0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5336" y="2562291"/>
            <a:ext cx="1258570" cy="1421765"/>
          </a:xfrm>
          <a:custGeom>
            <a:avLst/>
            <a:gdLst/>
            <a:ahLst/>
            <a:cxnLst/>
            <a:rect l="l" t="t" r="r" b="b"/>
            <a:pathLst>
              <a:path w="1258570" h="1421764">
                <a:moveTo>
                  <a:pt x="1190639" y="1366478"/>
                </a:moveTo>
                <a:lnTo>
                  <a:pt x="1169225" y="1385398"/>
                </a:lnTo>
                <a:lnTo>
                  <a:pt x="1258107" y="1421259"/>
                </a:lnTo>
                <a:lnTo>
                  <a:pt x="1246382" y="1377186"/>
                </a:lnTo>
                <a:lnTo>
                  <a:pt x="1200100" y="1377186"/>
                </a:lnTo>
                <a:lnTo>
                  <a:pt x="1190639" y="1366478"/>
                </a:lnTo>
                <a:close/>
              </a:path>
              <a:path w="1258570" h="1421764">
                <a:moveTo>
                  <a:pt x="1212052" y="1347558"/>
                </a:moveTo>
                <a:lnTo>
                  <a:pt x="1190639" y="1366478"/>
                </a:lnTo>
                <a:lnTo>
                  <a:pt x="1200100" y="1377186"/>
                </a:lnTo>
                <a:lnTo>
                  <a:pt x="1221513" y="1358266"/>
                </a:lnTo>
                <a:lnTo>
                  <a:pt x="1212052" y="1347558"/>
                </a:lnTo>
                <a:close/>
              </a:path>
              <a:path w="1258570" h="1421764">
                <a:moveTo>
                  <a:pt x="1233467" y="1328637"/>
                </a:moveTo>
                <a:lnTo>
                  <a:pt x="1212052" y="1347558"/>
                </a:lnTo>
                <a:lnTo>
                  <a:pt x="1221513" y="1358266"/>
                </a:lnTo>
                <a:lnTo>
                  <a:pt x="1200100" y="1377186"/>
                </a:lnTo>
                <a:lnTo>
                  <a:pt x="1246382" y="1377186"/>
                </a:lnTo>
                <a:lnTo>
                  <a:pt x="1233467" y="1328637"/>
                </a:lnTo>
                <a:close/>
              </a:path>
              <a:path w="1258570" h="1421764">
                <a:moveTo>
                  <a:pt x="21414" y="0"/>
                </a:moveTo>
                <a:lnTo>
                  <a:pt x="0" y="18920"/>
                </a:lnTo>
                <a:lnTo>
                  <a:pt x="1190639" y="1366478"/>
                </a:lnTo>
                <a:lnTo>
                  <a:pt x="1212052" y="1347558"/>
                </a:lnTo>
                <a:lnTo>
                  <a:pt x="21414" y="0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000" y="1314674"/>
            <a:ext cx="1735455" cy="625475"/>
          </a:xfrm>
          <a:custGeom>
            <a:avLst/>
            <a:gdLst/>
            <a:ahLst/>
            <a:cxnLst/>
            <a:rect l="l" t="t" r="r" b="b"/>
            <a:pathLst>
              <a:path w="1735455" h="625475">
                <a:moveTo>
                  <a:pt x="722874" y="555599"/>
                </a:moveTo>
                <a:lnTo>
                  <a:pt x="289149" y="555599"/>
                </a:lnTo>
                <a:lnTo>
                  <a:pt x="506018" y="625049"/>
                </a:lnTo>
                <a:lnTo>
                  <a:pt x="722874" y="555599"/>
                </a:lnTo>
                <a:close/>
              </a:path>
              <a:path w="1735455" h="625475">
                <a:moveTo>
                  <a:pt x="1734899" y="0"/>
                </a:moveTo>
                <a:lnTo>
                  <a:pt x="0" y="0"/>
                </a:lnTo>
                <a:lnTo>
                  <a:pt x="0" y="555599"/>
                </a:lnTo>
                <a:lnTo>
                  <a:pt x="1734899" y="555599"/>
                </a:lnTo>
                <a:lnTo>
                  <a:pt x="1734899" y="0"/>
                </a:lnTo>
                <a:close/>
              </a:path>
            </a:pathLst>
          </a:custGeom>
          <a:solidFill>
            <a:srgbClr val="CF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000" y="1314674"/>
            <a:ext cx="1735455" cy="625475"/>
          </a:xfrm>
          <a:custGeom>
            <a:avLst/>
            <a:gdLst/>
            <a:ahLst/>
            <a:cxnLst/>
            <a:rect l="l" t="t" r="r" b="b"/>
            <a:pathLst>
              <a:path w="1735455" h="625475">
                <a:moveTo>
                  <a:pt x="0" y="0"/>
                </a:moveTo>
                <a:lnTo>
                  <a:pt x="289150" y="0"/>
                </a:lnTo>
                <a:lnTo>
                  <a:pt x="722875" y="0"/>
                </a:lnTo>
                <a:lnTo>
                  <a:pt x="1734900" y="0"/>
                </a:lnTo>
                <a:lnTo>
                  <a:pt x="1734900" y="324099"/>
                </a:lnTo>
                <a:lnTo>
                  <a:pt x="1734900" y="462999"/>
                </a:lnTo>
                <a:lnTo>
                  <a:pt x="1734900" y="555600"/>
                </a:lnTo>
                <a:lnTo>
                  <a:pt x="722875" y="555600"/>
                </a:lnTo>
                <a:lnTo>
                  <a:pt x="506018" y="625049"/>
                </a:lnTo>
                <a:lnTo>
                  <a:pt x="289150" y="555600"/>
                </a:lnTo>
                <a:lnTo>
                  <a:pt x="0" y="555600"/>
                </a:lnTo>
                <a:lnTo>
                  <a:pt x="0" y="462999"/>
                </a:lnTo>
                <a:lnTo>
                  <a:pt x="0" y="3240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725" y="1383284"/>
            <a:ext cx="143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popu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6149" y="1314768"/>
            <a:ext cx="1265555" cy="625475"/>
          </a:xfrm>
          <a:custGeom>
            <a:avLst/>
            <a:gdLst/>
            <a:ahLst/>
            <a:cxnLst/>
            <a:rect l="l" t="t" r="r" b="b"/>
            <a:pathLst>
              <a:path w="1265554" h="625475">
                <a:moveTo>
                  <a:pt x="527124" y="555599"/>
                </a:moveTo>
                <a:lnTo>
                  <a:pt x="210850" y="555599"/>
                </a:lnTo>
                <a:lnTo>
                  <a:pt x="368992" y="625050"/>
                </a:lnTo>
                <a:lnTo>
                  <a:pt x="527124" y="555599"/>
                </a:lnTo>
                <a:close/>
              </a:path>
              <a:path w="1265554" h="625475">
                <a:moveTo>
                  <a:pt x="1265100" y="0"/>
                </a:moveTo>
                <a:lnTo>
                  <a:pt x="0" y="0"/>
                </a:lnTo>
                <a:lnTo>
                  <a:pt x="0" y="555599"/>
                </a:lnTo>
                <a:lnTo>
                  <a:pt x="1265100" y="555599"/>
                </a:lnTo>
                <a:lnTo>
                  <a:pt x="1265100" y="0"/>
                </a:lnTo>
                <a:close/>
              </a:path>
            </a:pathLst>
          </a:custGeom>
          <a:solidFill>
            <a:srgbClr val="CF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6149" y="1314768"/>
            <a:ext cx="1265555" cy="625475"/>
          </a:xfrm>
          <a:custGeom>
            <a:avLst/>
            <a:gdLst/>
            <a:ahLst/>
            <a:cxnLst/>
            <a:rect l="l" t="t" r="r" b="b"/>
            <a:pathLst>
              <a:path w="1265554" h="625475">
                <a:moveTo>
                  <a:pt x="0" y="0"/>
                </a:moveTo>
                <a:lnTo>
                  <a:pt x="210850" y="0"/>
                </a:lnTo>
                <a:lnTo>
                  <a:pt x="527125" y="0"/>
                </a:lnTo>
                <a:lnTo>
                  <a:pt x="1265100" y="0"/>
                </a:lnTo>
                <a:lnTo>
                  <a:pt x="1265100" y="324100"/>
                </a:lnTo>
                <a:lnTo>
                  <a:pt x="1265100" y="463000"/>
                </a:lnTo>
                <a:lnTo>
                  <a:pt x="1265100" y="555600"/>
                </a:lnTo>
                <a:lnTo>
                  <a:pt x="527125" y="555600"/>
                </a:lnTo>
                <a:lnTo>
                  <a:pt x="368991" y="625050"/>
                </a:lnTo>
                <a:lnTo>
                  <a:pt x="210850" y="555600"/>
                </a:lnTo>
                <a:lnTo>
                  <a:pt x="0" y="555600"/>
                </a:lnTo>
                <a:lnTo>
                  <a:pt x="0" y="463000"/>
                </a:lnTo>
                <a:lnTo>
                  <a:pt x="0" y="324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4874" y="1383284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1399" y="2929331"/>
            <a:ext cx="1948180" cy="1062990"/>
          </a:xfrm>
          <a:custGeom>
            <a:avLst/>
            <a:gdLst/>
            <a:ahLst/>
            <a:cxnLst/>
            <a:rect l="l" t="t" r="r" b="b"/>
            <a:pathLst>
              <a:path w="1948179" h="1062989">
                <a:moveTo>
                  <a:pt x="1734900" y="588477"/>
                </a:moveTo>
                <a:lnTo>
                  <a:pt x="0" y="588477"/>
                </a:lnTo>
                <a:lnTo>
                  <a:pt x="0" y="1062777"/>
                </a:lnTo>
                <a:lnTo>
                  <a:pt x="1734900" y="1062777"/>
                </a:lnTo>
                <a:lnTo>
                  <a:pt x="1734900" y="588477"/>
                </a:lnTo>
                <a:close/>
              </a:path>
              <a:path w="1948179" h="1062989">
                <a:moveTo>
                  <a:pt x="1947877" y="0"/>
                </a:moveTo>
                <a:lnTo>
                  <a:pt x="1012024" y="588477"/>
                </a:lnTo>
                <a:lnTo>
                  <a:pt x="1445750" y="588477"/>
                </a:lnTo>
                <a:lnTo>
                  <a:pt x="1947877" y="0"/>
                </a:lnTo>
                <a:close/>
              </a:path>
            </a:pathLst>
          </a:custGeom>
          <a:solidFill>
            <a:srgbClr val="CF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1399" y="2929330"/>
            <a:ext cx="1948180" cy="1062990"/>
          </a:xfrm>
          <a:custGeom>
            <a:avLst/>
            <a:gdLst/>
            <a:ahLst/>
            <a:cxnLst/>
            <a:rect l="l" t="t" r="r" b="b"/>
            <a:pathLst>
              <a:path w="1948179" h="1062989">
                <a:moveTo>
                  <a:pt x="0" y="588478"/>
                </a:moveTo>
                <a:lnTo>
                  <a:pt x="1012025" y="588478"/>
                </a:lnTo>
                <a:lnTo>
                  <a:pt x="1947877" y="0"/>
                </a:lnTo>
                <a:lnTo>
                  <a:pt x="1445750" y="588478"/>
                </a:lnTo>
                <a:lnTo>
                  <a:pt x="1734900" y="588478"/>
                </a:lnTo>
                <a:lnTo>
                  <a:pt x="1734900" y="667528"/>
                </a:lnTo>
                <a:lnTo>
                  <a:pt x="1734900" y="786102"/>
                </a:lnTo>
                <a:lnTo>
                  <a:pt x="1734900" y="1062778"/>
                </a:lnTo>
                <a:lnTo>
                  <a:pt x="1445750" y="1062778"/>
                </a:lnTo>
                <a:lnTo>
                  <a:pt x="1012025" y="1062778"/>
                </a:lnTo>
                <a:lnTo>
                  <a:pt x="0" y="1062778"/>
                </a:lnTo>
                <a:lnTo>
                  <a:pt x="0" y="786102"/>
                </a:lnTo>
                <a:lnTo>
                  <a:pt x="0" y="667528"/>
                </a:lnTo>
                <a:lnTo>
                  <a:pt x="0" y="588478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0125" y="3547364"/>
            <a:ext cx="143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24" y="3465067"/>
            <a:ext cx="217868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look  </a:t>
            </a:r>
            <a:r>
              <a:rPr sz="2400" spc="-5" dirty="0">
                <a:latin typeface="Arial"/>
                <a:cs typeface="Arial"/>
              </a:rPr>
              <a:t>pretty </a:t>
            </a:r>
            <a:r>
              <a:rPr sz="2400" dirty="0">
                <a:latin typeface="Arial"/>
                <a:cs typeface="Arial"/>
              </a:rPr>
              <a:t>similar,  most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likely.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9119" y="1999488"/>
            <a:ext cx="1591056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3759" y="1953767"/>
            <a:ext cx="1712976" cy="1234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6896" y="941832"/>
            <a:ext cx="1645920" cy="1173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0423" y="2170176"/>
            <a:ext cx="1645920" cy="1170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3952" y="3395471"/>
            <a:ext cx="1645920" cy="1194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5900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 </a:t>
            </a:r>
            <a:r>
              <a:rPr dirty="0"/>
              <a:t>to</a:t>
            </a:r>
            <a:r>
              <a:rPr spc="-55" dirty="0"/>
              <a:t> </a:t>
            </a:r>
            <a:r>
              <a:rPr spc="-5" dirty="0"/>
              <a:t>Resampling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099820"/>
            <a:ext cx="7729220" cy="347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original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sample,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25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draw at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25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as many values as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original sample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contained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7B000C"/>
              </a:buClr>
              <a:buFont typeface="Arial"/>
              <a:buChar char="○"/>
            </a:pPr>
            <a:endParaRPr sz="3300">
              <a:latin typeface="Arial"/>
              <a:cs typeface="Arial"/>
            </a:endParaRPr>
          </a:p>
          <a:p>
            <a:pPr marL="393700" marR="5080" indent="-381000">
              <a:lnSpc>
                <a:spcPct val="100800"/>
              </a:lnSpc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of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new sample has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as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original one, so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the two estimates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"/>
              <a:cs typeface="Arial"/>
            </a:endParaRPr>
          </a:p>
          <a:p>
            <a:pPr marL="190500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147068"/>
            <a:ext cx="561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the </a:t>
            </a:r>
            <a:r>
              <a:rPr spc="-5" dirty="0"/>
              <a:t>Bootstrap</a:t>
            </a:r>
            <a:r>
              <a:rPr spc="-65" dirty="0"/>
              <a:t> </a:t>
            </a:r>
            <a:r>
              <a:rPr spc="-5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2167967" y="2528892"/>
            <a:ext cx="1247775" cy="85725"/>
          </a:xfrm>
          <a:custGeom>
            <a:avLst/>
            <a:gdLst/>
            <a:ahLst/>
            <a:cxnLst/>
            <a:rect l="l" t="t" r="r" b="b"/>
            <a:pathLst>
              <a:path w="1247775" h="85725">
                <a:moveTo>
                  <a:pt x="0" y="28573"/>
                </a:moveTo>
                <a:lnTo>
                  <a:pt x="0" y="57148"/>
                </a:lnTo>
                <a:lnTo>
                  <a:pt x="1161675" y="57150"/>
                </a:lnTo>
                <a:lnTo>
                  <a:pt x="1161675" y="85725"/>
                </a:lnTo>
                <a:lnTo>
                  <a:pt x="1247400" y="42862"/>
                </a:lnTo>
                <a:lnTo>
                  <a:pt x="1218825" y="28575"/>
                </a:lnTo>
                <a:lnTo>
                  <a:pt x="0" y="28573"/>
                </a:lnTo>
                <a:close/>
              </a:path>
              <a:path w="1247775" h="85725">
                <a:moveTo>
                  <a:pt x="1161675" y="0"/>
                </a:moveTo>
                <a:lnTo>
                  <a:pt x="1161675" y="28575"/>
                </a:lnTo>
                <a:lnTo>
                  <a:pt x="1218825" y="28575"/>
                </a:lnTo>
                <a:lnTo>
                  <a:pt x="1161675" y="0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6958" y="1543950"/>
            <a:ext cx="1256665" cy="1038860"/>
          </a:xfrm>
          <a:custGeom>
            <a:avLst/>
            <a:gdLst/>
            <a:ahLst/>
            <a:cxnLst/>
            <a:rect l="l" t="t" r="r" b="b"/>
            <a:pathLst>
              <a:path w="1256664" h="1038860">
                <a:moveTo>
                  <a:pt x="1256485" y="0"/>
                </a:moveTo>
                <a:lnTo>
                  <a:pt x="1163069" y="21433"/>
                </a:lnTo>
                <a:lnTo>
                  <a:pt x="1181240" y="43486"/>
                </a:lnTo>
                <a:lnTo>
                  <a:pt x="0" y="1016773"/>
                </a:lnTo>
                <a:lnTo>
                  <a:pt x="18171" y="1038826"/>
                </a:lnTo>
                <a:lnTo>
                  <a:pt x="1199410" y="65539"/>
                </a:lnTo>
                <a:lnTo>
                  <a:pt x="1227376" y="65539"/>
                </a:lnTo>
                <a:lnTo>
                  <a:pt x="1256485" y="0"/>
                </a:lnTo>
                <a:close/>
              </a:path>
              <a:path w="1256664" h="1038860">
                <a:moveTo>
                  <a:pt x="1227376" y="65539"/>
                </a:moveTo>
                <a:lnTo>
                  <a:pt x="1199410" y="65539"/>
                </a:lnTo>
                <a:lnTo>
                  <a:pt x="1217582" y="87593"/>
                </a:lnTo>
                <a:lnTo>
                  <a:pt x="1227376" y="65539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3953" y="2557617"/>
            <a:ext cx="1249680" cy="228600"/>
          </a:xfrm>
          <a:custGeom>
            <a:avLst/>
            <a:gdLst/>
            <a:ahLst/>
            <a:cxnLst/>
            <a:rect l="l" t="t" r="r" b="b"/>
            <a:pathLst>
              <a:path w="1249679" h="228600">
                <a:moveTo>
                  <a:pt x="4180" y="0"/>
                </a:moveTo>
                <a:lnTo>
                  <a:pt x="0" y="28267"/>
                </a:lnTo>
                <a:lnTo>
                  <a:pt x="1162597" y="200224"/>
                </a:lnTo>
                <a:lnTo>
                  <a:pt x="1158416" y="228492"/>
                </a:lnTo>
                <a:lnTo>
                  <a:pt x="1249490" y="198633"/>
                </a:lnTo>
                <a:lnTo>
                  <a:pt x="1211362" y="171956"/>
                </a:lnTo>
                <a:lnTo>
                  <a:pt x="1166778" y="171956"/>
                </a:lnTo>
                <a:lnTo>
                  <a:pt x="4180" y="0"/>
                </a:lnTo>
                <a:close/>
              </a:path>
              <a:path w="1249679" h="228600">
                <a:moveTo>
                  <a:pt x="1170959" y="143689"/>
                </a:moveTo>
                <a:lnTo>
                  <a:pt x="1166778" y="171956"/>
                </a:lnTo>
                <a:lnTo>
                  <a:pt x="1211362" y="171956"/>
                </a:lnTo>
                <a:lnTo>
                  <a:pt x="1170959" y="143689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5337" y="2562291"/>
            <a:ext cx="1258570" cy="1421765"/>
          </a:xfrm>
          <a:custGeom>
            <a:avLst/>
            <a:gdLst/>
            <a:ahLst/>
            <a:cxnLst/>
            <a:rect l="l" t="t" r="r" b="b"/>
            <a:pathLst>
              <a:path w="1258570" h="1421764">
                <a:moveTo>
                  <a:pt x="21413" y="0"/>
                </a:moveTo>
                <a:lnTo>
                  <a:pt x="0" y="18920"/>
                </a:lnTo>
                <a:lnTo>
                  <a:pt x="1190638" y="1366478"/>
                </a:lnTo>
                <a:lnTo>
                  <a:pt x="1169224" y="1385398"/>
                </a:lnTo>
                <a:lnTo>
                  <a:pt x="1258106" y="1421259"/>
                </a:lnTo>
                <a:lnTo>
                  <a:pt x="1238499" y="1347558"/>
                </a:lnTo>
                <a:lnTo>
                  <a:pt x="1212052" y="1347558"/>
                </a:lnTo>
                <a:lnTo>
                  <a:pt x="21413" y="0"/>
                </a:lnTo>
                <a:close/>
              </a:path>
              <a:path w="1258570" h="1421764">
                <a:moveTo>
                  <a:pt x="1233465" y="1328637"/>
                </a:moveTo>
                <a:lnTo>
                  <a:pt x="1212052" y="1347558"/>
                </a:lnTo>
                <a:lnTo>
                  <a:pt x="1238499" y="1347558"/>
                </a:lnTo>
                <a:lnTo>
                  <a:pt x="1233465" y="1328637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000" y="1314674"/>
            <a:ext cx="1735455" cy="625475"/>
          </a:xfrm>
          <a:custGeom>
            <a:avLst/>
            <a:gdLst/>
            <a:ahLst/>
            <a:cxnLst/>
            <a:rect l="l" t="t" r="r" b="b"/>
            <a:pathLst>
              <a:path w="1735455" h="625475">
                <a:moveTo>
                  <a:pt x="722874" y="555599"/>
                </a:moveTo>
                <a:lnTo>
                  <a:pt x="289149" y="555599"/>
                </a:lnTo>
                <a:lnTo>
                  <a:pt x="506018" y="625049"/>
                </a:lnTo>
                <a:lnTo>
                  <a:pt x="722874" y="555599"/>
                </a:lnTo>
                <a:close/>
              </a:path>
              <a:path w="1735455" h="625475">
                <a:moveTo>
                  <a:pt x="1734899" y="0"/>
                </a:moveTo>
                <a:lnTo>
                  <a:pt x="0" y="0"/>
                </a:lnTo>
                <a:lnTo>
                  <a:pt x="0" y="555599"/>
                </a:lnTo>
                <a:lnTo>
                  <a:pt x="1734899" y="555599"/>
                </a:lnTo>
                <a:lnTo>
                  <a:pt x="1734899" y="0"/>
                </a:lnTo>
                <a:close/>
              </a:path>
            </a:pathLst>
          </a:custGeom>
          <a:solidFill>
            <a:srgbClr val="CF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000" y="1314674"/>
            <a:ext cx="1735455" cy="625475"/>
          </a:xfrm>
          <a:custGeom>
            <a:avLst/>
            <a:gdLst/>
            <a:ahLst/>
            <a:cxnLst/>
            <a:rect l="l" t="t" r="r" b="b"/>
            <a:pathLst>
              <a:path w="1735455" h="625475">
                <a:moveTo>
                  <a:pt x="0" y="0"/>
                </a:moveTo>
                <a:lnTo>
                  <a:pt x="289150" y="0"/>
                </a:lnTo>
                <a:lnTo>
                  <a:pt x="722875" y="0"/>
                </a:lnTo>
                <a:lnTo>
                  <a:pt x="1734900" y="0"/>
                </a:lnTo>
                <a:lnTo>
                  <a:pt x="1734900" y="324099"/>
                </a:lnTo>
                <a:lnTo>
                  <a:pt x="1734900" y="462999"/>
                </a:lnTo>
                <a:lnTo>
                  <a:pt x="1734900" y="555600"/>
                </a:lnTo>
                <a:lnTo>
                  <a:pt x="722875" y="555600"/>
                </a:lnTo>
                <a:lnTo>
                  <a:pt x="506018" y="625049"/>
                </a:lnTo>
                <a:lnTo>
                  <a:pt x="289150" y="555600"/>
                </a:lnTo>
                <a:lnTo>
                  <a:pt x="0" y="555600"/>
                </a:lnTo>
                <a:lnTo>
                  <a:pt x="0" y="462999"/>
                </a:lnTo>
                <a:lnTo>
                  <a:pt x="0" y="3240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725" y="1384194"/>
            <a:ext cx="143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popu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6149" y="1314768"/>
            <a:ext cx="1265555" cy="625475"/>
          </a:xfrm>
          <a:custGeom>
            <a:avLst/>
            <a:gdLst/>
            <a:ahLst/>
            <a:cxnLst/>
            <a:rect l="l" t="t" r="r" b="b"/>
            <a:pathLst>
              <a:path w="1265554" h="625475">
                <a:moveTo>
                  <a:pt x="527124" y="555599"/>
                </a:moveTo>
                <a:lnTo>
                  <a:pt x="210850" y="555599"/>
                </a:lnTo>
                <a:lnTo>
                  <a:pt x="368992" y="625050"/>
                </a:lnTo>
                <a:lnTo>
                  <a:pt x="527124" y="555599"/>
                </a:lnTo>
                <a:close/>
              </a:path>
              <a:path w="1265554" h="625475">
                <a:moveTo>
                  <a:pt x="1265100" y="0"/>
                </a:moveTo>
                <a:lnTo>
                  <a:pt x="0" y="0"/>
                </a:lnTo>
                <a:lnTo>
                  <a:pt x="0" y="555599"/>
                </a:lnTo>
                <a:lnTo>
                  <a:pt x="1265100" y="555599"/>
                </a:lnTo>
                <a:lnTo>
                  <a:pt x="1265100" y="0"/>
                </a:lnTo>
                <a:close/>
              </a:path>
            </a:pathLst>
          </a:custGeom>
          <a:solidFill>
            <a:srgbClr val="CF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6149" y="1314768"/>
            <a:ext cx="1265555" cy="625475"/>
          </a:xfrm>
          <a:custGeom>
            <a:avLst/>
            <a:gdLst/>
            <a:ahLst/>
            <a:cxnLst/>
            <a:rect l="l" t="t" r="r" b="b"/>
            <a:pathLst>
              <a:path w="1265554" h="625475">
                <a:moveTo>
                  <a:pt x="0" y="0"/>
                </a:moveTo>
                <a:lnTo>
                  <a:pt x="210850" y="0"/>
                </a:lnTo>
                <a:lnTo>
                  <a:pt x="527125" y="0"/>
                </a:lnTo>
                <a:lnTo>
                  <a:pt x="1265100" y="0"/>
                </a:lnTo>
                <a:lnTo>
                  <a:pt x="1265100" y="324100"/>
                </a:lnTo>
                <a:lnTo>
                  <a:pt x="1265100" y="463000"/>
                </a:lnTo>
                <a:lnTo>
                  <a:pt x="1265100" y="555600"/>
                </a:lnTo>
                <a:lnTo>
                  <a:pt x="527125" y="555600"/>
                </a:lnTo>
                <a:lnTo>
                  <a:pt x="368991" y="625050"/>
                </a:lnTo>
                <a:lnTo>
                  <a:pt x="210850" y="555600"/>
                </a:lnTo>
                <a:lnTo>
                  <a:pt x="0" y="555600"/>
                </a:lnTo>
                <a:lnTo>
                  <a:pt x="0" y="463000"/>
                </a:lnTo>
                <a:lnTo>
                  <a:pt x="0" y="324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4874" y="138428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1400" y="2929329"/>
            <a:ext cx="1948180" cy="1062990"/>
          </a:xfrm>
          <a:custGeom>
            <a:avLst/>
            <a:gdLst/>
            <a:ahLst/>
            <a:cxnLst/>
            <a:rect l="l" t="t" r="r" b="b"/>
            <a:pathLst>
              <a:path w="1948179" h="1062989">
                <a:moveTo>
                  <a:pt x="1734900" y="588478"/>
                </a:moveTo>
                <a:lnTo>
                  <a:pt x="0" y="588478"/>
                </a:lnTo>
                <a:lnTo>
                  <a:pt x="0" y="1062779"/>
                </a:lnTo>
                <a:lnTo>
                  <a:pt x="1734900" y="1062779"/>
                </a:lnTo>
                <a:lnTo>
                  <a:pt x="1734900" y="588478"/>
                </a:lnTo>
                <a:close/>
              </a:path>
              <a:path w="1948179" h="1062989">
                <a:moveTo>
                  <a:pt x="1947876" y="0"/>
                </a:moveTo>
                <a:lnTo>
                  <a:pt x="1012024" y="588478"/>
                </a:lnTo>
                <a:lnTo>
                  <a:pt x="1445748" y="588478"/>
                </a:lnTo>
                <a:lnTo>
                  <a:pt x="1947876" y="0"/>
                </a:lnTo>
                <a:close/>
              </a:path>
            </a:pathLst>
          </a:custGeom>
          <a:solidFill>
            <a:srgbClr val="CF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1400" y="2929330"/>
            <a:ext cx="1948180" cy="1062990"/>
          </a:xfrm>
          <a:custGeom>
            <a:avLst/>
            <a:gdLst/>
            <a:ahLst/>
            <a:cxnLst/>
            <a:rect l="l" t="t" r="r" b="b"/>
            <a:pathLst>
              <a:path w="1948179" h="1062989">
                <a:moveTo>
                  <a:pt x="0" y="588478"/>
                </a:moveTo>
                <a:lnTo>
                  <a:pt x="1012025" y="588478"/>
                </a:lnTo>
                <a:lnTo>
                  <a:pt x="1947877" y="0"/>
                </a:lnTo>
                <a:lnTo>
                  <a:pt x="1445750" y="588478"/>
                </a:lnTo>
                <a:lnTo>
                  <a:pt x="1734900" y="588478"/>
                </a:lnTo>
                <a:lnTo>
                  <a:pt x="1734900" y="667528"/>
                </a:lnTo>
                <a:lnTo>
                  <a:pt x="1734900" y="786102"/>
                </a:lnTo>
                <a:lnTo>
                  <a:pt x="1734900" y="1062778"/>
                </a:lnTo>
                <a:lnTo>
                  <a:pt x="1445750" y="1062778"/>
                </a:lnTo>
                <a:lnTo>
                  <a:pt x="1012025" y="1062778"/>
                </a:lnTo>
                <a:lnTo>
                  <a:pt x="0" y="1062778"/>
                </a:lnTo>
                <a:lnTo>
                  <a:pt x="0" y="786102"/>
                </a:lnTo>
                <a:lnTo>
                  <a:pt x="0" y="667528"/>
                </a:lnTo>
                <a:lnTo>
                  <a:pt x="0" y="588478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0125" y="3546679"/>
            <a:ext cx="143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24" y="3463599"/>
            <a:ext cx="217868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look  </a:t>
            </a:r>
            <a:r>
              <a:rPr sz="2400" spc="-5" dirty="0">
                <a:latin typeface="Arial"/>
                <a:cs typeface="Arial"/>
              </a:rPr>
              <a:t>pretty </a:t>
            </a:r>
            <a:r>
              <a:rPr sz="2400" dirty="0">
                <a:latin typeface="Arial"/>
                <a:cs typeface="Arial"/>
              </a:rPr>
              <a:t>similar,  most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likely.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9550" y="2005090"/>
            <a:ext cx="1588413" cy="1137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5275" y="1955875"/>
            <a:ext cx="1710775" cy="1231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6974" y="947231"/>
            <a:ext cx="1643537" cy="116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4836" y="2172262"/>
            <a:ext cx="1635053" cy="1163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4100" y="3401801"/>
            <a:ext cx="1643524" cy="11749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83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147059"/>
            <a:ext cx="655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Inference Using </a:t>
            </a:r>
            <a:r>
              <a:rPr dirty="0"/>
              <a:t>the</a:t>
            </a:r>
            <a:r>
              <a:rPr spc="-75" dirty="0"/>
              <a:t> </a:t>
            </a:r>
            <a:r>
              <a:rPr spc="-5" dirty="0"/>
              <a:t>Bootstrap</a:t>
            </a:r>
          </a:p>
        </p:txBody>
      </p:sp>
      <p:sp>
        <p:nvSpPr>
          <p:cNvPr id="3" name="object 3"/>
          <p:cNvSpPr/>
          <p:nvPr/>
        </p:nvSpPr>
        <p:spPr>
          <a:xfrm>
            <a:off x="2167967" y="2528892"/>
            <a:ext cx="1247775" cy="85725"/>
          </a:xfrm>
          <a:custGeom>
            <a:avLst/>
            <a:gdLst/>
            <a:ahLst/>
            <a:cxnLst/>
            <a:rect l="l" t="t" r="r" b="b"/>
            <a:pathLst>
              <a:path w="1247775" h="85725">
                <a:moveTo>
                  <a:pt x="0" y="28573"/>
                </a:moveTo>
                <a:lnTo>
                  <a:pt x="0" y="57148"/>
                </a:lnTo>
                <a:lnTo>
                  <a:pt x="1161675" y="57150"/>
                </a:lnTo>
                <a:lnTo>
                  <a:pt x="1161675" y="85725"/>
                </a:lnTo>
                <a:lnTo>
                  <a:pt x="1247400" y="42862"/>
                </a:lnTo>
                <a:lnTo>
                  <a:pt x="1218825" y="28575"/>
                </a:lnTo>
                <a:lnTo>
                  <a:pt x="0" y="28573"/>
                </a:lnTo>
                <a:close/>
              </a:path>
              <a:path w="1247775" h="85725">
                <a:moveTo>
                  <a:pt x="1161675" y="0"/>
                </a:moveTo>
                <a:lnTo>
                  <a:pt x="1161675" y="28575"/>
                </a:lnTo>
                <a:lnTo>
                  <a:pt x="1218825" y="28575"/>
                </a:lnTo>
                <a:lnTo>
                  <a:pt x="1161675" y="0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6958" y="1543950"/>
            <a:ext cx="1256665" cy="1038860"/>
          </a:xfrm>
          <a:custGeom>
            <a:avLst/>
            <a:gdLst/>
            <a:ahLst/>
            <a:cxnLst/>
            <a:rect l="l" t="t" r="r" b="b"/>
            <a:pathLst>
              <a:path w="1256664" h="1038860">
                <a:moveTo>
                  <a:pt x="1256485" y="0"/>
                </a:moveTo>
                <a:lnTo>
                  <a:pt x="1163069" y="21433"/>
                </a:lnTo>
                <a:lnTo>
                  <a:pt x="1181240" y="43486"/>
                </a:lnTo>
                <a:lnTo>
                  <a:pt x="0" y="1016773"/>
                </a:lnTo>
                <a:lnTo>
                  <a:pt x="18171" y="1038826"/>
                </a:lnTo>
                <a:lnTo>
                  <a:pt x="1199410" y="65539"/>
                </a:lnTo>
                <a:lnTo>
                  <a:pt x="1227376" y="65539"/>
                </a:lnTo>
                <a:lnTo>
                  <a:pt x="1256485" y="0"/>
                </a:lnTo>
                <a:close/>
              </a:path>
              <a:path w="1256664" h="1038860">
                <a:moveTo>
                  <a:pt x="1227376" y="65539"/>
                </a:moveTo>
                <a:lnTo>
                  <a:pt x="1199410" y="65539"/>
                </a:lnTo>
                <a:lnTo>
                  <a:pt x="1217582" y="87593"/>
                </a:lnTo>
                <a:lnTo>
                  <a:pt x="1227376" y="65539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3953" y="2557617"/>
            <a:ext cx="1249680" cy="228600"/>
          </a:xfrm>
          <a:custGeom>
            <a:avLst/>
            <a:gdLst/>
            <a:ahLst/>
            <a:cxnLst/>
            <a:rect l="l" t="t" r="r" b="b"/>
            <a:pathLst>
              <a:path w="1249679" h="228600">
                <a:moveTo>
                  <a:pt x="4180" y="0"/>
                </a:moveTo>
                <a:lnTo>
                  <a:pt x="0" y="28267"/>
                </a:lnTo>
                <a:lnTo>
                  <a:pt x="1162597" y="200224"/>
                </a:lnTo>
                <a:lnTo>
                  <a:pt x="1158416" y="228492"/>
                </a:lnTo>
                <a:lnTo>
                  <a:pt x="1249490" y="198633"/>
                </a:lnTo>
                <a:lnTo>
                  <a:pt x="1211362" y="171956"/>
                </a:lnTo>
                <a:lnTo>
                  <a:pt x="1166778" y="171956"/>
                </a:lnTo>
                <a:lnTo>
                  <a:pt x="4180" y="0"/>
                </a:lnTo>
                <a:close/>
              </a:path>
              <a:path w="1249679" h="228600">
                <a:moveTo>
                  <a:pt x="1170959" y="143689"/>
                </a:moveTo>
                <a:lnTo>
                  <a:pt x="1166778" y="171956"/>
                </a:lnTo>
                <a:lnTo>
                  <a:pt x="1211362" y="171956"/>
                </a:lnTo>
                <a:lnTo>
                  <a:pt x="1170959" y="143689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5337" y="2562291"/>
            <a:ext cx="1258570" cy="1421765"/>
          </a:xfrm>
          <a:custGeom>
            <a:avLst/>
            <a:gdLst/>
            <a:ahLst/>
            <a:cxnLst/>
            <a:rect l="l" t="t" r="r" b="b"/>
            <a:pathLst>
              <a:path w="1258570" h="1421764">
                <a:moveTo>
                  <a:pt x="21413" y="0"/>
                </a:moveTo>
                <a:lnTo>
                  <a:pt x="0" y="18920"/>
                </a:lnTo>
                <a:lnTo>
                  <a:pt x="1190638" y="1366478"/>
                </a:lnTo>
                <a:lnTo>
                  <a:pt x="1169224" y="1385398"/>
                </a:lnTo>
                <a:lnTo>
                  <a:pt x="1258106" y="1421259"/>
                </a:lnTo>
                <a:lnTo>
                  <a:pt x="1238499" y="1347558"/>
                </a:lnTo>
                <a:lnTo>
                  <a:pt x="1212052" y="1347558"/>
                </a:lnTo>
                <a:lnTo>
                  <a:pt x="21413" y="0"/>
                </a:lnTo>
                <a:close/>
              </a:path>
              <a:path w="1258570" h="1421764">
                <a:moveTo>
                  <a:pt x="1233465" y="1328637"/>
                </a:moveTo>
                <a:lnTo>
                  <a:pt x="1212052" y="1347558"/>
                </a:lnTo>
                <a:lnTo>
                  <a:pt x="1238499" y="1347558"/>
                </a:lnTo>
                <a:lnTo>
                  <a:pt x="1233465" y="1328637"/>
                </a:lnTo>
                <a:close/>
              </a:path>
            </a:pathLst>
          </a:custGeom>
          <a:solidFill>
            <a:srgbClr val="336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000" y="1314674"/>
            <a:ext cx="1735455" cy="625475"/>
          </a:xfrm>
          <a:custGeom>
            <a:avLst/>
            <a:gdLst/>
            <a:ahLst/>
            <a:cxnLst/>
            <a:rect l="l" t="t" r="r" b="b"/>
            <a:pathLst>
              <a:path w="1735455" h="625475">
                <a:moveTo>
                  <a:pt x="722874" y="555599"/>
                </a:moveTo>
                <a:lnTo>
                  <a:pt x="289149" y="555599"/>
                </a:lnTo>
                <a:lnTo>
                  <a:pt x="506018" y="625049"/>
                </a:lnTo>
                <a:lnTo>
                  <a:pt x="722874" y="555599"/>
                </a:lnTo>
                <a:close/>
              </a:path>
              <a:path w="1735455" h="625475">
                <a:moveTo>
                  <a:pt x="1734899" y="0"/>
                </a:moveTo>
                <a:lnTo>
                  <a:pt x="0" y="0"/>
                </a:lnTo>
                <a:lnTo>
                  <a:pt x="0" y="555599"/>
                </a:lnTo>
                <a:lnTo>
                  <a:pt x="1734899" y="555599"/>
                </a:lnTo>
                <a:lnTo>
                  <a:pt x="1734899" y="0"/>
                </a:lnTo>
                <a:close/>
              </a:path>
            </a:pathLst>
          </a:custGeom>
          <a:solidFill>
            <a:srgbClr val="CF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000" y="1314674"/>
            <a:ext cx="1735455" cy="625475"/>
          </a:xfrm>
          <a:custGeom>
            <a:avLst/>
            <a:gdLst/>
            <a:ahLst/>
            <a:cxnLst/>
            <a:rect l="l" t="t" r="r" b="b"/>
            <a:pathLst>
              <a:path w="1735455" h="625475">
                <a:moveTo>
                  <a:pt x="0" y="0"/>
                </a:moveTo>
                <a:lnTo>
                  <a:pt x="289150" y="0"/>
                </a:lnTo>
                <a:lnTo>
                  <a:pt x="722875" y="0"/>
                </a:lnTo>
                <a:lnTo>
                  <a:pt x="1734900" y="0"/>
                </a:lnTo>
                <a:lnTo>
                  <a:pt x="1734900" y="324099"/>
                </a:lnTo>
                <a:lnTo>
                  <a:pt x="1734900" y="462999"/>
                </a:lnTo>
                <a:lnTo>
                  <a:pt x="1734900" y="555600"/>
                </a:lnTo>
                <a:lnTo>
                  <a:pt x="722875" y="555600"/>
                </a:lnTo>
                <a:lnTo>
                  <a:pt x="506018" y="625049"/>
                </a:lnTo>
                <a:lnTo>
                  <a:pt x="289150" y="555600"/>
                </a:lnTo>
                <a:lnTo>
                  <a:pt x="0" y="555600"/>
                </a:lnTo>
                <a:lnTo>
                  <a:pt x="0" y="462999"/>
                </a:lnTo>
                <a:lnTo>
                  <a:pt x="0" y="3240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725" y="1384194"/>
            <a:ext cx="143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popu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6149" y="1314768"/>
            <a:ext cx="1265555" cy="625475"/>
          </a:xfrm>
          <a:custGeom>
            <a:avLst/>
            <a:gdLst/>
            <a:ahLst/>
            <a:cxnLst/>
            <a:rect l="l" t="t" r="r" b="b"/>
            <a:pathLst>
              <a:path w="1265554" h="625475">
                <a:moveTo>
                  <a:pt x="527124" y="555599"/>
                </a:moveTo>
                <a:lnTo>
                  <a:pt x="210850" y="555599"/>
                </a:lnTo>
                <a:lnTo>
                  <a:pt x="368992" y="625050"/>
                </a:lnTo>
                <a:lnTo>
                  <a:pt x="527124" y="555599"/>
                </a:lnTo>
                <a:close/>
              </a:path>
              <a:path w="1265554" h="625475">
                <a:moveTo>
                  <a:pt x="1265100" y="0"/>
                </a:moveTo>
                <a:lnTo>
                  <a:pt x="0" y="0"/>
                </a:lnTo>
                <a:lnTo>
                  <a:pt x="0" y="555599"/>
                </a:lnTo>
                <a:lnTo>
                  <a:pt x="1265100" y="555599"/>
                </a:lnTo>
                <a:lnTo>
                  <a:pt x="1265100" y="0"/>
                </a:lnTo>
                <a:close/>
              </a:path>
            </a:pathLst>
          </a:custGeom>
          <a:solidFill>
            <a:srgbClr val="CF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6149" y="1314768"/>
            <a:ext cx="1265555" cy="625475"/>
          </a:xfrm>
          <a:custGeom>
            <a:avLst/>
            <a:gdLst/>
            <a:ahLst/>
            <a:cxnLst/>
            <a:rect l="l" t="t" r="r" b="b"/>
            <a:pathLst>
              <a:path w="1265554" h="625475">
                <a:moveTo>
                  <a:pt x="0" y="0"/>
                </a:moveTo>
                <a:lnTo>
                  <a:pt x="210850" y="0"/>
                </a:lnTo>
                <a:lnTo>
                  <a:pt x="527125" y="0"/>
                </a:lnTo>
                <a:lnTo>
                  <a:pt x="1265100" y="0"/>
                </a:lnTo>
                <a:lnTo>
                  <a:pt x="1265100" y="324100"/>
                </a:lnTo>
                <a:lnTo>
                  <a:pt x="1265100" y="463000"/>
                </a:lnTo>
                <a:lnTo>
                  <a:pt x="1265100" y="555600"/>
                </a:lnTo>
                <a:lnTo>
                  <a:pt x="527125" y="555600"/>
                </a:lnTo>
                <a:lnTo>
                  <a:pt x="368991" y="625050"/>
                </a:lnTo>
                <a:lnTo>
                  <a:pt x="210850" y="555600"/>
                </a:lnTo>
                <a:lnTo>
                  <a:pt x="0" y="555600"/>
                </a:lnTo>
                <a:lnTo>
                  <a:pt x="0" y="463000"/>
                </a:lnTo>
                <a:lnTo>
                  <a:pt x="0" y="324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4874" y="138428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1400" y="3157929"/>
            <a:ext cx="1948180" cy="1062990"/>
          </a:xfrm>
          <a:custGeom>
            <a:avLst/>
            <a:gdLst/>
            <a:ahLst/>
            <a:cxnLst/>
            <a:rect l="l" t="t" r="r" b="b"/>
            <a:pathLst>
              <a:path w="1948179" h="1062989">
                <a:moveTo>
                  <a:pt x="1734900" y="588478"/>
                </a:moveTo>
                <a:lnTo>
                  <a:pt x="0" y="588478"/>
                </a:lnTo>
                <a:lnTo>
                  <a:pt x="0" y="1062779"/>
                </a:lnTo>
                <a:lnTo>
                  <a:pt x="1734900" y="1062779"/>
                </a:lnTo>
                <a:lnTo>
                  <a:pt x="1734900" y="588478"/>
                </a:lnTo>
                <a:close/>
              </a:path>
              <a:path w="1948179" h="1062989">
                <a:moveTo>
                  <a:pt x="1947876" y="0"/>
                </a:moveTo>
                <a:lnTo>
                  <a:pt x="1012024" y="588478"/>
                </a:lnTo>
                <a:lnTo>
                  <a:pt x="1445748" y="588478"/>
                </a:lnTo>
                <a:lnTo>
                  <a:pt x="1947876" y="0"/>
                </a:lnTo>
                <a:close/>
              </a:path>
            </a:pathLst>
          </a:custGeom>
          <a:solidFill>
            <a:srgbClr val="CF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1400" y="3157930"/>
            <a:ext cx="1948180" cy="1062990"/>
          </a:xfrm>
          <a:custGeom>
            <a:avLst/>
            <a:gdLst/>
            <a:ahLst/>
            <a:cxnLst/>
            <a:rect l="l" t="t" r="r" b="b"/>
            <a:pathLst>
              <a:path w="1948179" h="1062989">
                <a:moveTo>
                  <a:pt x="0" y="588478"/>
                </a:moveTo>
                <a:lnTo>
                  <a:pt x="1012025" y="588478"/>
                </a:lnTo>
                <a:lnTo>
                  <a:pt x="1947877" y="0"/>
                </a:lnTo>
                <a:lnTo>
                  <a:pt x="1445750" y="588478"/>
                </a:lnTo>
                <a:lnTo>
                  <a:pt x="1734900" y="588478"/>
                </a:lnTo>
                <a:lnTo>
                  <a:pt x="1734900" y="667528"/>
                </a:lnTo>
                <a:lnTo>
                  <a:pt x="1734900" y="786102"/>
                </a:lnTo>
                <a:lnTo>
                  <a:pt x="1734900" y="1062778"/>
                </a:lnTo>
                <a:lnTo>
                  <a:pt x="1445750" y="1062778"/>
                </a:lnTo>
                <a:lnTo>
                  <a:pt x="1012025" y="1062778"/>
                </a:lnTo>
                <a:lnTo>
                  <a:pt x="0" y="1062778"/>
                </a:lnTo>
                <a:lnTo>
                  <a:pt x="0" y="786102"/>
                </a:lnTo>
                <a:lnTo>
                  <a:pt x="0" y="667528"/>
                </a:lnTo>
                <a:lnTo>
                  <a:pt x="0" y="588478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0125" y="3775278"/>
            <a:ext cx="143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24" y="3463599"/>
            <a:ext cx="217868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look  </a:t>
            </a:r>
            <a:r>
              <a:rPr sz="2400" spc="-5" dirty="0">
                <a:latin typeface="Arial"/>
                <a:cs typeface="Arial"/>
              </a:rPr>
              <a:t>pretty </a:t>
            </a:r>
            <a:r>
              <a:rPr sz="2400" dirty="0">
                <a:latin typeface="Arial"/>
                <a:cs typeface="Arial"/>
              </a:rPr>
              <a:t>similar,  most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likely.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15275" y="1955875"/>
            <a:ext cx="1710775" cy="1231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6974" y="947231"/>
            <a:ext cx="1643537" cy="1167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44836" y="2172262"/>
            <a:ext cx="1635053" cy="1163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4100" y="3401801"/>
            <a:ext cx="1643524" cy="11749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700" y="1985762"/>
            <a:ext cx="1562654" cy="1171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74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4525" y="1838874"/>
            <a:ext cx="2719070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line here is a  </a:t>
            </a:r>
            <a:r>
              <a:rPr sz="2400" spc="-5" dirty="0">
                <a:latin typeface="Arial"/>
                <a:cs typeface="Arial"/>
              </a:rPr>
              <a:t>confidence interval  from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fresh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  </a:t>
            </a:r>
            <a:r>
              <a:rPr sz="2400" spc="-5" dirty="0">
                <a:latin typeface="Arial"/>
                <a:cs typeface="Arial"/>
              </a:rPr>
              <a:t>from 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71550"/>
            <a:ext cx="4267200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13"/>
            <a:ext cx="530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Confidence</a:t>
            </a:r>
            <a:r>
              <a:rPr spc="-55" dirty="0"/>
              <a:t> </a:t>
            </a:r>
            <a:r>
              <a:rPr spc="-5"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101074"/>
            <a:ext cx="7896859" cy="351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estimates of </a:t>
            </a:r>
            <a:r>
              <a:rPr sz="2400" b="1" dirty="0">
                <a:solidFill>
                  <a:srgbClr val="7B000C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on random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95% is 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confidence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dirty="0">
                <a:latin typeface="Arial"/>
                <a:cs typeface="Arial"/>
              </a:rPr>
              <a:t>Could be any percent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0 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ts val="2840"/>
              </a:lnSpc>
              <a:spcBef>
                <a:spcPts val="2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latin typeface="Arial"/>
                <a:cs typeface="Arial"/>
              </a:rPr>
              <a:t>Bigger </a:t>
            </a:r>
            <a:r>
              <a:rPr sz="2400" dirty="0">
                <a:latin typeface="Arial"/>
                <a:cs typeface="Arial"/>
              </a:rPr>
              <a:t>means wider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intervals</a:t>
            </a:r>
            <a:endParaRPr sz="2400">
              <a:latin typeface="Arial"/>
              <a:cs typeface="Arial"/>
            </a:endParaRPr>
          </a:p>
          <a:p>
            <a:pPr marL="393065" marR="231775" indent="-381000">
              <a:lnSpc>
                <a:spcPts val="2900"/>
              </a:lnSpc>
              <a:spcBef>
                <a:spcPts val="4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confidence is in the process </a:t>
            </a:r>
            <a:r>
              <a:rPr sz="2400" spc="-5" dirty="0">
                <a:latin typeface="Arial"/>
                <a:cs typeface="Arial"/>
              </a:rPr>
              <a:t>that generated the  interval: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ts val="2800"/>
              </a:lnSpc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latin typeface="Arial"/>
                <a:cs typeface="Arial"/>
              </a:rPr>
              <a:t>It generates </a:t>
            </a:r>
            <a:r>
              <a:rPr sz="2400" dirty="0">
                <a:latin typeface="Arial"/>
                <a:cs typeface="Arial"/>
              </a:rPr>
              <a:t>a “good” </a:t>
            </a:r>
            <a:r>
              <a:rPr sz="2400" spc="-5" dirty="0">
                <a:latin typeface="Arial"/>
                <a:cs typeface="Arial"/>
              </a:rPr>
              <a:t>interval </a:t>
            </a:r>
            <a:r>
              <a:rPr sz="2400" dirty="0">
                <a:latin typeface="Arial"/>
                <a:cs typeface="Arial"/>
              </a:rPr>
              <a:t>about 95% 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R="57785" algn="ctr">
              <a:lnSpc>
                <a:spcPct val="100000"/>
              </a:lnSpc>
              <a:spcBef>
                <a:spcPts val="148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23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00" y="2244238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Methods</a:t>
            </a:r>
            <a:r>
              <a:rPr spc="-10" dirty="0"/>
              <a:t> </a:t>
            </a:r>
            <a:r>
              <a:rPr spc="-5" dirty="0"/>
              <a:t>Appropriately</a:t>
            </a:r>
          </a:p>
        </p:txBody>
      </p:sp>
    </p:spTree>
    <p:extLst>
      <p:ext uri="{BB962C8B-B14F-4D97-AF65-F5344CB8AC3E}">
        <p14:creationId xmlns:p14="http://schemas.microsoft.com/office/powerpoint/2010/main" val="193055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10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 You Use </a:t>
            </a:r>
            <a:r>
              <a:rPr dirty="0"/>
              <a:t>a </a:t>
            </a:r>
            <a:r>
              <a:rPr spc="-5" dirty="0"/>
              <a:t>CI Like</a:t>
            </a:r>
            <a:r>
              <a:rPr spc="-25" dirty="0"/>
              <a:t> </a:t>
            </a:r>
            <a:r>
              <a:rPr spc="-5" dirty="0"/>
              <a:t>This?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2124" y="1099820"/>
            <a:ext cx="7919750" cy="398066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/>
              <a:t>By </a:t>
            </a:r>
            <a:r>
              <a:rPr sz="2400" dirty="0"/>
              <a:t>our </a:t>
            </a:r>
            <a:r>
              <a:rPr sz="2400" spc="-5" dirty="0"/>
              <a:t>calculation, </a:t>
            </a:r>
            <a:r>
              <a:rPr sz="2400" dirty="0"/>
              <a:t>an </a:t>
            </a:r>
            <a:r>
              <a:rPr sz="2400" spc="-5" dirty="0"/>
              <a:t>approximate </a:t>
            </a:r>
            <a:r>
              <a:rPr sz="2400" dirty="0"/>
              <a:t>95% </a:t>
            </a:r>
            <a:r>
              <a:rPr sz="2400" spc="-5" dirty="0"/>
              <a:t>confidence interval  for the </a:t>
            </a:r>
            <a:r>
              <a:rPr sz="2400" dirty="0"/>
              <a:t>average age of </a:t>
            </a:r>
            <a:r>
              <a:rPr sz="2400" spc="-5" dirty="0"/>
              <a:t>the mothers </a:t>
            </a:r>
            <a:r>
              <a:rPr sz="2400" dirty="0"/>
              <a:t>in </a:t>
            </a:r>
            <a:r>
              <a:rPr sz="2400" spc="-5" dirty="0"/>
              <a:t>the population </a:t>
            </a:r>
            <a:r>
              <a:rPr sz="2400" dirty="0"/>
              <a:t>is  </a:t>
            </a:r>
            <a:r>
              <a:rPr sz="2400" spc="-5" dirty="0"/>
              <a:t>(26.9, 27.6)</a:t>
            </a:r>
            <a:r>
              <a:rPr sz="2400" spc="-15" dirty="0"/>
              <a:t> </a:t>
            </a:r>
            <a:r>
              <a:rPr sz="2400" dirty="0"/>
              <a:t>years.</a:t>
            </a: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True or</a:t>
            </a:r>
            <a:r>
              <a:rPr sz="2400" b="1" dirty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False:</a:t>
            </a:r>
          </a:p>
          <a:p>
            <a:pPr marL="469265" marR="957580" indent="-381000">
              <a:lnSpc>
                <a:spcPct val="100699"/>
              </a:lnSpc>
              <a:spcBef>
                <a:spcPts val="500"/>
              </a:spcBef>
              <a:buClr>
                <a:srgbClr val="7B000C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/>
              <a:t>About </a:t>
            </a:r>
            <a:r>
              <a:rPr sz="2400" dirty="0"/>
              <a:t>95% of </a:t>
            </a:r>
            <a:r>
              <a:rPr sz="2400" spc="-5" dirty="0"/>
              <a:t>the mothers </a:t>
            </a:r>
            <a:r>
              <a:rPr sz="2400" dirty="0"/>
              <a:t>in </a:t>
            </a:r>
            <a:r>
              <a:rPr sz="2400" spc="-5" dirty="0"/>
              <a:t>the population </a:t>
            </a:r>
            <a:r>
              <a:rPr sz="2400" dirty="0"/>
              <a:t>were  </a:t>
            </a:r>
            <a:r>
              <a:rPr sz="2400" spc="-5" dirty="0"/>
              <a:t>between 26.9 </a:t>
            </a:r>
            <a:r>
              <a:rPr sz="2400" dirty="0"/>
              <a:t>years and </a:t>
            </a:r>
            <a:r>
              <a:rPr sz="2400" spc="-5" dirty="0"/>
              <a:t>27.6 </a:t>
            </a:r>
            <a:r>
              <a:rPr sz="2400" dirty="0"/>
              <a:t>years</a:t>
            </a:r>
            <a:r>
              <a:rPr sz="2400" spc="-30" dirty="0"/>
              <a:t> </a:t>
            </a:r>
            <a:r>
              <a:rPr sz="2400" dirty="0"/>
              <a:t>old.</a:t>
            </a:r>
          </a:p>
          <a:p>
            <a:pPr marL="12700">
              <a:spcBef>
                <a:spcPts val="1720"/>
              </a:spcBef>
            </a:pPr>
            <a:r>
              <a:rPr sz="2400" b="1" spc="-5" dirty="0">
                <a:latin typeface="Arial"/>
                <a:cs typeface="Arial"/>
              </a:rPr>
              <a:t>Answer: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False. </a:t>
            </a:r>
            <a:r>
              <a:rPr sz="2400" spc="-5" dirty="0">
                <a:solidFill>
                  <a:srgbClr val="000000"/>
                </a:solidFill>
              </a:rPr>
              <a:t>We’re estimating that their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average age</a:t>
            </a:r>
            <a:r>
              <a:rPr sz="2400" b="1" spc="50" dirty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000000"/>
                </a:solidFill>
              </a:rPr>
              <a:t>is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spc="-5" dirty="0">
                <a:latin typeface="Arial"/>
                <a:cs typeface="Arial"/>
              </a:rPr>
              <a:t>this interval </a:t>
            </a:r>
            <a:r>
              <a:rPr lang="en-US" sz="2400" dirty="0">
                <a:latin typeface="Arial"/>
                <a:cs typeface="Arial"/>
              </a:rPr>
              <a:t>95% of </a:t>
            </a:r>
            <a:r>
              <a:rPr lang="en-US" sz="2400" spc="-5" dirty="0">
                <a:latin typeface="Arial"/>
                <a:cs typeface="Arial"/>
              </a:rPr>
              <a:t>the</a:t>
            </a:r>
            <a:r>
              <a:rPr lang="en-US" sz="2400" spc="-6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time.</a:t>
            </a: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3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2242820"/>
            <a:ext cx="246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Percentiles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10"/>
            <a:ext cx="551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 This </a:t>
            </a:r>
            <a:r>
              <a:rPr spc="-5" dirty="0"/>
              <a:t>What </a:t>
            </a:r>
            <a:r>
              <a:rPr dirty="0"/>
              <a:t>a </a:t>
            </a:r>
            <a:r>
              <a:rPr spc="-5" dirty="0"/>
              <a:t>CI</a:t>
            </a:r>
            <a:r>
              <a:rPr spc="-85" dirty="0"/>
              <a:t> </a:t>
            </a:r>
            <a:r>
              <a:rPr spc="-5" dirty="0"/>
              <a:t>Means?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24" y="904303"/>
            <a:ext cx="8029575" cy="3820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our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calculation,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approximate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95%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confidence interval  for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average age of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mothers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population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(26.9, 27.6)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True or</a:t>
            </a:r>
            <a:r>
              <a:rPr sz="2400" b="1" dirty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False:</a:t>
            </a:r>
            <a:endParaRPr sz="2400" dirty="0">
              <a:latin typeface="Arial"/>
              <a:cs typeface="Arial"/>
            </a:endParaRPr>
          </a:p>
          <a:p>
            <a:pPr marL="469265" marR="685800" indent="-381000">
              <a:lnSpc>
                <a:spcPct val="99000"/>
              </a:lnSpc>
              <a:spcBef>
                <a:spcPts val="545"/>
              </a:spcBef>
              <a:buClr>
                <a:srgbClr val="7B000C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0.95 probability that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average age of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population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</a:t>
            </a:r>
            <a:r>
              <a:rPr lang="en-US" sz="2400" dirty="0" smtClean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spc="-5" dirty="0" smtClean="0">
                <a:solidFill>
                  <a:srgbClr val="3B3B3B"/>
                </a:solidFill>
                <a:latin typeface="Arial"/>
                <a:cs typeface="Arial"/>
              </a:rPr>
              <a:t>26.9</a:t>
            </a:r>
            <a:r>
              <a:rPr lang="en-US" sz="2400" spc="-5" dirty="0" smtClean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5" dirty="0" smtClean="0">
                <a:solidFill>
                  <a:srgbClr val="3B3B3B"/>
                </a:solidFill>
                <a:latin typeface="Arial"/>
                <a:cs typeface="Arial"/>
              </a:rPr>
              <a:t>27.6</a:t>
            </a:r>
            <a:r>
              <a:rPr lang="en-US" sz="2400" spc="-5" dirty="0" smtClean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r>
              <a:rPr sz="2400" spc="-5" dirty="0" smtClean="0">
                <a:solidFill>
                  <a:srgbClr val="3B3B3B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 dirty="0">
              <a:latin typeface="Arial"/>
              <a:cs typeface="Arial"/>
            </a:endParaRPr>
          </a:p>
          <a:p>
            <a:pPr marL="12700" marR="66675">
              <a:lnSpc>
                <a:spcPct val="100699"/>
              </a:lnSpc>
              <a:spcBef>
                <a:spcPts val="17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Answer: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False. </a:t>
            </a:r>
            <a:r>
              <a:rPr sz="2400" spc="-5" dirty="0">
                <a:latin typeface="Arial"/>
                <a:cs typeface="Arial"/>
              </a:rPr>
              <a:t>It's </a:t>
            </a:r>
            <a:r>
              <a:rPr sz="2400" dirty="0">
                <a:latin typeface="Arial"/>
                <a:cs typeface="Arial"/>
              </a:rPr>
              <a:t>not a probability. </a:t>
            </a:r>
            <a:r>
              <a:rPr sz="2400" spc="-5" dirty="0">
                <a:latin typeface="Arial"/>
                <a:cs typeface="Arial"/>
              </a:rPr>
              <a:t>It's either true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false  that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average age of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45" dirty="0" smtClean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spc="-5" dirty="0" smtClean="0">
                <a:solidFill>
                  <a:srgbClr val="3B3B3B"/>
                </a:solidFill>
                <a:latin typeface="Arial"/>
                <a:cs typeface="Arial"/>
              </a:rPr>
              <a:t>26.9</a:t>
            </a:r>
            <a:r>
              <a:rPr lang="en-US" sz="2400" spc="-5" dirty="0" smtClean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spc="-5" dirty="0" smtClean="0">
                <a:solidFill>
                  <a:srgbClr val="3B3B3B"/>
                </a:solidFill>
                <a:latin typeface="Arial"/>
                <a:cs typeface="Arial"/>
              </a:rPr>
              <a:t>27.6</a:t>
            </a:r>
            <a:r>
              <a:rPr lang="en-US" sz="2400" spc="-5" dirty="0" smtClean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26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10"/>
            <a:ext cx="6908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 </a:t>
            </a:r>
            <a:r>
              <a:rPr i="1" dirty="0">
                <a:latin typeface="Arial-BoldItalicMT"/>
                <a:cs typeface="Arial-BoldItalicMT"/>
              </a:rPr>
              <a:t>Not </a:t>
            </a:r>
            <a:r>
              <a:rPr dirty="0"/>
              <a:t>to </a:t>
            </a:r>
            <a:r>
              <a:rPr spc="-5" dirty="0"/>
              <a:t>Use </a:t>
            </a:r>
            <a:r>
              <a:rPr dirty="0"/>
              <a:t>The</a:t>
            </a:r>
            <a:r>
              <a:rPr spc="-50" dirty="0"/>
              <a:t> </a:t>
            </a:r>
            <a:r>
              <a:rPr spc="-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101074"/>
            <a:ext cx="7759700" cy="3520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065" marR="988060" indent="-381000">
              <a:lnSpc>
                <a:spcPct val="100699"/>
              </a:lnSpc>
              <a:spcBef>
                <a:spcPts val="8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trying to estimate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 high or very low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percentiles,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or min and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  <a:p>
            <a:pPr marL="393065" marR="5080" indent="-381000">
              <a:lnSpc>
                <a:spcPct val="100699"/>
              </a:lnSpc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trying to estimate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parameter that’s greatly  affected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by rare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elements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marL="393065" marR="715645" indent="-381000">
              <a:lnSpc>
                <a:spcPct val="99000"/>
              </a:lnSpc>
              <a:spcBef>
                <a:spcPts val="45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probability distribution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of your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not  roughly bell shaped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(the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 of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empirical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will be a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clue)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original sample is very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small</a:t>
            </a:r>
            <a:endParaRPr sz="2400">
              <a:latin typeface="Arial"/>
              <a:cs typeface="Arial"/>
            </a:endParaRPr>
          </a:p>
          <a:p>
            <a:pPr marR="158750" algn="ctr">
              <a:lnSpc>
                <a:spcPct val="100000"/>
              </a:lnSpc>
              <a:spcBef>
                <a:spcPts val="1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67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885950"/>
            <a:ext cx="6071235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 Interval</a:t>
            </a:r>
            <a:r>
              <a:rPr spc="-20" dirty="0"/>
              <a:t> </a:t>
            </a:r>
            <a:r>
              <a:rPr spc="-5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8083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13"/>
            <a:ext cx="530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Confidence</a:t>
            </a:r>
            <a:r>
              <a:rPr spc="-55" dirty="0"/>
              <a:t> </a:t>
            </a:r>
            <a:r>
              <a:rPr spc="-5"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101074"/>
            <a:ext cx="7896859" cy="351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estimates of </a:t>
            </a:r>
            <a:r>
              <a:rPr sz="2400" b="1" dirty="0">
                <a:solidFill>
                  <a:srgbClr val="7B000C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on random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95% is 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confidence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dirty="0">
                <a:latin typeface="Arial"/>
                <a:cs typeface="Arial"/>
              </a:rPr>
              <a:t>Could be any percent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0 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ts val="2840"/>
              </a:lnSpc>
              <a:spcBef>
                <a:spcPts val="2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latin typeface="Arial"/>
                <a:cs typeface="Arial"/>
              </a:rPr>
              <a:t>Bigger </a:t>
            </a:r>
            <a:r>
              <a:rPr sz="2400" dirty="0">
                <a:latin typeface="Arial"/>
                <a:cs typeface="Arial"/>
              </a:rPr>
              <a:t>means wider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intervals</a:t>
            </a:r>
            <a:endParaRPr sz="2400">
              <a:latin typeface="Arial"/>
              <a:cs typeface="Arial"/>
            </a:endParaRPr>
          </a:p>
          <a:p>
            <a:pPr marL="393065" marR="231775" indent="-381000">
              <a:lnSpc>
                <a:spcPts val="2900"/>
              </a:lnSpc>
              <a:spcBef>
                <a:spcPts val="4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confidence is in the process </a:t>
            </a:r>
            <a:r>
              <a:rPr sz="2400" spc="-5" dirty="0">
                <a:latin typeface="Arial"/>
                <a:cs typeface="Arial"/>
              </a:rPr>
              <a:t>that generated the  interval: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ts val="2800"/>
              </a:lnSpc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latin typeface="Arial"/>
                <a:cs typeface="Arial"/>
              </a:rPr>
              <a:t>It generates </a:t>
            </a:r>
            <a:r>
              <a:rPr sz="2400" dirty="0">
                <a:latin typeface="Arial"/>
                <a:cs typeface="Arial"/>
              </a:rPr>
              <a:t>a “good” </a:t>
            </a:r>
            <a:r>
              <a:rPr sz="2400" spc="-5" dirty="0">
                <a:latin typeface="Arial"/>
                <a:cs typeface="Arial"/>
              </a:rPr>
              <a:t>interval </a:t>
            </a:r>
            <a:r>
              <a:rPr sz="2400" dirty="0">
                <a:latin typeface="Arial"/>
                <a:cs typeface="Arial"/>
              </a:rPr>
              <a:t>about 95% 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R="57785" algn="ctr">
              <a:lnSpc>
                <a:spcPct val="100000"/>
              </a:lnSpc>
              <a:spcBef>
                <a:spcPts val="148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34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6410"/>
            <a:ext cx="475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CI </a:t>
            </a:r>
            <a:r>
              <a:rPr dirty="0"/>
              <a:t>for</a:t>
            </a:r>
            <a:r>
              <a:rPr spc="-45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101074"/>
            <a:ext cx="7339330" cy="295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Null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hypothesis: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Population </a:t>
            </a:r>
            <a:r>
              <a:rPr sz="2400" b="1" dirty="0">
                <a:solidFill>
                  <a:srgbClr val="7B000C"/>
                </a:solidFill>
                <a:latin typeface="Arial"/>
                <a:cs typeface="Arial"/>
              </a:rPr>
              <a:t>mean =</a:t>
            </a:r>
            <a:r>
              <a:rPr sz="2400" b="1" spc="-45" dirty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B000C"/>
                </a:solidFill>
                <a:latin typeface="Arial-BoldItalicMT"/>
                <a:cs typeface="Arial-BoldItalicMT"/>
              </a:rPr>
              <a:t>x</a:t>
            </a:r>
            <a:endParaRPr sz="2400">
              <a:latin typeface="Arial-BoldItalicMT"/>
              <a:cs typeface="Arial-BoldItalicMT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 hypothesis: </a:t>
            </a:r>
            <a:r>
              <a:rPr sz="2400" b="1" spc="-5" dirty="0">
                <a:solidFill>
                  <a:srgbClr val="7B000C"/>
                </a:solidFill>
                <a:latin typeface="Arial"/>
                <a:cs typeface="Arial"/>
              </a:rPr>
              <a:t>Population </a:t>
            </a:r>
            <a:r>
              <a:rPr sz="2400" b="1" dirty="0">
                <a:solidFill>
                  <a:srgbClr val="7B000C"/>
                </a:solidFill>
                <a:latin typeface="Arial"/>
                <a:cs typeface="Arial"/>
              </a:rPr>
              <a:t>mean ≠</a:t>
            </a:r>
            <a:r>
              <a:rPr sz="2400" b="1" spc="-40" dirty="0">
                <a:solidFill>
                  <a:srgbClr val="7B000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7B000C"/>
                </a:solidFill>
                <a:latin typeface="Arial-BoldItalicMT"/>
                <a:cs typeface="Arial-BoldItalicMT"/>
              </a:rPr>
              <a:t>x</a:t>
            </a:r>
            <a:endParaRPr sz="2400">
              <a:latin typeface="Arial-BoldItalicMT"/>
              <a:cs typeface="Arial-BoldItalicMT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Cutoff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P-value: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  <a:p>
            <a:pPr marL="850265" marR="5080" lvl="1" indent="-381000">
              <a:lnSpc>
                <a:spcPts val="2800"/>
              </a:lnSpc>
              <a:spcBef>
                <a:spcPts val="18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Construct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(100-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)%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confidence interval for the  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ts val="2820"/>
              </a:lnSpc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not 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interval,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reject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20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interval,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can’t reject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99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5900"/>
            <a:ext cx="500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</a:t>
            </a:r>
            <a:r>
              <a:rPr spc="-60" dirty="0"/>
              <a:t> </a:t>
            </a:r>
            <a:r>
              <a:rPr spc="-5" dirty="0"/>
              <a:t>Percentiles</a:t>
            </a:r>
          </a:p>
        </p:txBody>
      </p:sp>
      <p:sp>
        <p:nvSpPr>
          <p:cNvPr id="3" name="object 3"/>
          <p:cNvSpPr/>
          <p:nvPr/>
        </p:nvSpPr>
        <p:spPr>
          <a:xfrm>
            <a:off x="5637349" y="2899975"/>
            <a:ext cx="1259840" cy="583565"/>
          </a:xfrm>
          <a:custGeom>
            <a:avLst/>
            <a:gdLst/>
            <a:ahLst/>
            <a:cxnLst/>
            <a:rect l="l" t="t" r="r" b="b"/>
            <a:pathLst>
              <a:path w="1259840" h="583564">
                <a:moveTo>
                  <a:pt x="1259400" y="145825"/>
                </a:moveTo>
                <a:lnTo>
                  <a:pt x="0" y="145825"/>
                </a:lnTo>
                <a:lnTo>
                  <a:pt x="0" y="583224"/>
                </a:lnTo>
                <a:lnTo>
                  <a:pt x="1259400" y="583224"/>
                </a:lnTo>
                <a:lnTo>
                  <a:pt x="1259400" y="145825"/>
                </a:lnTo>
                <a:close/>
              </a:path>
              <a:path w="1259840" h="583564">
                <a:moveTo>
                  <a:pt x="888178" y="0"/>
                </a:moveTo>
                <a:lnTo>
                  <a:pt x="734650" y="145825"/>
                </a:lnTo>
                <a:lnTo>
                  <a:pt x="1049500" y="145825"/>
                </a:lnTo>
                <a:lnTo>
                  <a:pt x="88817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7349" y="2899976"/>
            <a:ext cx="1259840" cy="583565"/>
          </a:xfrm>
          <a:custGeom>
            <a:avLst/>
            <a:gdLst/>
            <a:ahLst/>
            <a:cxnLst/>
            <a:rect l="l" t="t" r="r" b="b"/>
            <a:pathLst>
              <a:path w="1259840" h="583564">
                <a:moveTo>
                  <a:pt x="0" y="145824"/>
                </a:moveTo>
                <a:lnTo>
                  <a:pt x="734650" y="145824"/>
                </a:lnTo>
                <a:lnTo>
                  <a:pt x="888178" y="0"/>
                </a:lnTo>
                <a:lnTo>
                  <a:pt x="1049500" y="145824"/>
                </a:lnTo>
                <a:lnTo>
                  <a:pt x="1259400" y="145824"/>
                </a:lnTo>
                <a:lnTo>
                  <a:pt x="1259400" y="218724"/>
                </a:lnTo>
                <a:lnTo>
                  <a:pt x="1259400" y="328074"/>
                </a:lnTo>
                <a:lnTo>
                  <a:pt x="1259400" y="583224"/>
                </a:lnTo>
                <a:lnTo>
                  <a:pt x="1049500" y="583224"/>
                </a:lnTo>
                <a:lnTo>
                  <a:pt x="734650" y="583224"/>
                </a:lnTo>
                <a:lnTo>
                  <a:pt x="0" y="583224"/>
                </a:lnTo>
                <a:lnTo>
                  <a:pt x="0" y="328074"/>
                </a:lnTo>
                <a:lnTo>
                  <a:pt x="0" y="218724"/>
                </a:lnTo>
                <a:lnTo>
                  <a:pt x="0" y="145824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98358" y="2874347"/>
            <a:ext cx="1435735" cy="608965"/>
          </a:xfrm>
          <a:custGeom>
            <a:avLst/>
            <a:gdLst/>
            <a:ahLst/>
            <a:cxnLst/>
            <a:rect l="l" t="t" r="r" b="b"/>
            <a:pathLst>
              <a:path w="1435734" h="608964">
                <a:moveTo>
                  <a:pt x="1435500" y="171452"/>
                </a:moveTo>
                <a:lnTo>
                  <a:pt x="0" y="171452"/>
                </a:lnTo>
                <a:lnTo>
                  <a:pt x="0" y="608851"/>
                </a:lnTo>
                <a:lnTo>
                  <a:pt x="1435500" y="608851"/>
                </a:lnTo>
                <a:lnTo>
                  <a:pt x="1435500" y="171452"/>
                </a:lnTo>
                <a:close/>
              </a:path>
              <a:path w="1435734" h="608964">
                <a:moveTo>
                  <a:pt x="1015989" y="0"/>
                </a:moveTo>
                <a:lnTo>
                  <a:pt x="837374" y="171452"/>
                </a:lnTo>
                <a:lnTo>
                  <a:pt x="1196249" y="171452"/>
                </a:lnTo>
                <a:lnTo>
                  <a:pt x="101598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98358" y="2874348"/>
            <a:ext cx="1435735" cy="608965"/>
          </a:xfrm>
          <a:custGeom>
            <a:avLst/>
            <a:gdLst/>
            <a:ahLst/>
            <a:cxnLst/>
            <a:rect l="l" t="t" r="r" b="b"/>
            <a:pathLst>
              <a:path w="1435734" h="608964">
                <a:moveTo>
                  <a:pt x="0" y="171451"/>
                </a:moveTo>
                <a:lnTo>
                  <a:pt x="837375" y="171451"/>
                </a:lnTo>
                <a:lnTo>
                  <a:pt x="1015990" y="0"/>
                </a:lnTo>
                <a:lnTo>
                  <a:pt x="1196250" y="171451"/>
                </a:lnTo>
                <a:lnTo>
                  <a:pt x="1435500" y="171451"/>
                </a:lnTo>
                <a:lnTo>
                  <a:pt x="1435500" y="244352"/>
                </a:lnTo>
                <a:lnTo>
                  <a:pt x="1435500" y="353701"/>
                </a:lnTo>
                <a:lnTo>
                  <a:pt x="1435500" y="608851"/>
                </a:lnTo>
                <a:lnTo>
                  <a:pt x="1196250" y="608851"/>
                </a:lnTo>
                <a:lnTo>
                  <a:pt x="837375" y="608851"/>
                </a:lnTo>
                <a:lnTo>
                  <a:pt x="0" y="608851"/>
                </a:lnTo>
                <a:lnTo>
                  <a:pt x="0" y="353701"/>
                </a:lnTo>
                <a:lnTo>
                  <a:pt x="0" y="244352"/>
                </a:lnTo>
                <a:lnTo>
                  <a:pt x="0" y="171451"/>
                </a:lnTo>
                <a:close/>
              </a:path>
            </a:pathLst>
          </a:custGeom>
          <a:ln w="12700">
            <a:solidFill>
              <a:srgbClr val="3369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25" y="1115059"/>
            <a:ext cx="8294370" cy="313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409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80th percentile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in a set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at least as  large as 80% of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elements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set</a:t>
            </a:r>
            <a:endParaRPr sz="2400" dirty="0">
              <a:latin typeface="Arial"/>
              <a:cs typeface="Arial"/>
            </a:endParaRPr>
          </a:p>
          <a:p>
            <a:pPr marL="469900" marR="5080" indent="233045">
              <a:lnSpc>
                <a:spcPts val="4100"/>
              </a:lnSpc>
              <a:spcBef>
                <a:spcPts val="245"/>
              </a:spcBef>
              <a:tabLst>
                <a:tab pos="486219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s = [1, 7, 3,</a:t>
            </a:r>
            <a:r>
              <a:rPr sz="2200" b="1" spc="35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9,</a:t>
            </a:r>
            <a:r>
              <a:rPr sz="2200" b="1" spc="5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5]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	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percentile(80, s)</a:t>
            </a:r>
            <a:r>
              <a:rPr sz="2200" b="1" spc="-75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7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80th percentile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ordered element 4: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(80/100) *</a:t>
            </a:r>
            <a:r>
              <a:rPr sz="2200" b="1" spc="-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5</a:t>
            </a:r>
            <a:endParaRPr sz="2200" dirty="0">
              <a:latin typeface="Courier New"/>
              <a:cs typeface="Courier New"/>
            </a:endParaRPr>
          </a:p>
          <a:p>
            <a:pPr marR="15240" algn="r">
              <a:lnSpc>
                <a:spcPct val="100000"/>
              </a:lnSpc>
              <a:spcBef>
                <a:spcPts val="1540"/>
              </a:spcBef>
              <a:tabLst>
                <a:tab pos="1523365" algn="l"/>
              </a:tabLst>
            </a:pPr>
            <a:r>
              <a:rPr sz="1800" spc="-5" dirty="0">
                <a:latin typeface="Arial"/>
                <a:cs typeface="Arial"/>
              </a:rPr>
              <a:t>Percentile	Size of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</a:t>
            </a:r>
            <a:endParaRPr sz="1800" dirty="0">
              <a:latin typeface="Arial"/>
              <a:cs typeface="Arial"/>
            </a:endParaRPr>
          </a:p>
          <a:p>
            <a:pPr marL="12700" marR="901700">
              <a:lnSpc>
                <a:spcPct val="100800"/>
              </a:lnSpc>
              <a:spcBef>
                <a:spcPts val="740"/>
              </a:spcBef>
            </a:pPr>
            <a:r>
              <a:rPr lang="en-US" sz="2400" spc="-5" dirty="0" smtClean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2400" spc="-5" dirty="0" smtClean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percentile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does not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exactly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correspond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lang="en-US" sz="2400" spc="-5" dirty="0" smtClean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2400" dirty="0" smtClean="0">
                <a:solidFill>
                  <a:srgbClr val="3B3B3B"/>
                </a:solidFill>
                <a:latin typeface="Arial"/>
                <a:cs typeface="Arial"/>
              </a:rPr>
              <a:t>an </a:t>
            </a:r>
            <a:r>
              <a:rPr sz="2400" spc="-5" dirty="0" smtClean="0">
                <a:solidFill>
                  <a:srgbClr val="3B3B3B"/>
                </a:solidFill>
                <a:latin typeface="Arial"/>
                <a:cs typeface="Arial"/>
              </a:rPr>
              <a:t>element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take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next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greater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element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instead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191515"/>
            <a:ext cx="606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820" algn="l"/>
              </a:tabLst>
            </a:pPr>
            <a:r>
              <a:rPr dirty="0"/>
              <a:t>The	</a:t>
            </a:r>
            <a:r>
              <a:rPr dirty="0">
                <a:latin typeface="Courier New"/>
                <a:cs typeface="Courier New"/>
              </a:rPr>
              <a:t>percentile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038859"/>
            <a:ext cx="7912100" cy="342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  <a:buClr>
                <a:srgbClr val="C4820E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 percentile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in a set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 at least as  large as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% of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elements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30"/>
              </a:spcBef>
              <a:buClr>
                <a:srgbClr val="C4820E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datascience</a:t>
            </a:r>
            <a:r>
              <a:rPr sz="2400" spc="-80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module:</a:t>
            </a:r>
            <a:endParaRPr sz="2400">
              <a:latin typeface="Arial"/>
              <a:cs typeface="Arial"/>
            </a:endParaRPr>
          </a:p>
          <a:p>
            <a:pPr marL="462915" algn="ctr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percentile(p,</a:t>
            </a: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45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buClr>
                <a:srgbClr val="C4820E"/>
              </a:buClr>
              <a:buFont typeface="Arial"/>
              <a:buChar char="●"/>
              <a:tabLst>
                <a:tab pos="393065" algn="l"/>
                <a:tab pos="393700" algn="l"/>
              </a:tabLst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2400" b="1" spc="-8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0 and 100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E"/>
              </a:buClr>
              <a:buFont typeface="Arial"/>
              <a:buChar char="●"/>
            </a:pPr>
            <a:endParaRPr sz="345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Clr>
                <a:srgbClr val="C4820E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Returns the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th percentile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3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24" y="215900"/>
            <a:ext cx="457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4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24" y="1023620"/>
            <a:ext cx="650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True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 when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s = [1, 7, 3, 9,</a:t>
            </a:r>
            <a:r>
              <a:rPr sz="2200" b="1" spc="-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5]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67319"/>
              </p:ext>
            </p:extLst>
          </p:nvPr>
        </p:nvGraphicFramePr>
        <p:xfrm>
          <a:off x="990600" y="1733550"/>
          <a:ext cx="7543800" cy="28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609600"/>
                <a:gridCol w="533400"/>
                <a:gridCol w="3886200"/>
              </a:tblGrid>
              <a:tr h="1004073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percentile(10,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percentile(39,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0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percentile(40</a:t>
                      </a:r>
                      <a:r>
                        <a:rPr sz="2200" b="1" dirty="0" smtClean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01395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31861">
                <a:tc>
                  <a:txBody>
                    <a:bodyPr/>
                    <a:lstStyle/>
                    <a:p>
                      <a:pPr marL="31750" marR="76200">
                        <a:lnSpc>
                          <a:spcPct val="102699"/>
                        </a:lnSpc>
                        <a:spcBef>
                          <a:spcPts val="90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percentile(</a:t>
                      </a:r>
                      <a:r>
                        <a:rPr sz="2200" b="1" dirty="0" smtClean="0">
                          <a:latin typeface="Courier New"/>
                          <a:cs typeface="Courier New"/>
                        </a:rPr>
                        <a:t>40</a:t>
                      </a:r>
                      <a:r>
                        <a:rPr sz="2200" b="1" dirty="0" smtClean="0">
                          <a:latin typeface="Courier New"/>
                          <a:cs typeface="Courier New"/>
                        </a:rPr>
                        <a:t>,</a:t>
                      </a:r>
                      <a:endParaRPr lang="en-US" sz="2200" b="1" dirty="0" smtClean="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ct val="102699"/>
                        </a:lnSpc>
                        <a:spcBef>
                          <a:spcPts val="905"/>
                        </a:spcBef>
                      </a:pPr>
                      <a:endParaRPr lang="en-US" sz="2200" b="1" dirty="0" smtClean="0">
                        <a:latin typeface="Courier New"/>
                        <a:cs typeface="Courier New"/>
                      </a:endParaRPr>
                    </a:p>
                    <a:p>
                      <a:pPr marL="31750" marR="76200" indent="0" defTabSz="914400" eaLnBrk="1" fontAlgn="auto" latinLnBrk="0" hangingPunct="1">
                        <a:lnSpc>
                          <a:spcPct val="102699"/>
                        </a:lnSpc>
                        <a:spcBef>
                          <a:spcPts val="9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lang="it-IT" sz="2200" b="1" dirty="0" err="1" smtClean="0">
                          <a:latin typeface="Courier New"/>
                          <a:cs typeface="Courier New"/>
                        </a:rPr>
                        <a:t>ercentile</a:t>
                      </a:r>
                      <a:r>
                        <a:rPr lang="it-IT" sz="2200" b="1" dirty="0" smtClean="0">
                          <a:latin typeface="Courier New"/>
                          <a:cs typeface="Courier New"/>
                        </a:rPr>
                        <a:t>(50, </a:t>
                      </a:r>
                      <a:r>
                        <a:rPr sz="2200" b="1" dirty="0" smtClean="0">
                          <a:latin typeface="Courier New"/>
                          <a:cs typeface="Courier New"/>
                        </a:rPr>
                        <a:t> 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11493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200" b="1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sz="2200" b="1" dirty="0" smtClean="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endParaRPr lang="en-US" sz="2200" b="1" dirty="0" smtClean="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12382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200" b="1" dirty="0" smtClean="0">
                          <a:latin typeface="Courier New"/>
                          <a:cs typeface="Courier New"/>
                        </a:rPr>
                        <a:t>=</a:t>
                      </a:r>
                      <a:endParaRPr lang="en-US" sz="2200" b="1" dirty="0" smtClean="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endParaRPr lang="en-US" sz="2200" b="1" dirty="0" smtClean="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==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12382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percentile(41</a:t>
                      </a:r>
                      <a:r>
                        <a:rPr sz="2200" b="1" dirty="0" smtClean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s)</a:t>
                      </a: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endParaRPr lang="en-US" sz="2200" b="1" dirty="0" smtClean="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 marL="0" marR="0" marT="1238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Estimation</a:t>
            </a:r>
            <a:r>
              <a:rPr spc="-65" dirty="0"/>
              <a:t> </a:t>
            </a:r>
            <a:r>
              <a:rPr spc="-5" dirty="0"/>
              <a:t>(Review)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5900"/>
            <a:ext cx="4675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Inference:</a:t>
            </a:r>
            <a:r>
              <a:rPr spc="-7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099820"/>
            <a:ext cx="7355840" cy="3138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How big is an unknown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parameter?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23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have a census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(that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whole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population):</a:t>
            </a:r>
            <a:endParaRPr sz="2400" dirty="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25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Just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calculate the parameter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and you’re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done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205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don’t have a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census:</a:t>
            </a:r>
            <a:endParaRPr sz="2400" dirty="0">
              <a:latin typeface="Arial"/>
              <a:cs typeface="Arial"/>
            </a:endParaRPr>
          </a:p>
          <a:p>
            <a:pPr marL="850900" lvl="1" indent="-381000">
              <a:lnSpc>
                <a:spcPts val="2845"/>
              </a:lnSpc>
              <a:spcBef>
                <a:spcPts val="25"/>
              </a:spcBef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Take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random 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 dirty="0">
              <a:latin typeface="Arial"/>
              <a:cs typeface="Arial"/>
            </a:endParaRPr>
          </a:p>
          <a:p>
            <a:pPr marL="850900" lvl="1" indent="-381000">
              <a:lnSpc>
                <a:spcPts val="2845"/>
              </a:lnSpc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Use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statistic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as an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5900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Variability of </a:t>
            </a:r>
            <a:r>
              <a:rPr dirty="0"/>
              <a:t>the</a:t>
            </a:r>
            <a:r>
              <a:rPr spc="-7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075436"/>
            <a:ext cx="7865109" cy="29698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05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175" dirty="0">
                <a:latin typeface="Arial Unicode MS"/>
                <a:cs typeface="Arial Unicode MS"/>
              </a:rPr>
              <a:t>➜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09"/>
              </a:spcBef>
              <a:buClr>
                <a:srgbClr val="C4820E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 could have come out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differently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lr>
                <a:srgbClr val="C4820E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have been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09"/>
              </a:spcBef>
              <a:buClr>
                <a:srgbClr val="C4820E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question: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430"/>
              </a:spcBef>
              <a:buClr>
                <a:srgbClr val="C4820E"/>
              </a:buClr>
              <a:buFont typeface="Arial"/>
              <a:buChar char="○"/>
              <a:tabLst>
                <a:tab pos="850265" algn="l"/>
                <a:tab pos="85090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How different could the estimate have been?</a:t>
            </a:r>
            <a:endParaRPr sz="2400">
              <a:latin typeface="Arial"/>
              <a:cs typeface="Arial"/>
            </a:endParaRPr>
          </a:p>
          <a:p>
            <a:pPr marL="393700" marR="123189" indent="-381000">
              <a:lnSpc>
                <a:spcPts val="3410"/>
              </a:lnSpc>
              <a:spcBef>
                <a:spcPts val="80"/>
              </a:spcBef>
              <a:buClr>
                <a:srgbClr val="C4820E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The variability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estimate tells </a:t>
            </a:r>
            <a:r>
              <a:rPr sz="2400" dirty="0">
                <a:latin typeface="Arial"/>
                <a:cs typeface="Arial"/>
              </a:rPr>
              <a:t>us </a:t>
            </a:r>
            <a:r>
              <a:rPr sz="2400" spc="-5" dirty="0">
                <a:latin typeface="Arial"/>
                <a:cs typeface="Arial"/>
              </a:rPr>
              <a:t>something </a:t>
            </a:r>
            <a:r>
              <a:rPr sz="2400" dirty="0">
                <a:latin typeface="Arial"/>
                <a:cs typeface="Arial"/>
              </a:rPr>
              <a:t>about  how </a:t>
            </a:r>
            <a:r>
              <a:rPr sz="2400" spc="-5" dirty="0">
                <a:latin typeface="Arial"/>
                <a:cs typeface="Arial"/>
              </a:rPr>
              <a:t>accurate the estimate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9674" y="4071620"/>
            <a:ext cx="3905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estimate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parameter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215900"/>
            <a:ext cx="677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 </a:t>
            </a:r>
            <a:r>
              <a:rPr dirty="0"/>
              <a:t>to </a:t>
            </a:r>
            <a:r>
              <a:rPr spc="-5" dirty="0"/>
              <a:t>Get Another</a:t>
            </a:r>
            <a:r>
              <a:rPr spc="-50" dirty="0"/>
              <a:t> </a:t>
            </a:r>
            <a:r>
              <a:rPr spc="-5" dirty="0"/>
              <a:t>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24" y="1099820"/>
            <a:ext cx="7642225" cy="288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175" dirty="0">
                <a:latin typeface="Arial Unicode MS"/>
                <a:cs typeface="Arial Unicode MS"/>
              </a:rPr>
              <a:t>➜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1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>
              <a:latin typeface="Arial"/>
              <a:cs typeface="Arial"/>
            </a:endParaRPr>
          </a:p>
          <a:p>
            <a:pPr marL="393700" marR="5080" indent="-381000">
              <a:lnSpc>
                <a:spcPct val="100800"/>
              </a:lnSpc>
              <a:spcBef>
                <a:spcPts val="1705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get many values of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we needed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random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725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Can’t go back and sample again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population:</a:t>
            </a:r>
            <a:endParaRPr sz="24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buClr>
                <a:srgbClr val="7B000C"/>
              </a:buClr>
              <a:buChar char="○"/>
              <a:tabLst>
                <a:tab pos="850265" algn="l"/>
                <a:tab pos="850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time,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no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money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730"/>
              </a:spcBef>
              <a:buClr>
                <a:srgbClr val="7B000C"/>
              </a:buClr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Stuck?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914</Words>
  <Application>Microsoft Macintosh PowerPoint</Application>
  <PresentationFormat>On-screen Show (16:9)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Foundations of Data Science</vt:lpstr>
      <vt:lpstr>Percentiles</vt:lpstr>
      <vt:lpstr>Computing Percentiles</vt:lpstr>
      <vt:lpstr>The percentile Function</vt:lpstr>
      <vt:lpstr>Discussion Question</vt:lpstr>
      <vt:lpstr>Estimation (Review)</vt:lpstr>
      <vt:lpstr>Inference: Estimation</vt:lpstr>
      <vt:lpstr>Variability of the Estimate</vt:lpstr>
      <vt:lpstr>Where to Get Another Sample?</vt:lpstr>
      <vt:lpstr>The Bootstrap</vt:lpstr>
      <vt:lpstr>The Bootstrap</vt:lpstr>
      <vt:lpstr>Why the Bootstrap Works</vt:lpstr>
      <vt:lpstr>Key to Resampling</vt:lpstr>
      <vt:lpstr>Why the Bootstrap Works</vt:lpstr>
      <vt:lpstr>Inference Using the Bootstrap</vt:lpstr>
      <vt:lpstr>PowerPoint Presentation</vt:lpstr>
      <vt:lpstr>95% Confidence Interval</vt:lpstr>
      <vt:lpstr>Use Methods Appropriately</vt:lpstr>
      <vt:lpstr>Can You Use a CI Like This?</vt:lpstr>
      <vt:lpstr>Is This What a CI Means?</vt:lpstr>
      <vt:lpstr>When Not to Use The Bootstrap</vt:lpstr>
      <vt:lpstr>Confidence Interval Tests</vt:lpstr>
      <vt:lpstr>95% Confidence Interval</vt:lpstr>
      <vt:lpstr>Using a CI for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Data Science</dc:title>
  <cp:lastModifiedBy>Carrie Hosman</cp:lastModifiedBy>
  <cp:revision>1</cp:revision>
  <dcterms:created xsi:type="dcterms:W3CDTF">2020-03-09T16:21:15Z</dcterms:created>
  <dcterms:modified xsi:type="dcterms:W3CDTF">2020-03-09T16:33:39Z</dcterms:modified>
</cp:coreProperties>
</file>