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-2024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7393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651ff4c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8651ff4c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bd3e1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bd3e1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b4d221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b4d221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b4d221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b4d221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b4d221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b4d221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b4d221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b4d221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b4d22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b4d22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b4d221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b4d221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b4d221b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b4d221b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b4d221b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b4d221b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8651ff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8651ff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86849d62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86849d62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86655604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86655604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9bd3e11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9bd3e11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b4c69c5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b4c69c5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b4c69c5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b4c69c5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b4c69c5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b4c69c5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b4c69c5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cb4c69c5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b4c69c5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b4c69c5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b4c69c5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b4c69c5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6420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3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520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5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6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4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Chance</a:t>
            </a:r>
            <a:r>
              <a:rPr lang="en-US" dirty="0" smtClean="0"/>
              <a:t> and Sampling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5" descr="freespee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1652588"/>
            <a:ext cx="7839075" cy="183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39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922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Deterministic sample: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Sampling scheme doesn’t involve chance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Probability sample: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Before the sample is drawn, you have to know the selection probability of every group of people in the population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 all individuals have to have equal chance of being selected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7"/>
          <p:cNvSpPr txBox="1"/>
          <p:nvPr/>
        </p:nvSpPr>
        <p:spPr>
          <a:xfrm>
            <a:off x="7123650" y="4224350"/>
            <a:ext cx="1495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1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Convenience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sample consists of whoever walks by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Just because you think you’re sampling “at random”, doesn’t mean you are.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can’t figure out ahead of time 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what’s the population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what’s the chance of selection, for each group in the population</a:t>
            </a:r>
            <a:endParaRPr/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 you don’t have a random sample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121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720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Random quantity with various possible values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“Probability distribution”: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the possible values of the quantity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probability of each of those values</a:t>
            </a:r>
            <a:endParaRPr/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some cases, the probability distribution can be worked out mathematically without ever generating </a:t>
            </a:r>
            <a:br>
              <a:rPr lang="en"/>
            </a:br>
            <a:r>
              <a:rPr lang="en"/>
              <a:t>(or simulating) the random quantity</a:t>
            </a:r>
            <a:endParaRPr/>
          </a:p>
        </p:txBody>
      </p:sp>
      <p:sp>
        <p:nvSpPr>
          <p:cNvPr id="197" name="Google Shape;197;p41"/>
          <p:cNvSpPr txBox="1"/>
          <p:nvPr/>
        </p:nvSpPr>
        <p:spPr>
          <a:xfrm>
            <a:off x="7162800" y="4014450"/>
            <a:ext cx="1495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6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Distribution</a:t>
            </a:r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observations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Observations can be from repetitions of an experiment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“Empirical Distribution”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observed values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proportion of counts of each value</a:t>
            </a:r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7374900" y="3988200"/>
            <a:ext cx="131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5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Random Samples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640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Averages</a:t>
            </a:r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a chance experiment is repeated many times,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independently and under the same conditions,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 the proportion of times that an event occurs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gets closer to the theoretical probability of the event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As you increase the number of rolls of a die, the proportion of times you see the face with five spots gets closer to 1/6</a:t>
            </a:r>
            <a:endParaRPr/>
          </a:p>
        </p:txBody>
      </p:sp>
      <p:sp>
        <p:nvSpPr>
          <p:cNvPr id="216" name="Google Shape;216;p44"/>
          <p:cNvSpPr txBox="1"/>
          <p:nvPr/>
        </p:nvSpPr>
        <p:spPr>
          <a:xfrm>
            <a:off x="6499200" y="3362375"/>
            <a:ext cx="78729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4"/>
          <p:cNvSpPr txBox="1"/>
          <p:nvPr/>
        </p:nvSpPr>
        <p:spPr>
          <a:xfrm>
            <a:off x="7333800" y="4041150"/>
            <a:ext cx="1353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Random Samples</a:t>
            </a:r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body" idx="1"/>
          </p:nvPr>
        </p:nvSpPr>
        <p:spPr>
          <a:xfrm>
            <a:off x="457200" y="9381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the sample size is large, 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 the empirical distribution of a uniform random sample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resembles the distribution of the population,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with high probability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495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96225" y="2233800"/>
            <a:ext cx="8351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&amp; Simulation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322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234" name="Google Shape;234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Roll a fair die 4 times.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is P(get at least one 6)?</a:t>
            </a:r>
            <a:endParaRPr/>
          </a:p>
        </p:txBody>
      </p:sp>
      <p:sp>
        <p:nvSpPr>
          <p:cNvPr id="235" name="Google Shape;235;p47"/>
          <p:cNvSpPr txBox="1"/>
          <p:nvPr/>
        </p:nvSpPr>
        <p:spPr>
          <a:xfrm>
            <a:off x="3915300" y="4062625"/>
            <a:ext cx="1313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4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Roll a fair die 20 times.  What is P(get at least one 6)?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Three ways to compute it: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Calculation:</a:t>
            </a:r>
            <a:r>
              <a:rPr lang="en"/>
              <a:t>  Use math.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Enumeration:</a:t>
            </a:r>
            <a:r>
              <a:rPr lang="en"/>
              <a:t>  Count all outcomes.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Estimation:</a:t>
            </a:r>
            <a:r>
              <a:rPr lang="en"/>
              <a:t>  Randomly sample outcomes.  Estimate.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910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Lowest value: 0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Chance of event that is impossible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Highest value: 1 (or 100%)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Chance of event that is certain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an event has chance 70%, then the chance that it doesn’t happen is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100% - 70% = 30%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1 - 0.7 = 0.3</a:t>
            </a: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7139825" y="3940000"/>
            <a:ext cx="14919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Equally Likely Outcomes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Assuming all outcomes are equally likely, the chance of an event A is: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   number of outcomes that make A happen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P(A)  =  ---------------------------------------------------------------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                total number of outcomes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of a Fraction</a:t>
            </a:r>
            <a:endParaRPr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488" y="973425"/>
            <a:ext cx="4817026" cy="372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7139825" y="3940000"/>
            <a:ext cx="14919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Rule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Chance that two events </a:t>
            </a:r>
            <a:r>
              <a:rPr lang="en" i="1"/>
              <a:t>A</a:t>
            </a:r>
            <a:r>
              <a:rPr lang="en"/>
              <a:t> and </a:t>
            </a:r>
            <a:r>
              <a:rPr lang="en" i="1"/>
              <a:t>B</a:t>
            </a:r>
            <a:r>
              <a:rPr lang="en"/>
              <a:t> both happen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= P(</a:t>
            </a:r>
            <a:r>
              <a:rPr lang="en" i="1"/>
              <a:t>A</a:t>
            </a:r>
            <a:r>
              <a:rPr lang="en"/>
              <a:t> happens) x P(</a:t>
            </a:r>
            <a:r>
              <a:rPr lang="en" i="1"/>
              <a:t>B</a:t>
            </a:r>
            <a:r>
              <a:rPr lang="en"/>
              <a:t> happens given that </a:t>
            </a:r>
            <a:r>
              <a:rPr lang="en" i="1"/>
              <a:t>A</a:t>
            </a:r>
            <a:r>
              <a:rPr lang="en"/>
              <a:t> has happened)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answer is </a:t>
            </a:r>
            <a:r>
              <a:rPr lang="en" i="1"/>
              <a:t>less than or equal to</a:t>
            </a:r>
            <a:r>
              <a:rPr lang="en"/>
              <a:t> each of the two chances being multiplied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more conditions you have to satisfy, the less likely you are to satisfy them all</a:t>
            </a:r>
            <a:endParaRPr/>
          </a:p>
        </p:txBody>
      </p:sp>
      <p:sp>
        <p:nvSpPr>
          <p:cNvPr id="151" name="Google Shape;151;p30"/>
          <p:cNvSpPr txBox="1"/>
          <p:nvPr/>
        </p:nvSpPr>
        <p:spPr>
          <a:xfrm>
            <a:off x="7378200" y="4115850"/>
            <a:ext cx="13086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Rule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event </a:t>
            </a:r>
            <a:r>
              <a:rPr lang="en" i="1"/>
              <a:t>A</a:t>
            </a:r>
            <a:r>
              <a:rPr lang="en"/>
              <a:t> can happen in </a:t>
            </a:r>
            <a:r>
              <a:rPr lang="en" i="1"/>
              <a:t>exactly one</a:t>
            </a:r>
            <a:r>
              <a:rPr lang="en"/>
              <a:t> of two ways, then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lang="en" i="1"/>
              <a:t>A</a:t>
            </a:r>
            <a:r>
              <a:rPr lang="en"/>
              <a:t>)  =   P(first way)  +  P(second way)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answer is </a:t>
            </a:r>
            <a:r>
              <a:rPr lang="en" i="1"/>
              <a:t>greater than or equal to</a:t>
            </a:r>
            <a:r>
              <a:rPr lang="en"/>
              <a:t> the chance of each individual way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445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At Least One Head</a:t>
            </a: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3 tosses: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Any outcome </a:t>
            </a:r>
            <a:r>
              <a:rPr lang="en" i="1"/>
              <a:t>except</a:t>
            </a:r>
            <a:r>
              <a:rPr lang="en"/>
              <a:t> TTT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P(TTT)  =  (½) x (½) x (½)  =  ⅛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P(at least one head) = 1 - P(TTT) = ⅞ = 87.5%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10 tosses: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1 - (½)**10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99.9%</a:t>
            </a:r>
            <a:endParaRPr/>
          </a:p>
        </p:txBody>
      </p:sp>
      <p:sp>
        <p:nvSpPr>
          <p:cNvPr id="164" name="Google Shape;164;p32"/>
          <p:cNvSpPr txBox="1"/>
          <p:nvPr/>
        </p:nvSpPr>
        <p:spPr>
          <a:xfrm>
            <a:off x="7478100" y="3968250"/>
            <a:ext cx="1208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595</Words>
  <Application>Microsoft Macintosh PowerPoint</Application>
  <PresentationFormat>On-screen Show (16:9)</PresentationFormat>
  <Paragraphs>113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1_Custom</vt:lpstr>
      <vt:lpstr>Lecture 8</vt:lpstr>
      <vt:lpstr>Announcements</vt:lpstr>
      <vt:lpstr>Probability</vt:lpstr>
      <vt:lpstr>Probability</vt:lpstr>
      <vt:lpstr>Equally Likely Outcomes</vt:lpstr>
      <vt:lpstr>Fraction of a Fraction</vt:lpstr>
      <vt:lpstr>Multiplication Rule</vt:lpstr>
      <vt:lpstr>Addition Rule</vt:lpstr>
      <vt:lpstr>Example: At Least One Head</vt:lpstr>
      <vt:lpstr>PowerPoint Presentation</vt:lpstr>
      <vt:lpstr>Sampling</vt:lpstr>
      <vt:lpstr>Sampling</vt:lpstr>
      <vt:lpstr>Sample of Convenience</vt:lpstr>
      <vt:lpstr>Distributions</vt:lpstr>
      <vt:lpstr>Probability Distribution</vt:lpstr>
      <vt:lpstr>Empirical Distribution</vt:lpstr>
      <vt:lpstr>Large Random Samples</vt:lpstr>
      <vt:lpstr>Law of Averages</vt:lpstr>
      <vt:lpstr>Large Random Samples</vt:lpstr>
      <vt:lpstr>Probability &amp; Simulation</vt:lpstr>
      <vt:lpstr>Calculation</vt:lpstr>
      <vt:lpstr>Calculation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cp:lastModifiedBy>Carrie Hosman</cp:lastModifiedBy>
  <cp:revision>4</cp:revision>
  <dcterms:modified xsi:type="dcterms:W3CDTF">2020-02-12T16:44:45Z</dcterms:modified>
</cp:coreProperties>
</file>