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5" r:id="rId2"/>
    <p:sldMasterId id="2147483686" r:id="rId3"/>
    <p:sldMasterId id="2147483687" r:id="rId4"/>
    <p:sldMasterId id="2147483688" r:id="rId5"/>
    <p:sldMasterId id="2147483689" r:id="rId6"/>
  </p:sldMasterIdLst>
  <p:notesMasterIdLst>
    <p:notesMasterId r:id="rId31"/>
  </p:notesMasterIdLst>
  <p:sldIdLst>
    <p:sldId id="256" r:id="rId7"/>
    <p:sldId id="27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EE2301-D4C8-4F6A-98A1-D71985504DED}">
  <a:tblStyle styleId="{BCEE2301-D4C8-4F6A-98A1-D71985504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8"/>
  </p:normalViewPr>
  <p:slideViewPr>
    <p:cSldViewPr snapToGrid="0" snapToObjects="1">
      <p:cViewPr varScale="1">
        <p:scale>
          <a:sx n="82" d="100"/>
          <a:sy n="82" d="100"/>
        </p:scale>
        <p:origin x="-143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18536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c77890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c77890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41ca9727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41ca9727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41ca972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41ca972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41ca9727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41ca9727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41ca9727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41ca9727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41ca9727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41ca9727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41ca9727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41ca9727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41ca9727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41ca9727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41ca9727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41ca9727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41ca9727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41ca9727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527abd1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527abd1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77890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c77890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527abd19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527abd19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527abd19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527abd19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27abd19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27abd19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27abd198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27abd198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428aff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428aff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41ca972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41ca972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41ca9727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41ca9727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41ca972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41ca9727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41ca972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41ca9727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41ca972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41ca9727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41ca9727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41ca9727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2;p2"/>
          <p:cNvSpPr txBox="1"/>
          <p:nvPr userDrawn="1"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5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14300" lvl="1" indent="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14300" lvl="2" indent="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14300" lvl="3" indent="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14300" lvl="4" indent="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14300" lvl="5" indent="736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14300" lvl="6" indent="889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14300" lvl="7" indent="1028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14300" lvl="8" indent="1181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50800" lvl="0" indent="-228600" algn="l" rtl="0">
              <a:spcBef>
                <a:spcPts val="3000"/>
              </a:spcBef>
              <a:spcAft>
                <a:spcPts val="0"/>
              </a:spcAft>
              <a:buSzPts val="9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50800" lvl="1" indent="-317500" algn="l" rtl="0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50800" lvl="2" indent="-311150" algn="l" rtl="0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50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50800" lvl="4" indent="-311150" algn="l" rtl="0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50800" lvl="5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50800" lvl="6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50800" lvl="7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50800" lvl="8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14300" lvl="1" indent="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14300" lvl="2" indent="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14300" lvl="3" indent="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14300" lvl="4" indent="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14300" lvl="5" indent="736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14300" lvl="6" indent="889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14300" lvl="7" indent="1028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14300" lvl="8" indent="1181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2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22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(denero@berkeley.edu</a:t>
            </a:r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11" name="Google Shape;111;p2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2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15" name="Google Shape;115;p2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8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Ani Adhikari</a:t>
            </a:r>
            <a:endParaRPr sz="1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1" name="Google Shape;131;p29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38" name="Google Shape;138;p30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30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42" name="Google Shape;142;p3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31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>
            <a:spLocks noGrp="1"/>
          </p:cNvSpPr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ubTitle" idx="1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2" name="Google Shape;152;p34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34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Fall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4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8" name="Google Shape;158;p3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65" name="Google Shape;165;p3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3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69" name="Google Shape;169;p3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14300" lvl="1" indent="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14300" lvl="2" indent="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14300" lvl="3" indent="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14300" lvl="4" indent="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14300" lvl="5" indent="736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14300" lvl="6" indent="889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14300" lvl="7" indent="1028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14300" lvl="8" indent="1181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1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50800" lvl="0" indent="-228600" algn="l" rtl="0">
              <a:spcBef>
                <a:spcPts val="3000"/>
              </a:spcBef>
              <a:spcAft>
                <a:spcPts val="0"/>
              </a:spcAft>
              <a:buSzPts val="9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50800" lvl="1" indent="-317500" algn="l" rtl="0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50800" lvl="2" indent="-311150" algn="l" rtl="0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50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50800" lvl="4" indent="-311150" algn="l" rtl="0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50800" lvl="5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50800" lvl="6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50800" lvl="7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50800" lvl="8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9"/>
          <p:cNvSpPr txBox="1">
            <a:spLocks noGrp="1"/>
          </p:cNvSpPr>
          <p:nvPr>
            <p:ph type="sldNum" idx="12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14300" lvl="1" indent="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14300" lvl="2" indent="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14300" lvl="3" indent="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14300" lvl="4" indent="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14300" lvl="5" indent="736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14300" lvl="6" indent="889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14300" lvl="7" indent="1028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14300" lvl="8" indent="1181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260390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291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2722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0032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4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2017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0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1</a:t>
            </a:r>
            <a:r>
              <a:rPr lang="en" dirty="0" smtClean="0"/>
              <a:t>4</a:t>
            </a:r>
            <a:endParaRPr dirty="0"/>
          </a:p>
        </p:txBody>
      </p:sp>
      <p:sp>
        <p:nvSpPr>
          <p:cNvPr id="185" name="Google Shape;185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and Spread</a:t>
            </a: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752600" y="1106542"/>
            <a:ext cx="1219200" cy="663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1D1D1D"/>
                </a:solidFill>
                <a:latin typeface="Arial"/>
                <a:cs typeface="Arial"/>
              </a:rPr>
              <a:t>190F</a:t>
            </a:r>
            <a:endParaRPr sz="2800" dirty="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30"/>
              </a:spcBef>
            </a:pPr>
            <a:r>
              <a:rPr lang="en-US" sz="1400" b="1" spc="-5" dirty="0" smtClean="0">
                <a:solidFill>
                  <a:srgbClr val="7B000C"/>
                </a:solidFill>
                <a:latin typeface="Arial"/>
                <a:cs typeface="Arial"/>
              </a:rPr>
              <a:t>Spring</a:t>
            </a:r>
            <a:r>
              <a:rPr sz="1400" b="1" spc="-105" dirty="0" smtClean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7B000C"/>
                </a:solidFill>
                <a:latin typeface="Arial"/>
                <a:cs typeface="Arial"/>
              </a:rPr>
              <a:t>20</a:t>
            </a:r>
            <a:r>
              <a:rPr lang="en-US" sz="1400" b="1" spc="-5" dirty="0" smtClean="0">
                <a:solidFill>
                  <a:srgbClr val="7B000C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Mean:</a:t>
            </a:r>
            <a:r>
              <a:rPr lang="en"/>
              <a:t> Balance point of the histogram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Median:</a:t>
            </a:r>
            <a:r>
              <a:rPr lang="en"/>
              <a:t> Half-way point of data; half the area of histogram is on either side of median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distribution is symmetric about a value, then that value is both the average and the median.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2000"/>
              </a:spcAft>
              <a:buSzPts val="2400"/>
              <a:buChar char="●"/>
            </a:pPr>
            <a:r>
              <a:rPr lang="en"/>
              <a:t>If the histogram is skewed, then the mean is pulled away from the median in the direction of the tail.</a:t>
            </a:r>
            <a:endParaRPr/>
          </a:p>
        </p:txBody>
      </p:sp>
      <p:sp>
        <p:nvSpPr>
          <p:cNvPr id="234" name="Google Shape;234;p5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0392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Mean and Median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40" name="Google Shape;240;p51"/>
          <p:cNvSpPr txBox="1"/>
          <p:nvPr/>
        </p:nvSpPr>
        <p:spPr>
          <a:xfrm>
            <a:off x="2140400" y="1116400"/>
            <a:ext cx="62244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400"/>
          </a:p>
        </p:txBody>
      </p:sp>
      <p:pic>
        <p:nvPicPr>
          <p:cNvPr id="241" name="Google Shape;241;p51" descr="nba_height_hi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00" y="881875"/>
            <a:ext cx="6473850" cy="38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1"/>
          <p:cNvSpPr txBox="1"/>
          <p:nvPr/>
        </p:nvSpPr>
        <p:spPr>
          <a:xfrm>
            <a:off x="513250" y="1037425"/>
            <a:ext cx="21294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bigger?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(a) mean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(b) median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Variability</a:t>
            </a:r>
            <a:endParaRPr/>
          </a:p>
        </p:txBody>
      </p:sp>
      <p:sp>
        <p:nvSpPr>
          <p:cNvPr id="253" name="Google Shape;253;p5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Plan A:</a:t>
            </a:r>
            <a:r>
              <a:rPr lang="en"/>
              <a:t> “biggest value - smallest value”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Doesn’t tell us much about the shape of the distribution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/>
              <a:t>Plan B</a:t>
            </a:r>
            <a:r>
              <a:rPr lang="en"/>
              <a:t>: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Measure variability around the mean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to figure out a way to quantify this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254" name="Google Shape;254;p53"/>
          <p:cNvSpPr txBox="1"/>
          <p:nvPr/>
        </p:nvSpPr>
        <p:spPr>
          <a:xfrm>
            <a:off x="3706200" y="4085825"/>
            <a:ext cx="1731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from the Average?</a:t>
            </a:r>
            <a:endParaRPr/>
          </a:p>
        </p:txBody>
      </p:sp>
      <p:sp>
        <p:nvSpPr>
          <p:cNvPr id="260" name="Google Shape;260;p5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deviation (SD) measures roughly how far the data are from their average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SD = root mean square of deviations from average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5      4           3                 2                     1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SD has the same units as the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the SD?</a:t>
            </a:r>
            <a:endParaRPr/>
          </a:p>
        </p:txBody>
      </p:sp>
      <p:sp>
        <p:nvSpPr>
          <p:cNvPr id="266" name="Google Shape;266;p55"/>
          <p:cNvSpPr txBox="1">
            <a:spLocks noGrp="1"/>
          </p:cNvSpPr>
          <p:nvPr>
            <p:ph type="body" idx="1"/>
          </p:nvPr>
        </p:nvSpPr>
        <p:spPr>
          <a:xfrm>
            <a:off x="457200" y="1822350"/>
            <a:ext cx="8229600" cy="1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The first reason: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matter what the shape of the distribution,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67" name="Google Shape;267;p55"/>
          <p:cNvSpPr txBox="1"/>
          <p:nvPr/>
        </p:nvSpPr>
        <p:spPr>
          <a:xfrm>
            <a:off x="547250" y="1020250"/>
            <a:ext cx="60327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are two main reasons.</a:t>
            </a:r>
            <a:endParaRPr sz="2400"/>
          </a:p>
        </p:txBody>
      </p:sp>
      <p:sp>
        <p:nvSpPr>
          <p:cNvPr id="268" name="Google Shape;268;p55"/>
          <p:cNvSpPr txBox="1"/>
          <p:nvPr/>
        </p:nvSpPr>
        <p:spPr>
          <a:xfrm>
            <a:off x="574625" y="3564625"/>
            <a:ext cx="71544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b="1"/>
              <a:t>The second reason: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Coming up in the next lecture.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Chebyshev's Inequality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Mathematician’s Name</a:t>
            </a:r>
            <a:endParaRPr/>
          </a:p>
        </p:txBody>
      </p:sp>
      <p:sp>
        <p:nvSpPr>
          <p:cNvPr id="279" name="Google Shape;279;p5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Chebyshev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Chebychev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Chebishov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Čebyšev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Tchebichev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Tchebicheff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Tschebyscheff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Tschebyschew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Чебыш</a:t>
            </a:r>
            <a:r>
              <a:rPr lang="en" b="1" i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ё</a:t>
            </a:r>
            <a:r>
              <a:rPr lang="en" b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в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17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are Most of the Values?</a:t>
            </a:r>
            <a:endParaRPr/>
          </a:p>
        </p:txBody>
      </p:sp>
      <p:sp>
        <p:nvSpPr>
          <p:cNvPr id="285" name="Google Shape;285;p5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matter what the shape of the distribution,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86" name="Google Shape;286;p58"/>
          <p:cNvSpPr txBox="1"/>
          <p:nvPr/>
        </p:nvSpPr>
        <p:spPr>
          <a:xfrm>
            <a:off x="486750" y="2384850"/>
            <a:ext cx="8170500" cy="2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</a:rPr>
              <a:t>Chebyshev’s Inequality</a:t>
            </a:r>
            <a:endParaRPr sz="24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No matter what the shape of the distribution,</a:t>
            </a:r>
            <a:endParaRPr sz="24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the proportion of values in the range “average ± </a:t>
            </a:r>
            <a:r>
              <a:rPr lang="en" sz="2400" i="1">
                <a:solidFill>
                  <a:srgbClr val="434343"/>
                </a:solidFill>
              </a:rPr>
              <a:t>z</a:t>
            </a:r>
            <a:r>
              <a:rPr lang="en" sz="2400">
                <a:solidFill>
                  <a:srgbClr val="434343"/>
                </a:solidFill>
              </a:rPr>
              <a:t> SDs” is</a:t>
            </a:r>
            <a:endParaRPr sz="24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at least 1 - 1/</a:t>
            </a:r>
            <a:r>
              <a:rPr lang="en" sz="2400" i="1">
                <a:solidFill>
                  <a:srgbClr val="434343"/>
                </a:solidFill>
              </a:rPr>
              <a:t>z</a:t>
            </a:r>
            <a:r>
              <a:rPr lang="en" sz="2400">
                <a:solidFill>
                  <a:srgbClr val="434343"/>
                </a:solidFill>
              </a:rPr>
              <a:t>²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Chebyshev’s Bounds</a:t>
            </a:r>
            <a:endParaRPr/>
          </a:p>
        </p:txBody>
      </p:sp>
      <p:graphicFrame>
        <p:nvGraphicFramePr>
          <p:cNvPr id="292" name="Google Shape;292;p59"/>
          <p:cNvGraphicFramePr/>
          <p:nvPr/>
        </p:nvGraphicFramePr>
        <p:xfrm>
          <a:off x="952500" y="1035075"/>
          <a:ext cx="7239000" cy="2743050"/>
        </p:xfrm>
        <a:graphic>
          <a:graphicData uri="http://schemas.openxmlformats.org/drawingml/2006/table">
            <a:tbl>
              <a:tblPr>
                <a:noFill/>
                <a:tableStyleId>{BCEE2301-D4C8-4F6A-98A1-D71985504DED}</a:tableStyleId>
              </a:tblPr>
              <a:tblGrid>
                <a:gridCol w="2723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Range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Proportion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± 2 SDs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at least 1 - 1/4   (75%)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± 3 SDs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at least 1 - 1/9   (88.888…%)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± 4 SDs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at least 1 - 1/16 (93.75%)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± 5 SDs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at least 1 - 1/25  (96%)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3" name="Google Shape;293;p59"/>
          <p:cNvSpPr txBox="1"/>
          <p:nvPr/>
        </p:nvSpPr>
        <p:spPr>
          <a:xfrm>
            <a:off x="1473450" y="3771675"/>
            <a:ext cx="61971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</a:rPr>
              <a:t>No matter what the distribution looks like</a:t>
            </a: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Center and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2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Units</a:t>
            </a:r>
            <a:endParaRPr/>
          </a:p>
        </p:txBody>
      </p:sp>
      <p:sp>
        <p:nvSpPr>
          <p:cNvPr id="304" name="Google Shape;304;p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many SDs above average?</a:t>
            </a: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 i="1">
                <a:solidFill>
                  <a:srgbClr val="0000FF"/>
                </a:solidFill>
              </a:rPr>
              <a:t>z = </a:t>
            </a:r>
            <a:r>
              <a:rPr lang="en" b="1">
                <a:solidFill>
                  <a:srgbClr val="0000FF"/>
                </a:solidFill>
              </a:rPr>
              <a:t>(value</a:t>
            </a:r>
            <a:r>
              <a:rPr lang="en" b="1" i="1">
                <a:solidFill>
                  <a:srgbClr val="0000FF"/>
                </a:solidFill>
              </a:rPr>
              <a:t> - </a:t>
            </a:r>
            <a:r>
              <a:rPr lang="en" b="1">
                <a:solidFill>
                  <a:srgbClr val="0000FF"/>
                </a:solidFill>
              </a:rPr>
              <a:t>average)/SD</a:t>
            </a:r>
            <a:endParaRPr b="1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Negative z: 	value below average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Positive z: 	value above average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z = 0: 			value equal to average</a:t>
            </a: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When values are in standard units: average = 0, SD = 1</a:t>
            </a: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Chebyshev: At least 96% of the values of </a:t>
            </a:r>
            <a:r>
              <a:rPr lang="en" i="1"/>
              <a:t>z</a:t>
            </a:r>
            <a:r>
              <a:rPr lang="en"/>
              <a:t> are between -5 and 5</a:t>
            </a:r>
            <a:endParaRPr/>
          </a:p>
        </p:txBody>
      </p:sp>
      <p:sp>
        <p:nvSpPr>
          <p:cNvPr id="305" name="Google Shape;305;p61"/>
          <p:cNvSpPr txBox="1"/>
          <p:nvPr/>
        </p:nvSpPr>
        <p:spPr>
          <a:xfrm>
            <a:off x="3668250" y="4086175"/>
            <a:ext cx="18075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311" name="Google Shape;311;p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32049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Find whole numbers that are close to: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AutoNum type="alphaLcParenBoth"/>
            </a:pPr>
            <a:r>
              <a:rPr lang="en"/>
              <a:t>the average age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AutoNum type="alphaLcParenBoth"/>
            </a:pPr>
            <a:r>
              <a:rPr lang="en"/>
              <a:t>the SD of the ages</a:t>
            </a:r>
            <a:endParaRPr/>
          </a:p>
        </p:txBody>
      </p:sp>
      <p:pic>
        <p:nvPicPr>
          <p:cNvPr id="312" name="Google Shape;31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525" y="881875"/>
            <a:ext cx="3684275" cy="38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2"/>
          <p:cNvSpPr txBox="1"/>
          <p:nvPr/>
        </p:nvSpPr>
        <p:spPr>
          <a:xfrm>
            <a:off x="1421850" y="4081650"/>
            <a:ext cx="1275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240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SD and the Histogram</a:t>
            </a:r>
            <a:endParaRPr/>
          </a:p>
        </p:txBody>
      </p:sp>
      <p:sp>
        <p:nvSpPr>
          <p:cNvPr id="319" name="Google Shape;319;p63"/>
          <p:cNvSpPr txBox="1">
            <a:spLocks noGrp="1"/>
          </p:cNvSpPr>
          <p:nvPr>
            <p:ph type="body" idx="1"/>
          </p:nvPr>
        </p:nvSpPr>
        <p:spPr>
          <a:xfrm>
            <a:off x="517975" y="1242950"/>
            <a:ext cx="82296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Usually, it's not easy to estimate the SD by looking at a histogram.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if the histogram has a bell shape, then you can.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243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SD and Bell-Shaped Curves</a:t>
            </a:r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body" idx="1"/>
          </p:nvPr>
        </p:nvSpPr>
        <p:spPr>
          <a:xfrm>
            <a:off x="305300" y="1110475"/>
            <a:ext cx="82296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histogram is bell-shaped, then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average is at the center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SD is the distance between the average and the points of inflection on either side</a:t>
            </a:r>
            <a:endParaRPr/>
          </a:p>
        </p:txBody>
      </p:sp>
      <p:sp>
        <p:nvSpPr>
          <p:cNvPr id="326" name="Google Shape;326;p64"/>
          <p:cNvSpPr txBox="1"/>
          <p:nvPr/>
        </p:nvSpPr>
        <p:spPr>
          <a:xfrm>
            <a:off x="3750050" y="4041775"/>
            <a:ext cx="134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and Spread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can we quantify natural concepts like “center” and “variability”?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do many of the empirical distributions that we generate come out bell shaped?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is sample size related to the accuracy of an estimate?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(or Mean)</a:t>
            </a:r>
            <a:endParaRPr/>
          </a:p>
        </p:txBody>
      </p:sp>
      <p:sp>
        <p:nvSpPr>
          <p:cNvPr id="212" name="Google Shape;212;p4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1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Data: 2, 3, 3, 9    </a:t>
            </a:r>
            <a:r>
              <a:rPr lang="en" b="1">
                <a:solidFill>
                  <a:srgbClr val="0000FF"/>
                </a:solidFill>
              </a:rPr>
              <a:t>Average = (2+3+3+9)/4 = 4.25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Need not be a value in the collection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Need not be an integer even if the data are integers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Somewhere between min and max, but not necessarily halfway in between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Same units as the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Smoothing operator: collect all the contributions in one big pot, then split evenly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47"/>
          <p:cNvSpPr txBox="1"/>
          <p:nvPr/>
        </p:nvSpPr>
        <p:spPr>
          <a:xfrm>
            <a:off x="3947700" y="4166550"/>
            <a:ext cx="124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32775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Create a data set that has this histogram. (You can do it with a short list of whole numbers.)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are its median and mean?</a:t>
            </a:r>
            <a:endParaRPr/>
          </a:p>
        </p:txBody>
      </p:sp>
      <p:pic>
        <p:nvPicPr>
          <p:cNvPr id="220" name="Google Shape;2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38" y="1143000"/>
            <a:ext cx="42386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pic>
        <p:nvPicPr>
          <p:cNvPr id="226" name="Google Shape;2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2372950"/>
            <a:ext cx="3539675" cy="23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825" y="2372938"/>
            <a:ext cx="3539675" cy="237311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9"/>
          <p:cNvSpPr txBox="1"/>
          <p:nvPr/>
        </p:nvSpPr>
        <p:spPr>
          <a:xfrm>
            <a:off x="492525" y="992875"/>
            <a:ext cx="8214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Are the medians of these two distributions the same or different? Are the means the same or different? If you say “different,” then say which one is bigger.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 25 — Center and Spread" id="{F470F8D9-88EE-2844-8875-DE17BDF84BCA}" vid="{EDF897F8-0D97-F047-AEDB-AD9E31545B8F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678</Words>
  <Application>Microsoft Macintosh PowerPoint</Application>
  <PresentationFormat>On-screen Show (16:9)</PresentationFormat>
  <Paragraphs>122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Custom</vt:lpstr>
      <vt:lpstr>Custom</vt:lpstr>
      <vt:lpstr>Custom</vt:lpstr>
      <vt:lpstr>Custom</vt:lpstr>
      <vt:lpstr>Custom</vt:lpstr>
      <vt:lpstr>1_Custom</vt:lpstr>
      <vt:lpstr>Lecture 14</vt:lpstr>
      <vt:lpstr>Lecture 14</vt:lpstr>
      <vt:lpstr>Announcements</vt:lpstr>
      <vt:lpstr>Center and Spread</vt:lpstr>
      <vt:lpstr>Questions </vt:lpstr>
      <vt:lpstr>Average </vt:lpstr>
      <vt:lpstr>The Average (or Mean)</vt:lpstr>
      <vt:lpstr>Discussion Question</vt:lpstr>
      <vt:lpstr>Discussion Question</vt:lpstr>
      <vt:lpstr>Comparing Mean and Median </vt:lpstr>
      <vt:lpstr>Discussion Question</vt:lpstr>
      <vt:lpstr>Standard Deviation</vt:lpstr>
      <vt:lpstr>Defining Variability</vt:lpstr>
      <vt:lpstr>How Far from the Average?</vt:lpstr>
      <vt:lpstr>Why Use the SD?</vt:lpstr>
      <vt:lpstr>Chebyshev's Inequality</vt:lpstr>
      <vt:lpstr>The Mathematician’s Name</vt:lpstr>
      <vt:lpstr>How Big are Most of the Values?</vt:lpstr>
      <vt:lpstr>Chebyshev’s Bounds</vt:lpstr>
      <vt:lpstr>Standard Units</vt:lpstr>
      <vt:lpstr>Standard Units</vt:lpstr>
      <vt:lpstr>Discussion Question</vt:lpstr>
      <vt:lpstr>The SD and the Histogram</vt:lpstr>
      <vt:lpstr>The SD and Bell-Shaped Curves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25</dc:title>
  <cp:lastModifiedBy>Carrie Hosman</cp:lastModifiedBy>
  <cp:revision>4</cp:revision>
  <dcterms:modified xsi:type="dcterms:W3CDTF">2020-03-11T01:57:09Z</dcterms:modified>
</cp:coreProperties>
</file>