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7" r:id="rId2"/>
    <p:sldMasterId id="2147483688" r:id="rId3"/>
    <p:sldMasterId id="2147483689" r:id="rId4"/>
  </p:sldMasterIdLst>
  <p:notesMasterIdLst>
    <p:notesMasterId r:id="rId26"/>
  </p:notesMasterIdLst>
  <p:sldIdLst>
    <p:sldId id="28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EB1BFF9-4029-4BC4-946B-0E350A51C46A}">
  <a:tblStyle styleId="{5EB1BFF9-4029-4BC4-946B-0E350A51C4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8"/>
  </p:normalViewPr>
  <p:slideViewPr>
    <p:cSldViewPr snapToGrid="0" snapToObjects="1">
      <p:cViewPr varScale="1">
        <p:scale>
          <a:sx n="82" d="100"/>
          <a:sy n="82" d="100"/>
        </p:scale>
        <p:origin x="-143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7580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527abd19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527abd19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527abd198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527abd198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527abd198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527abd198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527abd198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527abd198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386fc2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386fc2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386fc2f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386fc2f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386fc2f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386fc2f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5386fc2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5386fc2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5386fc2f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5386fc2f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5386fc2f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5386fc2f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527abd19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527abd198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527abd198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527abd198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527abd198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527abd198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527abd198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527abd198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527abd198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527abd198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527abd198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527abd198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27abd198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27abd198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527abd198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527abd198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527abd198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527abd198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527abd198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527abd198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6" name="Google Shape;12;p2"/>
          <p:cNvSpPr txBox="1"/>
          <p:nvPr userDrawn="1"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7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  <p:cxnSp>
        <p:nvCxnSpPr>
          <p:cNvPr id="19" name="Google Shape;11;p2"/>
          <p:cNvCxnSpPr/>
          <p:nvPr userDrawn="1"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TITLE_ONLY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312737" y="642491"/>
            <a:ext cx="6962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0" marR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114300" lvl="1" indent="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114300" lvl="2" indent="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114300" lvl="3" indent="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114300" lvl="4" indent="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114300" lvl="5" indent="736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114300" lvl="6" indent="889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114300" lvl="7" indent="1028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114300" lvl="8" indent="1181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314324" y="1332309"/>
            <a:ext cx="852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50800" lvl="0" indent="-228600" algn="l" rtl="0">
              <a:spcBef>
                <a:spcPts val="3000"/>
              </a:spcBef>
              <a:spcAft>
                <a:spcPts val="0"/>
              </a:spcAft>
              <a:buSzPts val="9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50800" lvl="1" indent="-317500" algn="l" rtl="0">
              <a:spcBef>
                <a:spcPts val="13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50800" lvl="2" indent="-311150" algn="l" rtl="0">
              <a:spcBef>
                <a:spcPts val="9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50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50800" lvl="4" indent="-311150" algn="l" rtl="0">
              <a:spcBef>
                <a:spcPts val="5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50800" lvl="5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50800" lvl="6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50800" lvl="7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50800" lvl="8" indent="-311150" algn="l" rtl="0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sldNum" idx="12"/>
          </p:nvPr>
        </p:nvSpPr>
        <p:spPr>
          <a:xfrm>
            <a:off x="8745181" y="4326434"/>
            <a:ext cx="118200" cy="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659705" y="1429866"/>
            <a:ext cx="78153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0" marR="1143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3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114300" lvl="1" indent="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114300" lvl="2" indent="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114300" lvl="3" indent="444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114300" lvl="4" indent="584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114300" lvl="5" indent="736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114300" lvl="6" indent="889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114300" lvl="7" indent="1028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114300" lvl="8" indent="1181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1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9" name="Google Shape;159;p37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7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</a:t>
            </a:r>
            <a:r>
              <a:rPr lang="en" sz="2000" b="1">
                <a:solidFill>
                  <a:srgbClr val="003262"/>
                </a:solidFill>
              </a:rPr>
              <a:t>ATA</a:t>
            </a:r>
            <a:r>
              <a:rPr lang="en" sz="2800" b="1">
                <a:solidFill>
                  <a:srgbClr val="003262"/>
                </a:solidFill>
              </a:rPr>
              <a:t> 8</a:t>
            </a:r>
            <a:endParaRPr sz="2800" b="1">
              <a:solidFill>
                <a:srgbClr val="003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Spring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61" name="Google Shape;161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7"/>
          <p:cNvSpPr txBox="1"/>
          <p:nvPr/>
        </p:nvSpPr>
        <p:spPr>
          <a:xfrm>
            <a:off x="5767222" y="4767725"/>
            <a:ext cx="3346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Ani Adhikari</a:t>
            </a:r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5" name="Google Shape;165;p38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38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3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172" name="Google Shape;172;p39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9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76" name="Google Shape;176;p40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40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TITLE_ONLY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Fall 201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5315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558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02523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4758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47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TITLE_ONL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ctrTitle"/>
          </p:nvPr>
        </p:nvSpPr>
        <p:spPr>
          <a:xfrm>
            <a:off x="2971800" y="1350150"/>
            <a:ext cx="55320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1"/>
          </p:nvPr>
        </p:nvSpPr>
        <p:spPr>
          <a:xfrm>
            <a:off x="3061925" y="2655750"/>
            <a:ext cx="55863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8"/>
          <p:cNvCxnSpPr/>
          <p:nvPr/>
        </p:nvCxnSpPr>
        <p:spPr>
          <a:xfrm>
            <a:off x="3061925" y="2588700"/>
            <a:ext cx="5441700" cy="1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8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</a:t>
            </a:r>
            <a:r>
              <a:rPr lang="en" sz="2000" b="1">
                <a:solidFill>
                  <a:srgbClr val="003262"/>
                </a:solidFill>
              </a:rPr>
              <a:t>ATA</a:t>
            </a:r>
            <a:r>
              <a:rPr lang="en" sz="2800" b="1">
                <a:solidFill>
                  <a:srgbClr val="003262"/>
                </a:solidFill>
              </a:rPr>
              <a:t> 8</a:t>
            </a:r>
            <a:endParaRPr sz="2800" b="1">
              <a:solidFill>
                <a:srgbClr val="003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Fall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475" y="2074176"/>
            <a:ext cx="922474" cy="92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/>
        </p:nvSpPr>
        <p:spPr>
          <a:xfrm>
            <a:off x="4513325" y="4314500"/>
            <a:ext cx="413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created by Ani Adhikari and John DeNero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1" name="Google Shape;131;p29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9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138" name="Google Shape;138;p30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30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42" name="Google Shape;142;p31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31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93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 smtClean="0"/>
              <a:t>Lecture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The Normal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6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Proportions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9272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Big are Most of the Values?</a:t>
            </a:r>
            <a:endParaRPr/>
          </a:p>
        </p:txBody>
      </p:sp>
      <p:sp>
        <p:nvSpPr>
          <p:cNvPr id="270" name="Google Shape;270;p56"/>
          <p:cNvSpPr txBox="1">
            <a:spLocks noGrp="1"/>
          </p:cNvSpPr>
          <p:nvPr>
            <p:ph type="body" idx="1"/>
          </p:nvPr>
        </p:nvSpPr>
        <p:spPr>
          <a:xfrm>
            <a:off x="457200" y="1048775"/>
            <a:ext cx="8229600" cy="11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No matter what the shape of the distribution,</a:t>
            </a:r>
            <a:endParaRPr b="1" i="1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the bulk of the data are in the range “average ± a few SDs”</a:t>
            </a:r>
            <a:endParaRPr/>
          </a:p>
        </p:txBody>
      </p:sp>
      <p:sp>
        <p:nvSpPr>
          <p:cNvPr id="271" name="Google Shape;271;p56"/>
          <p:cNvSpPr txBox="1"/>
          <p:nvPr/>
        </p:nvSpPr>
        <p:spPr>
          <a:xfrm>
            <a:off x="486750" y="2360175"/>
            <a:ext cx="8170500" cy="2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</a:rPr>
              <a:t>If a histogram is bell-shaped</a:t>
            </a:r>
            <a:r>
              <a:rPr lang="en" sz="2400">
                <a:solidFill>
                  <a:schemeClr val="dk1"/>
                </a:solidFill>
              </a:rPr>
              <a:t>, then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Almost all of the data are in the range </a:t>
            </a:r>
            <a:endParaRPr sz="2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“average ± 3 SDs”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 b="1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418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Bounds and Normal Approximations</a:t>
            </a:r>
            <a:endParaRPr/>
          </a:p>
        </p:txBody>
      </p:sp>
      <p:pic>
        <p:nvPicPr>
          <p:cNvPr id="277" name="Google Shape;2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00" y="1487850"/>
            <a:ext cx="83629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7"/>
          <p:cNvSpPr txBox="1"/>
          <p:nvPr/>
        </p:nvSpPr>
        <p:spPr>
          <a:xfrm>
            <a:off x="3295450" y="4183975"/>
            <a:ext cx="16422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“Central” Area</a:t>
            </a:r>
            <a:endParaRPr/>
          </a:p>
        </p:txBody>
      </p:sp>
      <p:pic>
        <p:nvPicPr>
          <p:cNvPr id="284" name="Google Shape;2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588" y="881875"/>
            <a:ext cx="5090825" cy="37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9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Curve in Practice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 weights of babies</a:t>
            </a:r>
            <a:endParaRPr/>
          </a:p>
        </p:txBody>
      </p:sp>
      <p:pic>
        <p:nvPicPr>
          <p:cNvPr id="295" name="Google Shape;2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288" y="1055348"/>
            <a:ext cx="5017424" cy="38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shoes for women</a:t>
            </a:r>
            <a:endParaRPr/>
          </a:p>
        </p:txBody>
      </p:sp>
      <p:pic>
        <p:nvPicPr>
          <p:cNvPr id="301" name="Google Shape;3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176053"/>
            <a:ext cx="57340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Heights of men and women</a:t>
            </a:r>
            <a:endParaRPr/>
          </a:p>
        </p:txBody>
      </p:sp>
      <p:pic>
        <p:nvPicPr>
          <p:cNvPr id="307" name="Google Shape;30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84703"/>
            <a:ext cx="47625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Lengths of Deer Antlers</a:t>
            </a:r>
            <a:endParaRPr/>
          </a:p>
        </p:txBody>
      </p:sp>
      <p:pic>
        <p:nvPicPr>
          <p:cNvPr id="313" name="Google Shape;31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01528"/>
            <a:ext cx="57150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9272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Mystery</a:t>
            </a:r>
            <a:endParaRPr/>
          </a:p>
        </p:txBody>
      </p:sp>
      <p:sp>
        <p:nvSpPr>
          <p:cNvPr id="319" name="Google Shape;319;p64"/>
          <p:cNvSpPr txBox="1">
            <a:spLocks noGrp="1"/>
          </p:cNvSpPr>
          <p:nvPr>
            <p:ph type="body" idx="1"/>
          </p:nvPr>
        </p:nvSpPr>
        <p:spPr>
          <a:xfrm>
            <a:off x="457200" y="1048775"/>
            <a:ext cx="8229600" cy="11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Why is the normal distribution so common?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Units (review)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Limit Theorem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0772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Reason for Using the SD</a:t>
            </a:r>
            <a:endParaRPr/>
          </a:p>
        </p:txBody>
      </p:sp>
      <p:sp>
        <p:nvSpPr>
          <p:cNvPr id="330" name="Google Shape;330;p6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sample is</a:t>
            </a: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large, and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drawn at random with replacement,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Then, </a:t>
            </a:r>
            <a:r>
              <a:rPr lang="en" i="1">
                <a:solidFill>
                  <a:srgbClr val="000000"/>
                </a:solidFill>
              </a:rPr>
              <a:t>regardless of the distribution of the population,</a:t>
            </a:r>
            <a:endParaRPr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the probability distribution of the sample sum </a:t>
            </a:r>
            <a:endParaRPr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(or of the sample average) </a:t>
            </a:r>
            <a:r>
              <a:rPr lang="en" b="1"/>
              <a:t>is roughly normal</a:t>
            </a:r>
            <a:endParaRPr b="1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331" name="Google Shape;331;p66"/>
          <p:cNvSpPr txBox="1"/>
          <p:nvPr/>
        </p:nvSpPr>
        <p:spPr>
          <a:xfrm>
            <a:off x="3856050" y="3927175"/>
            <a:ext cx="13272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Units</a:t>
            </a:r>
            <a:endParaRPr/>
          </a:p>
        </p:txBody>
      </p:sp>
      <p:sp>
        <p:nvSpPr>
          <p:cNvPr id="219" name="Google Shape;219;p4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many SDs above average?</a:t>
            </a:r>
            <a:endParaRPr sz="6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b="1" i="1">
                <a:solidFill>
                  <a:srgbClr val="0000FF"/>
                </a:solidFill>
              </a:rPr>
              <a:t>z = </a:t>
            </a:r>
            <a:r>
              <a:rPr lang="en" b="1">
                <a:solidFill>
                  <a:srgbClr val="0000FF"/>
                </a:solidFill>
              </a:rPr>
              <a:t>(value</a:t>
            </a:r>
            <a:r>
              <a:rPr lang="en" b="1" i="1">
                <a:solidFill>
                  <a:srgbClr val="0000FF"/>
                </a:solidFill>
              </a:rPr>
              <a:t> - </a:t>
            </a:r>
            <a:r>
              <a:rPr lang="en" b="1">
                <a:solidFill>
                  <a:srgbClr val="0000FF"/>
                </a:solidFill>
              </a:rPr>
              <a:t>average)/SD</a:t>
            </a:r>
            <a:endParaRPr b="1">
              <a:solidFill>
                <a:srgbClr val="0000FF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Negative z: 	value below average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Positive z: 	value above average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z = 0: 			value equal to average</a:t>
            </a:r>
            <a:endParaRPr sz="6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/>
              <a:t>When values are in standard units: average = 0, SD = 1</a:t>
            </a:r>
            <a:endParaRPr sz="6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Chebyshev: At least 96% of the values of </a:t>
            </a:r>
            <a:r>
              <a:rPr lang="en" i="1"/>
              <a:t>z</a:t>
            </a:r>
            <a:r>
              <a:rPr lang="en"/>
              <a:t> are between -5 and 5</a:t>
            </a:r>
            <a:endParaRPr/>
          </a:p>
        </p:txBody>
      </p:sp>
      <p:sp>
        <p:nvSpPr>
          <p:cNvPr id="220" name="Google Shape;220;p48"/>
          <p:cNvSpPr txBox="1"/>
          <p:nvPr/>
        </p:nvSpPr>
        <p:spPr>
          <a:xfrm>
            <a:off x="3668250" y="4086175"/>
            <a:ext cx="18075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226" name="Google Shape;226;p4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3204900" cy="31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Find whole numbers that are close to: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AutoNum type="alphaLcParenBoth"/>
            </a:pPr>
            <a:r>
              <a:rPr lang="en"/>
              <a:t>the average age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AutoNum type="alphaLcParenBoth"/>
            </a:pPr>
            <a:r>
              <a:rPr lang="en"/>
              <a:t>the SD of the ages</a:t>
            </a:r>
            <a:endParaRPr/>
          </a:p>
        </p:txBody>
      </p:sp>
      <p:pic>
        <p:nvPicPr>
          <p:cNvPr id="227" name="Google Shape;2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525" y="881875"/>
            <a:ext cx="3684275" cy="38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9"/>
          <p:cNvSpPr txBox="1"/>
          <p:nvPr/>
        </p:nvSpPr>
        <p:spPr>
          <a:xfrm>
            <a:off x="1421850" y="4081650"/>
            <a:ext cx="1275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  <a:highlight>
                  <a:srgbClr val="FFFFFF"/>
                </a:highlight>
              </a:rPr>
              <a:t>(Demo)</a:t>
            </a:r>
            <a:endParaRPr sz="2400">
              <a:solidFill>
                <a:srgbClr val="3B7EA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SD and the Histogram</a:t>
            </a:r>
            <a:endParaRPr/>
          </a:p>
        </p:txBody>
      </p:sp>
      <p:sp>
        <p:nvSpPr>
          <p:cNvPr id="234" name="Google Shape;234;p50"/>
          <p:cNvSpPr txBox="1">
            <a:spLocks noGrp="1"/>
          </p:cNvSpPr>
          <p:nvPr>
            <p:ph type="body" idx="1"/>
          </p:nvPr>
        </p:nvSpPr>
        <p:spPr>
          <a:xfrm>
            <a:off x="517975" y="1242950"/>
            <a:ext cx="82296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Usually, it's not easy to estimate the SD by looking at a histogram.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if the histogram has a bell shape, then you can.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2438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SD and Bell-Shaped Curves</a:t>
            </a:r>
            <a:endParaRPr/>
          </a:p>
        </p:txBody>
      </p:sp>
      <p:sp>
        <p:nvSpPr>
          <p:cNvPr id="240" name="Google Shape;240;p51"/>
          <p:cNvSpPr txBox="1">
            <a:spLocks noGrp="1"/>
          </p:cNvSpPr>
          <p:nvPr>
            <p:ph type="body" idx="1"/>
          </p:nvPr>
        </p:nvSpPr>
        <p:spPr>
          <a:xfrm>
            <a:off x="305300" y="1110475"/>
            <a:ext cx="82296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histogram is bell-shaped, then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average is at the center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SD is the distance between the average and the points of inflection on either side</a:t>
            </a:r>
            <a:endParaRPr/>
          </a:p>
        </p:txBody>
      </p:sp>
      <p:sp>
        <p:nvSpPr>
          <p:cNvPr id="241" name="Google Shape;241;p51"/>
          <p:cNvSpPr txBox="1"/>
          <p:nvPr/>
        </p:nvSpPr>
        <p:spPr>
          <a:xfrm>
            <a:off x="3750050" y="4041775"/>
            <a:ext cx="1340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2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Normal Distribution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Standard Normal Curve</a:t>
            </a:r>
            <a:endParaRPr/>
          </a:p>
        </p:txBody>
      </p:sp>
      <p:sp>
        <p:nvSpPr>
          <p:cNvPr id="252" name="Google Shape;252;p5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beautiful formula that we won’t use at all:</a:t>
            </a:r>
            <a:endParaRPr/>
          </a:p>
        </p:txBody>
      </p:sp>
      <p:pic>
        <p:nvPicPr>
          <p:cNvPr id="253" name="Google Shape;2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5" y="2071188"/>
            <a:ext cx="73247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 Curve</a:t>
            </a:r>
            <a:endParaRPr/>
          </a:p>
        </p:txBody>
      </p:sp>
      <p:pic>
        <p:nvPicPr>
          <p:cNvPr id="259" name="Google Shape;2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475" y="1084887"/>
            <a:ext cx="5062425" cy="35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 25 — Center and Spread" id="{F470F8D9-88EE-2844-8875-DE17BDF84BCA}" vid="{EDF897F8-0D97-F047-AEDB-AD9E31545B8F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292</Words>
  <Application>Microsoft Macintosh PowerPoint</Application>
  <PresentationFormat>On-screen Show (16:9)</PresentationFormat>
  <Paragraphs>61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Custom</vt:lpstr>
      <vt:lpstr>Custom</vt:lpstr>
      <vt:lpstr>Custom</vt:lpstr>
      <vt:lpstr>1_Custom</vt:lpstr>
      <vt:lpstr>Lecture 15</vt:lpstr>
      <vt:lpstr>Standard Units (review)</vt:lpstr>
      <vt:lpstr>Standard Units</vt:lpstr>
      <vt:lpstr>Discussion Question</vt:lpstr>
      <vt:lpstr>The SD and the Histogram</vt:lpstr>
      <vt:lpstr>The SD and Bell-Shaped Curves</vt:lpstr>
      <vt:lpstr>The Normal Distribution</vt:lpstr>
      <vt:lpstr>The Standard Normal Curve</vt:lpstr>
      <vt:lpstr>Bell Curve</vt:lpstr>
      <vt:lpstr>Normal Proportions</vt:lpstr>
      <vt:lpstr>How Big are Most of the Values?</vt:lpstr>
      <vt:lpstr>Bounds and Normal Approximations</vt:lpstr>
      <vt:lpstr>A “Central” Area</vt:lpstr>
      <vt:lpstr>Normal Curve in Practice</vt:lpstr>
      <vt:lpstr>Birth weights of babies</vt:lpstr>
      <vt:lpstr>Sales of shoes for women</vt:lpstr>
      <vt:lpstr>Heights of men and women</vt:lpstr>
      <vt:lpstr>Lengths of Deer Antlers</vt:lpstr>
      <vt:lpstr>The Mystery</vt:lpstr>
      <vt:lpstr>Central Limit Theorem</vt:lpstr>
      <vt:lpstr>Second Reason for Using the SD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cp:lastModifiedBy>Carrie Hosman</cp:lastModifiedBy>
  <cp:revision>4</cp:revision>
  <dcterms:modified xsi:type="dcterms:W3CDTF">2020-03-11T02:00:02Z</dcterms:modified>
</cp:coreProperties>
</file>