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6" r:id="rId2"/>
    <p:sldMasterId id="2147483687" r:id="rId3"/>
    <p:sldMasterId id="2147483688" r:id="rId4"/>
    <p:sldMasterId id="2147483689" r:id="rId5"/>
  </p:sldMasterIdLst>
  <p:notesMasterIdLst>
    <p:notesMasterId r:id="rId27"/>
  </p:notesMasterIdLst>
  <p:sldIdLst>
    <p:sldId id="278"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8"/>
  </p:normalViewPr>
  <p:slideViewPr>
    <p:cSldViewPr snapToGrid="0" snapToObjects="1">
      <p:cViewPr varScale="1">
        <p:scale>
          <a:sx n="82" d="100"/>
          <a:sy n="82" d="100"/>
        </p:scale>
        <p:origin x="-1432"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707382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4b5948a6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4b5948a6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66d4a535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66d4a5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66d4a535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66d4a535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66d4a535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66d4a535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66d4a535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66d4a535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66d4a535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66d4a535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66d4a535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66d4a535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66d4a535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66d4a535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466d4a535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466d4a535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66d4a535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66d4a535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66d4a535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66d4a535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66d4a5357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66d4a535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66d4a535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66d4a535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652032b1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652032b1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652032b1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652032b1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652032b1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652032b1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66d4a53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66d4a53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66d4a535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66d4a535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6d4a535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6d4a53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66d4a535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66d4a53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8"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15"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6" name="Google Shape;12;p2"/>
          <p:cNvSpPr txBox="1"/>
          <p:nvPr userDrawn="1"/>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a:t>
            </a:r>
            <a:r>
              <a:rPr lang="en-US" b="1" dirty="0" smtClean="0">
                <a:solidFill>
                  <a:schemeClr val="accent2">
                    <a:lumMod val="50000"/>
                  </a:schemeClr>
                </a:solidFill>
              </a:rPr>
              <a:t>Spring 2020</a:t>
            </a:r>
            <a:r>
              <a:rPr lang="en" b="1" dirty="0">
                <a:solidFill>
                  <a:srgbClr val="C4820E"/>
                </a:solidFill>
              </a:rPr>
              <a:t>	</a:t>
            </a:r>
            <a:endParaRPr b="1" dirty="0">
              <a:solidFill>
                <a:srgbClr val="C4820E"/>
              </a:solidFill>
            </a:endParaRPr>
          </a:p>
        </p:txBody>
      </p:sp>
      <p:pic>
        <p:nvPicPr>
          <p:cNvPr id="17" name="Picture 2" descr="mage result for umass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userDrawn="1"/>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312737" y="642491"/>
            <a:ext cx="6962700" cy="471600"/>
          </a:xfrm>
          <a:prstGeom prst="rect">
            <a:avLst/>
          </a:prstGeom>
          <a:noFill/>
          <a:ln>
            <a:noFill/>
          </a:ln>
        </p:spPr>
        <p:txBody>
          <a:bodyPr spcFirstLastPara="1" wrap="square" lIns="58925" tIns="58925" rIns="58925" bIns="58925" anchor="b" anchorCtr="0"/>
          <a:lstStyle>
            <a:lvl1pPr marL="0" marR="114300" lvl="0" indent="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1pPr>
            <a:lvl2pPr marL="0" marR="114300" lvl="1" indent="1524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2pPr>
            <a:lvl3pPr marL="0" marR="114300" lvl="2" indent="292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3pPr>
            <a:lvl4pPr marL="0" marR="114300" lvl="3" indent="4445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4pPr>
            <a:lvl5pPr marL="0" marR="114300" lvl="4" indent="5842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5pPr>
            <a:lvl6pPr marL="0" marR="114300" lvl="5" indent="7366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6pPr>
            <a:lvl7pPr marL="0" marR="114300" lvl="6" indent="8890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7pPr>
            <a:lvl8pPr marL="0" marR="114300" lvl="7" indent="10287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8pPr>
            <a:lvl9pPr marL="0" marR="114300" lvl="8" indent="1181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9pPr>
          </a:lstStyle>
          <a:p>
            <a:endParaRPr/>
          </a:p>
        </p:txBody>
      </p:sp>
      <p:sp>
        <p:nvSpPr>
          <p:cNvPr id="121" name="Google Shape;121;p27"/>
          <p:cNvSpPr txBox="1">
            <a:spLocks noGrp="1"/>
          </p:cNvSpPr>
          <p:nvPr>
            <p:ph type="body" idx="1"/>
          </p:nvPr>
        </p:nvSpPr>
        <p:spPr>
          <a:xfrm>
            <a:off x="314324" y="1332309"/>
            <a:ext cx="8520000" cy="2743200"/>
          </a:xfrm>
          <a:prstGeom prst="rect">
            <a:avLst/>
          </a:prstGeom>
          <a:noFill/>
          <a:ln>
            <a:noFill/>
          </a:ln>
        </p:spPr>
        <p:txBody>
          <a:bodyPr spcFirstLastPara="1" wrap="square" lIns="58925" tIns="58925" rIns="58925" bIns="58925" anchor="t" anchorCtr="0"/>
          <a:lstStyle>
            <a:lvl1pPr marL="457200" marR="50800" lvl="0" indent="-228600" algn="l" rtl="0">
              <a:spcBef>
                <a:spcPts val="3000"/>
              </a:spcBef>
              <a:spcAft>
                <a:spcPts val="0"/>
              </a:spcAft>
              <a:buSzPts val="900"/>
              <a:buNone/>
              <a:defRPr sz="1400" b="0" i="0" u="none" strike="noStrike" cap="none">
                <a:latin typeface="Arial"/>
                <a:ea typeface="Arial"/>
                <a:cs typeface="Arial"/>
                <a:sym typeface="Arial"/>
              </a:defRPr>
            </a:lvl1pPr>
            <a:lvl2pPr marL="914400" marR="50800" lvl="1" indent="-317500" algn="l" rtl="0">
              <a:spcBef>
                <a:spcPts val="1300"/>
              </a:spcBef>
              <a:spcAft>
                <a:spcPts val="0"/>
              </a:spcAft>
              <a:buClr>
                <a:srgbClr val="909090"/>
              </a:buClr>
              <a:buSzPts val="1400"/>
              <a:buFont typeface="Arial"/>
              <a:buChar char="•"/>
              <a:defRPr sz="1400" b="0" i="0" u="none" strike="noStrike" cap="none">
                <a:latin typeface="Arial"/>
                <a:ea typeface="Arial"/>
                <a:cs typeface="Arial"/>
                <a:sym typeface="Arial"/>
              </a:defRPr>
            </a:lvl2pPr>
            <a:lvl3pPr marL="1371600" marR="50800" lvl="2" indent="-311150" algn="l" rtl="0">
              <a:spcBef>
                <a:spcPts val="900"/>
              </a:spcBef>
              <a:spcAft>
                <a:spcPts val="0"/>
              </a:spcAft>
              <a:buClr>
                <a:srgbClr val="B8B8B8"/>
              </a:buClr>
              <a:buSzPts val="1300"/>
              <a:buFont typeface="Noto Sans Symbols"/>
              <a:buChar char="▪"/>
              <a:defRPr sz="1400" b="0" i="0" u="none" strike="noStrike" cap="none">
                <a:latin typeface="Arial"/>
                <a:ea typeface="Arial"/>
                <a:cs typeface="Arial"/>
                <a:sym typeface="Arial"/>
              </a:defRPr>
            </a:lvl3pPr>
            <a:lvl4pPr marL="1828800" marR="50800" lvl="3" indent="-317500" algn="l" rtl="0">
              <a:spcBef>
                <a:spcPts val="500"/>
              </a:spcBef>
              <a:spcAft>
                <a:spcPts val="0"/>
              </a:spcAft>
              <a:buClr>
                <a:srgbClr val="909090"/>
              </a:buClr>
              <a:buSzPts val="1400"/>
              <a:buFont typeface="Arial"/>
              <a:buChar char="•"/>
              <a:defRPr sz="1400" b="0" i="0" u="none" strike="noStrike" cap="none">
                <a:latin typeface="Arial"/>
                <a:ea typeface="Arial"/>
                <a:cs typeface="Arial"/>
                <a:sym typeface="Arial"/>
              </a:defRPr>
            </a:lvl4pPr>
            <a:lvl5pPr marL="2286000" marR="50800" lvl="4" indent="-311150" algn="l" rtl="0">
              <a:spcBef>
                <a:spcPts val="500"/>
              </a:spcBef>
              <a:spcAft>
                <a:spcPts val="0"/>
              </a:spcAft>
              <a:buClr>
                <a:srgbClr val="B8B8B8"/>
              </a:buClr>
              <a:buSzPts val="1300"/>
              <a:buFont typeface="Noto Sans Symbols"/>
              <a:buChar char="▪"/>
              <a:defRPr sz="1400" b="0" i="0" u="none" strike="noStrike" cap="none">
                <a:latin typeface="Arial"/>
                <a:ea typeface="Arial"/>
                <a:cs typeface="Arial"/>
                <a:sym typeface="Arial"/>
              </a:defRPr>
            </a:lvl5pPr>
            <a:lvl6pPr marL="2743200" marR="50800" lvl="5" indent="-311150" algn="l" rtl="0">
              <a:spcBef>
                <a:spcPts val="3000"/>
              </a:spcBef>
              <a:spcAft>
                <a:spcPts val="0"/>
              </a:spcAft>
              <a:buSzPts val="1300"/>
              <a:buFont typeface="Arial"/>
              <a:buChar char="•"/>
              <a:defRPr sz="1400" b="0" i="0" u="none" strike="noStrike" cap="none">
                <a:latin typeface="Arial"/>
                <a:ea typeface="Arial"/>
                <a:cs typeface="Arial"/>
                <a:sym typeface="Arial"/>
              </a:defRPr>
            </a:lvl6pPr>
            <a:lvl7pPr marL="3200400" marR="50800" lvl="6" indent="-311150" algn="l" rtl="0">
              <a:spcBef>
                <a:spcPts val="3000"/>
              </a:spcBef>
              <a:spcAft>
                <a:spcPts val="0"/>
              </a:spcAft>
              <a:buSzPts val="1300"/>
              <a:buFont typeface="Arial"/>
              <a:buChar char="•"/>
              <a:defRPr sz="1400" b="0" i="0" u="none" strike="noStrike" cap="none">
                <a:latin typeface="Arial"/>
                <a:ea typeface="Arial"/>
                <a:cs typeface="Arial"/>
                <a:sym typeface="Arial"/>
              </a:defRPr>
            </a:lvl7pPr>
            <a:lvl8pPr marL="3657600" marR="50800" lvl="7" indent="-311150" algn="l" rtl="0">
              <a:spcBef>
                <a:spcPts val="3000"/>
              </a:spcBef>
              <a:spcAft>
                <a:spcPts val="0"/>
              </a:spcAft>
              <a:buSzPts val="1300"/>
              <a:buFont typeface="Arial"/>
              <a:buChar char="•"/>
              <a:defRPr sz="1400" b="0" i="0" u="none" strike="noStrike" cap="none">
                <a:latin typeface="Arial"/>
                <a:ea typeface="Arial"/>
                <a:cs typeface="Arial"/>
                <a:sym typeface="Arial"/>
              </a:defRPr>
            </a:lvl8pPr>
            <a:lvl9pPr marL="4114800" marR="50800" lvl="8" indent="-311150" algn="l" rtl="0">
              <a:spcBef>
                <a:spcPts val="3000"/>
              </a:spcBef>
              <a:spcAft>
                <a:spcPts val="0"/>
              </a:spcAft>
              <a:buSzPts val="1300"/>
              <a:buFont typeface="Arial"/>
              <a:buChar char="•"/>
              <a:defRPr sz="1400" b="0" i="0" u="none" strike="noStrike" cap="none">
                <a:latin typeface="Arial"/>
                <a:ea typeface="Arial"/>
                <a:cs typeface="Arial"/>
                <a:sym typeface="Arial"/>
              </a:defRPr>
            </a:lvl9pPr>
          </a:lstStyle>
          <a:p>
            <a:endParaRPr/>
          </a:p>
        </p:txBody>
      </p:sp>
      <p:sp>
        <p:nvSpPr>
          <p:cNvPr id="122" name="Google Shape;122;p27"/>
          <p:cNvSpPr txBox="1">
            <a:spLocks noGrp="1"/>
          </p:cNvSpPr>
          <p:nvPr>
            <p:ph type="sldNum" idx="12"/>
          </p:nvPr>
        </p:nvSpPr>
        <p:spPr>
          <a:xfrm>
            <a:off x="8745181" y="4326434"/>
            <a:ext cx="118200" cy="78000"/>
          </a:xfrm>
          <a:prstGeom prst="rect">
            <a:avLst/>
          </a:prstGeom>
          <a:noFill/>
          <a:ln>
            <a:noFill/>
          </a:ln>
        </p:spPr>
        <p:txBody>
          <a:bodyPr spcFirstLastPara="1" wrap="square" lIns="0" tIns="0" rIns="0" bIns="0" anchor="t" anchorCtr="0">
            <a:noAutofit/>
          </a:bodyPr>
          <a:lstStyle>
            <a:lvl1pPr marL="0" marR="0" lvl="0" indent="0" algn="ctr" rtl="0">
              <a:spcBef>
                <a:spcPts val="0"/>
              </a:spcBef>
              <a:buNone/>
              <a:defRPr sz="700" b="0" i="0" u="none" strike="noStrike" cap="none">
                <a:solidFill>
                  <a:srgbClr val="B8B8B8"/>
                </a:solidFill>
                <a:latin typeface="Arial"/>
                <a:ea typeface="Arial"/>
                <a:cs typeface="Arial"/>
                <a:sym typeface="Arial"/>
              </a:defRPr>
            </a:lvl1pPr>
            <a:lvl2pPr marL="0" marR="0" lvl="1" indent="0" algn="ctr" rtl="0">
              <a:spcBef>
                <a:spcPts val="0"/>
              </a:spcBef>
              <a:buNone/>
              <a:defRPr sz="700" b="0" i="0" u="none" strike="noStrike" cap="none">
                <a:solidFill>
                  <a:srgbClr val="B8B8B8"/>
                </a:solidFill>
                <a:latin typeface="Arial"/>
                <a:ea typeface="Arial"/>
                <a:cs typeface="Arial"/>
                <a:sym typeface="Arial"/>
              </a:defRPr>
            </a:lvl2pPr>
            <a:lvl3pPr marL="0" marR="0" lvl="2" indent="0" algn="ctr" rtl="0">
              <a:spcBef>
                <a:spcPts val="0"/>
              </a:spcBef>
              <a:buNone/>
              <a:defRPr sz="700" b="0" i="0" u="none" strike="noStrike" cap="none">
                <a:solidFill>
                  <a:srgbClr val="B8B8B8"/>
                </a:solidFill>
                <a:latin typeface="Arial"/>
                <a:ea typeface="Arial"/>
                <a:cs typeface="Arial"/>
                <a:sym typeface="Arial"/>
              </a:defRPr>
            </a:lvl3pPr>
            <a:lvl4pPr marL="0" marR="0" lvl="3" indent="0" algn="ctr" rtl="0">
              <a:spcBef>
                <a:spcPts val="0"/>
              </a:spcBef>
              <a:buNone/>
              <a:defRPr sz="700" b="0" i="0" u="none" strike="noStrike" cap="none">
                <a:solidFill>
                  <a:srgbClr val="B8B8B8"/>
                </a:solidFill>
                <a:latin typeface="Arial"/>
                <a:ea typeface="Arial"/>
                <a:cs typeface="Arial"/>
                <a:sym typeface="Arial"/>
              </a:defRPr>
            </a:lvl4pPr>
            <a:lvl5pPr marL="0" marR="0" lvl="4" indent="0" algn="ctr" rtl="0">
              <a:spcBef>
                <a:spcPts val="0"/>
              </a:spcBef>
              <a:buNone/>
              <a:defRPr sz="700" b="0" i="0" u="none" strike="noStrike" cap="none">
                <a:solidFill>
                  <a:srgbClr val="B8B8B8"/>
                </a:solidFill>
                <a:latin typeface="Arial"/>
                <a:ea typeface="Arial"/>
                <a:cs typeface="Arial"/>
                <a:sym typeface="Arial"/>
              </a:defRPr>
            </a:lvl5pPr>
            <a:lvl6pPr marL="0" marR="0" lvl="5" indent="0" algn="ctr" rtl="0">
              <a:spcBef>
                <a:spcPts val="0"/>
              </a:spcBef>
              <a:buNone/>
              <a:defRPr sz="700" b="0" i="0" u="none" strike="noStrike" cap="none">
                <a:solidFill>
                  <a:srgbClr val="B8B8B8"/>
                </a:solidFill>
                <a:latin typeface="Arial"/>
                <a:ea typeface="Arial"/>
                <a:cs typeface="Arial"/>
                <a:sym typeface="Arial"/>
              </a:defRPr>
            </a:lvl6pPr>
            <a:lvl7pPr marL="0" marR="0" lvl="6" indent="0" algn="ctr" rtl="0">
              <a:spcBef>
                <a:spcPts val="0"/>
              </a:spcBef>
              <a:buNone/>
              <a:defRPr sz="700" b="0" i="0" u="none" strike="noStrike" cap="none">
                <a:solidFill>
                  <a:srgbClr val="B8B8B8"/>
                </a:solidFill>
                <a:latin typeface="Arial"/>
                <a:ea typeface="Arial"/>
                <a:cs typeface="Arial"/>
                <a:sym typeface="Arial"/>
              </a:defRPr>
            </a:lvl7pPr>
            <a:lvl8pPr marL="0" marR="0" lvl="7" indent="0" algn="ctr" rtl="0">
              <a:spcBef>
                <a:spcPts val="0"/>
              </a:spcBef>
              <a:buNone/>
              <a:defRPr sz="700" b="0" i="0" u="none" strike="noStrike" cap="none">
                <a:solidFill>
                  <a:srgbClr val="B8B8B8"/>
                </a:solidFill>
                <a:latin typeface="Arial"/>
                <a:ea typeface="Arial"/>
                <a:cs typeface="Arial"/>
                <a:sym typeface="Arial"/>
              </a:defRPr>
            </a:lvl8pPr>
            <a:lvl9pPr marL="0" marR="0" lvl="8" indent="0" algn="ctr" rtl="0">
              <a:spcBef>
                <a:spcPts val="0"/>
              </a:spcBef>
              <a:buNone/>
              <a:defRPr sz="700" b="0" i="0" u="none" strike="noStrike" cap="none">
                <a:solidFill>
                  <a:srgbClr val="B8B8B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9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659705" y="1429866"/>
            <a:ext cx="7815300" cy="1096500"/>
          </a:xfrm>
          <a:prstGeom prst="rect">
            <a:avLst/>
          </a:prstGeom>
          <a:noFill/>
          <a:ln>
            <a:noFill/>
          </a:ln>
        </p:spPr>
        <p:txBody>
          <a:bodyPr spcFirstLastPara="1" wrap="square" lIns="58925" tIns="58925" rIns="58925" bIns="58925" anchor="b" anchorCtr="0"/>
          <a:lstStyle>
            <a:lvl1pPr marL="0" marR="114300" lvl="0" indent="0" algn="ctr" rtl="0">
              <a:lnSpc>
                <a:spcPct val="90000"/>
              </a:lnSpc>
              <a:spcBef>
                <a:spcPts val="0"/>
              </a:spcBef>
              <a:spcAft>
                <a:spcPts val="0"/>
              </a:spcAft>
              <a:buSzPts val="900"/>
              <a:buNone/>
              <a:defRPr sz="2300" b="0" i="0" u="none" strike="noStrike" cap="none">
                <a:solidFill>
                  <a:srgbClr val="007DD6"/>
                </a:solidFill>
                <a:latin typeface="Arial"/>
                <a:ea typeface="Arial"/>
                <a:cs typeface="Arial"/>
                <a:sym typeface="Arial"/>
              </a:defRPr>
            </a:lvl1pPr>
            <a:lvl2pPr marL="0" marR="114300" lvl="1" indent="1524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2pPr>
            <a:lvl3pPr marL="0" marR="114300" lvl="2" indent="292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3pPr>
            <a:lvl4pPr marL="0" marR="114300" lvl="3" indent="4445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4pPr>
            <a:lvl5pPr marL="0" marR="114300" lvl="4" indent="5842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5pPr>
            <a:lvl6pPr marL="0" marR="114300" lvl="5" indent="7366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6pPr>
            <a:lvl7pPr marL="0" marR="114300" lvl="6" indent="8890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7pPr>
            <a:lvl8pPr marL="0" marR="114300" lvl="7" indent="10287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8pPr>
            <a:lvl9pPr marL="0" marR="114300" lvl="8" indent="1181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9"/>
        <p:cNvGrpSpPr/>
        <p:nvPr/>
      </p:nvGrpSpPr>
      <p:grpSpPr>
        <a:xfrm>
          <a:off x="0" y="0"/>
          <a:ext cx="0" cy="0"/>
          <a:chOff x="0" y="0"/>
          <a:chExt cx="0" cy="0"/>
        </a:xfrm>
      </p:grpSpPr>
      <p:sp>
        <p:nvSpPr>
          <p:cNvPr id="130" name="Google Shape;130;p31"/>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31" name="Google Shape;131;p31"/>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32" name="Google Shape;132;p31"/>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33" name="Google Shape;133;p31"/>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Spring 2016</a:t>
            </a:r>
            <a:endParaRPr b="1">
              <a:solidFill>
                <a:srgbClr val="C4820E"/>
              </a:solidFill>
            </a:endParaRPr>
          </a:p>
        </p:txBody>
      </p:sp>
      <p:pic>
        <p:nvPicPr>
          <p:cNvPr id="134" name="Google Shape;134;p31"/>
          <p:cNvPicPr preferRelativeResize="0"/>
          <p:nvPr/>
        </p:nvPicPr>
        <p:blipFill>
          <a:blip r:embed="rId2">
            <a:alphaModFix/>
          </a:blip>
          <a:stretch>
            <a:fillRect/>
          </a:stretch>
        </p:blipFill>
        <p:spPr>
          <a:xfrm>
            <a:off x="557124" y="2237985"/>
            <a:ext cx="726225" cy="580980"/>
          </a:xfrm>
          <a:prstGeom prst="rect">
            <a:avLst/>
          </a:prstGeom>
          <a:noFill/>
          <a:ln>
            <a:noFill/>
          </a:ln>
        </p:spPr>
      </p:pic>
      <p:sp>
        <p:nvSpPr>
          <p:cNvPr id="135" name="Google Shape;135;p31"/>
          <p:cNvSpPr txBox="1"/>
          <p:nvPr/>
        </p:nvSpPr>
        <p:spPr>
          <a:xfrm>
            <a:off x="5767222" y="4767725"/>
            <a:ext cx="3346200" cy="34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Slides created by Ani Adhikari</a:t>
            </a:r>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38" name="Google Shape;138;p32"/>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39" name="Google Shape;139;p32"/>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40" name="Google Shape;140;p32"/>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0"/>
              </a:spcBef>
              <a:spcAft>
                <a:spcPts val="0"/>
              </a:spcAft>
              <a:buSzPts val="2400"/>
              <a:buChar char="●"/>
              <a:defRPr sz="2400"/>
            </a:lvl1pPr>
            <a:lvl2pPr marL="914400" lvl="1" indent="-381000" rtl="0">
              <a:spcBef>
                <a:spcPts val="400"/>
              </a:spcBef>
              <a:spcAft>
                <a:spcPts val="0"/>
              </a:spcAft>
              <a:buSzPts val="2400"/>
              <a:buChar char="○"/>
              <a:defRPr sz="2400"/>
            </a:lvl2pPr>
            <a:lvl3pPr marL="1371600" lvl="2" indent="-381000" rtl="0">
              <a:spcBef>
                <a:spcPts val="400"/>
              </a:spcBef>
              <a:spcAft>
                <a:spcPts val="0"/>
              </a:spcAft>
              <a:buSzPts val="2400"/>
              <a:buChar char="■"/>
              <a:defRPr sz="2400"/>
            </a:lvl3pPr>
            <a:lvl4pPr marL="1828800" lvl="3" indent="-342900" rtl="0">
              <a:spcBef>
                <a:spcPts val="400"/>
              </a:spcBef>
              <a:spcAft>
                <a:spcPts val="0"/>
              </a:spcAft>
              <a:buSzPts val="1800"/>
              <a:buChar char="●"/>
              <a:defRPr sz="1800"/>
            </a:lvl4pPr>
            <a:lvl5pPr marL="2286000" lvl="4" indent="-342900" rtl="0">
              <a:spcBef>
                <a:spcPts val="400"/>
              </a:spcBef>
              <a:spcAft>
                <a:spcPts val="0"/>
              </a:spcAft>
              <a:buSzPts val="1800"/>
              <a:buChar char="○"/>
              <a:defRPr sz="1800"/>
            </a:lvl5pPr>
            <a:lvl6pPr marL="2743200" lvl="5" indent="-342900" rtl="0">
              <a:spcBef>
                <a:spcPts val="400"/>
              </a:spcBef>
              <a:spcAft>
                <a:spcPts val="0"/>
              </a:spcAft>
              <a:buSzPts val="1800"/>
              <a:buChar char="■"/>
              <a:defRPr sz="1800"/>
            </a:lvl6pPr>
            <a:lvl7pPr marL="3200400" lvl="6" indent="-342900" rtl="0">
              <a:spcBef>
                <a:spcPts val="400"/>
              </a:spcBef>
              <a:spcAft>
                <a:spcPts val="0"/>
              </a:spcAft>
              <a:buSzPts val="1800"/>
              <a:buChar char="●"/>
              <a:defRPr sz="1800"/>
            </a:lvl7pPr>
            <a:lvl8pPr marL="3657600" lvl="7" indent="-342900" rtl="0">
              <a:spcBef>
                <a:spcPts val="400"/>
              </a:spcBef>
              <a:spcAft>
                <a:spcPts val="0"/>
              </a:spcAft>
              <a:buSzPts val="1800"/>
              <a:buChar char="○"/>
              <a:defRPr sz="1800"/>
            </a:lvl8pPr>
            <a:lvl9pPr marL="4114800" lvl="8" indent="-342900" rtl="0">
              <a:spcBef>
                <a:spcPts val="400"/>
              </a:spcBef>
              <a:spcAft>
                <a:spcPts val="400"/>
              </a:spcAft>
              <a:buSzPts val="1800"/>
              <a:buChar char="■"/>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1"/>
        <p:cNvGrpSpPr/>
        <p:nvPr/>
      </p:nvGrpSpPr>
      <p:grpSpPr>
        <a:xfrm>
          <a:off x="0" y="0"/>
          <a:ext cx="0" cy="0"/>
          <a:chOff x="0" y="0"/>
          <a:chExt cx="0" cy="0"/>
        </a:xfrm>
      </p:grpSpPr>
      <p:sp>
        <p:nvSpPr>
          <p:cNvPr id="142" name="Google Shape;142;p3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43" name="Google Shape;143;p33"/>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44" name="Google Shape;144;p33"/>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145" name="Google Shape;145;p3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46" name="Google Shape;146;p3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sp>
        <p:nvSpPr>
          <p:cNvPr id="148" name="Google Shape;148;p3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149" name="Google Shape;149;p3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50" name="Google Shape;150;p3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151"/>
        <p:cNvGrpSpPr/>
        <p:nvPr/>
      </p:nvGrpSpPr>
      <p:grpSpPr>
        <a:xfrm>
          <a:off x="0" y="0"/>
          <a:ext cx="0" cy="0"/>
          <a:chOff x="0" y="0"/>
          <a:chExt cx="0" cy="0"/>
        </a:xfrm>
      </p:grpSpPr>
      <p:sp>
        <p:nvSpPr>
          <p:cNvPr id="152" name="Google Shape;152;p35"/>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6"/>
        <p:cNvGrpSpPr/>
        <p:nvPr/>
      </p:nvGrpSpPr>
      <p:grpSpPr>
        <a:xfrm>
          <a:off x="0" y="0"/>
          <a:ext cx="0" cy="0"/>
          <a:chOff x="0" y="0"/>
          <a:chExt cx="0" cy="0"/>
        </a:xfrm>
      </p:grpSpPr>
      <p:sp>
        <p:nvSpPr>
          <p:cNvPr id="157" name="Google Shape;157;p37"/>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58" name="Google Shape;158;p37"/>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59" name="Google Shape;159;p37"/>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60" name="Google Shape;160;p37"/>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Spring 2016</a:t>
            </a:r>
            <a:endParaRPr b="1">
              <a:solidFill>
                <a:srgbClr val="C4820E"/>
              </a:solidFill>
            </a:endParaRPr>
          </a:p>
        </p:txBody>
      </p:sp>
      <p:pic>
        <p:nvPicPr>
          <p:cNvPr id="161" name="Google Shape;161;p37"/>
          <p:cNvPicPr preferRelativeResize="0"/>
          <p:nvPr/>
        </p:nvPicPr>
        <p:blipFill>
          <a:blip r:embed="rId2">
            <a:alphaModFix/>
          </a:blip>
          <a:stretch>
            <a:fillRect/>
          </a:stretch>
        </p:blipFill>
        <p:spPr>
          <a:xfrm>
            <a:off x="557124" y="2237985"/>
            <a:ext cx="726225" cy="580980"/>
          </a:xfrm>
          <a:prstGeom prst="rect">
            <a:avLst/>
          </a:prstGeom>
          <a:noFill/>
          <a:ln>
            <a:noFill/>
          </a:ln>
        </p:spPr>
      </p:pic>
      <p:sp>
        <p:nvSpPr>
          <p:cNvPr id="162" name="Google Shape;162;p37"/>
          <p:cNvSpPr txBox="1"/>
          <p:nvPr/>
        </p:nvSpPr>
        <p:spPr>
          <a:xfrm>
            <a:off x="5767222" y="4767725"/>
            <a:ext cx="3346200" cy="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Slides created by John DeNero (denero@berkeley.edu)</a:t>
            </a:r>
            <a:endParaRPr sz="1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7" name="Google Shape;17;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8" name="Google Shape;18;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0"/>
              </a:spcBef>
              <a:spcAft>
                <a:spcPts val="0"/>
              </a:spcAft>
              <a:buSzPts val="2400"/>
              <a:buChar char="●"/>
              <a:defRPr sz="2400"/>
            </a:lvl1pPr>
            <a:lvl2pPr marL="914400" lvl="1" indent="-381000" rtl="0">
              <a:spcBef>
                <a:spcPts val="400"/>
              </a:spcBef>
              <a:spcAft>
                <a:spcPts val="0"/>
              </a:spcAft>
              <a:buSzPts val="2400"/>
              <a:buChar char="○"/>
              <a:defRPr sz="2400"/>
            </a:lvl2pPr>
            <a:lvl3pPr marL="1371600" lvl="2" indent="-381000" rtl="0">
              <a:spcBef>
                <a:spcPts val="400"/>
              </a:spcBef>
              <a:spcAft>
                <a:spcPts val="0"/>
              </a:spcAft>
              <a:buSzPts val="2400"/>
              <a:buChar char="■"/>
              <a:defRPr sz="2400"/>
            </a:lvl3pPr>
            <a:lvl4pPr marL="1828800" lvl="3" indent="-342900" rtl="0">
              <a:spcBef>
                <a:spcPts val="400"/>
              </a:spcBef>
              <a:spcAft>
                <a:spcPts val="0"/>
              </a:spcAft>
              <a:buSzPts val="1800"/>
              <a:buChar char="●"/>
              <a:defRPr sz="1800"/>
            </a:lvl4pPr>
            <a:lvl5pPr marL="2286000" lvl="4" indent="-342900" rtl="0">
              <a:spcBef>
                <a:spcPts val="400"/>
              </a:spcBef>
              <a:spcAft>
                <a:spcPts val="0"/>
              </a:spcAft>
              <a:buSzPts val="1800"/>
              <a:buChar char="○"/>
              <a:defRPr sz="1800"/>
            </a:lvl5pPr>
            <a:lvl6pPr marL="2743200" lvl="5" indent="-342900" rtl="0">
              <a:spcBef>
                <a:spcPts val="400"/>
              </a:spcBef>
              <a:spcAft>
                <a:spcPts val="0"/>
              </a:spcAft>
              <a:buSzPts val="1800"/>
              <a:buChar char="■"/>
              <a:defRPr sz="1800"/>
            </a:lvl6pPr>
            <a:lvl7pPr marL="3200400" lvl="6" indent="-342900" rtl="0">
              <a:spcBef>
                <a:spcPts val="400"/>
              </a:spcBef>
              <a:spcAft>
                <a:spcPts val="0"/>
              </a:spcAft>
              <a:buSzPts val="1800"/>
              <a:buChar char="●"/>
              <a:defRPr sz="1800"/>
            </a:lvl7pPr>
            <a:lvl8pPr marL="3657600" lvl="7" indent="-342900" rtl="0">
              <a:spcBef>
                <a:spcPts val="400"/>
              </a:spcBef>
              <a:spcAft>
                <a:spcPts val="0"/>
              </a:spcAft>
              <a:buSzPts val="1800"/>
              <a:buChar char="○"/>
              <a:defRPr sz="1800"/>
            </a:lvl8pPr>
            <a:lvl9pPr marL="4114800" lvl="8" indent="-342900" rtl="0">
              <a:spcBef>
                <a:spcPts val="400"/>
              </a:spcBef>
              <a:spcAft>
                <a:spcPts val="400"/>
              </a:spcAft>
              <a:buSzPts val="1800"/>
              <a:buChar char="■"/>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3"/>
        <p:cNvGrpSpPr/>
        <p:nvPr/>
      </p:nvGrpSpPr>
      <p:grpSpPr>
        <a:xfrm>
          <a:off x="0" y="0"/>
          <a:ext cx="0" cy="0"/>
          <a:chOff x="0" y="0"/>
          <a:chExt cx="0" cy="0"/>
        </a:xfrm>
      </p:grpSpPr>
      <p:sp>
        <p:nvSpPr>
          <p:cNvPr id="164" name="Google Shape;164;p38"/>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65" name="Google Shape;165;p38"/>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66" name="Google Shape;166;p38"/>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67" name="Google Shape;167;p38"/>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0"/>
              </a:spcBef>
              <a:spcAft>
                <a:spcPts val="0"/>
              </a:spcAft>
              <a:buSzPts val="2400"/>
              <a:buChar char="●"/>
              <a:defRPr sz="2400"/>
            </a:lvl1pPr>
            <a:lvl2pPr marL="914400" lvl="1" indent="-381000" rtl="0">
              <a:spcBef>
                <a:spcPts val="400"/>
              </a:spcBef>
              <a:spcAft>
                <a:spcPts val="0"/>
              </a:spcAft>
              <a:buSzPts val="2400"/>
              <a:buChar char="○"/>
              <a:defRPr sz="2400"/>
            </a:lvl2pPr>
            <a:lvl3pPr marL="1371600" lvl="2" indent="-381000" rtl="0">
              <a:spcBef>
                <a:spcPts val="400"/>
              </a:spcBef>
              <a:spcAft>
                <a:spcPts val="0"/>
              </a:spcAft>
              <a:buSzPts val="2400"/>
              <a:buChar char="■"/>
              <a:defRPr sz="2400"/>
            </a:lvl3pPr>
            <a:lvl4pPr marL="1828800" lvl="3" indent="-342900" rtl="0">
              <a:spcBef>
                <a:spcPts val="400"/>
              </a:spcBef>
              <a:spcAft>
                <a:spcPts val="0"/>
              </a:spcAft>
              <a:buSzPts val="1800"/>
              <a:buChar char="●"/>
              <a:defRPr sz="1800"/>
            </a:lvl4pPr>
            <a:lvl5pPr marL="2286000" lvl="4" indent="-342900" rtl="0">
              <a:spcBef>
                <a:spcPts val="400"/>
              </a:spcBef>
              <a:spcAft>
                <a:spcPts val="0"/>
              </a:spcAft>
              <a:buSzPts val="1800"/>
              <a:buChar char="○"/>
              <a:defRPr sz="1800"/>
            </a:lvl5pPr>
            <a:lvl6pPr marL="2743200" lvl="5" indent="-342900" rtl="0">
              <a:spcBef>
                <a:spcPts val="400"/>
              </a:spcBef>
              <a:spcAft>
                <a:spcPts val="0"/>
              </a:spcAft>
              <a:buSzPts val="1800"/>
              <a:buChar char="■"/>
              <a:defRPr sz="1800"/>
            </a:lvl6pPr>
            <a:lvl7pPr marL="3200400" lvl="6" indent="-342900" rtl="0">
              <a:spcBef>
                <a:spcPts val="400"/>
              </a:spcBef>
              <a:spcAft>
                <a:spcPts val="0"/>
              </a:spcAft>
              <a:buSzPts val="1800"/>
              <a:buChar char="●"/>
              <a:defRPr sz="1800"/>
            </a:lvl7pPr>
            <a:lvl8pPr marL="3657600" lvl="7" indent="-342900" rtl="0">
              <a:spcBef>
                <a:spcPts val="400"/>
              </a:spcBef>
              <a:spcAft>
                <a:spcPts val="0"/>
              </a:spcAft>
              <a:buSzPts val="1800"/>
              <a:buChar char="○"/>
              <a:defRPr sz="1800"/>
            </a:lvl8pPr>
            <a:lvl9pPr marL="4114800" lvl="8" indent="-342900" rtl="0">
              <a:spcBef>
                <a:spcPts val="400"/>
              </a:spcBef>
              <a:spcAft>
                <a:spcPts val="400"/>
              </a:spcAft>
              <a:buSzPts val="1800"/>
              <a:buChar char="■"/>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8"/>
        <p:cNvGrpSpPr/>
        <p:nvPr/>
      </p:nvGrpSpPr>
      <p:grpSpPr>
        <a:xfrm>
          <a:off x="0" y="0"/>
          <a:ext cx="0" cy="0"/>
          <a:chOff x="0" y="0"/>
          <a:chExt cx="0" cy="0"/>
        </a:xfrm>
      </p:grpSpPr>
      <p:sp>
        <p:nvSpPr>
          <p:cNvPr id="169" name="Google Shape;169;p39"/>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70" name="Google Shape;170;p39"/>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1" name="Google Shape;171;p39"/>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172" name="Google Shape;172;p39"/>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3" name="Google Shape;173;p39"/>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176" name="Google Shape;176;p40"/>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7" name="Google Shape;177;p40"/>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a:t>Click to edit Master title style</a:t>
            </a:r>
            <a:endParaRPr dirty="0"/>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en-US"/>
              <a:t>Click to edit Master subtitle style</a:t>
            </a:r>
            <a:endParaRPr dirty="0"/>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a:t>
            </a:r>
            <a:r>
              <a:rPr lang="en" b="1" dirty="0">
                <a:solidFill>
                  <a:schemeClr val="accent2">
                    <a:lumMod val="50000"/>
                  </a:schemeClr>
                </a:solidFill>
              </a:rPr>
              <a:t>Fall 201</a:t>
            </a:r>
            <a:r>
              <a:rPr lang="en-US" b="1" dirty="0">
                <a:solidFill>
                  <a:schemeClr val="accent2">
                    <a:lumMod val="50000"/>
                  </a:schemeClr>
                </a:solidFill>
              </a:rPr>
              <a:t>8</a:t>
            </a:r>
            <a:r>
              <a:rPr lang="en" b="1" dirty="0">
                <a:solidFill>
                  <a:srgbClr val="C4820E"/>
                </a:solidFill>
              </a:rPr>
              <a:t>	</a:t>
            </a:r>
            <a:endParaRPr b="1" dirty="0">
              <a:solidFill>
                <a:srgbClr val="C4820E"/>
              </a:solidFill>
            </a:endParaRPr>
          </a:p>
        </p:txBody>
      </p:sp>
      <p:pic>
        <p:nvPicPr>
          <p:cNvPr id="1026" name="Picture 2" descr="mage result for umas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extLst>
      <p:ext uri="{BB962C8B-B14F-4D97-AF65-F5344CB8AC3E}">
        <p14:creationId xmlns:p14="http://schemas.microsoft.com/office/powerpoint/2010/main" val="131581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r>
              <a:rPr lang="en-US"/>
              <a:t>Click to edit Master title style</a:t>
            </a:r>
            <a:endParaRPr dirty="0"/>
          </a:p>
        </p:txBody>
      </p:sp>
      <p:cxnSp>
        <p:nvCxnSpPr>
          <p:cNvPr id="16" name="Google Shape;16;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 name="Google Shape;17;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8;p3"/>
          <p:cNvSpPr txBox="1">
            <a:spLocks noGrp="1"/>
          </p:cNvSpPr>
          <p:nvPr>
            <p:ph type="body" idx="1" hasCustomPrompt="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Font typeface="Arial" charset="0"/>
              <a:buChar char="●"/>
              <a:defRPr sz="2400"/>
            </a:lvl1pPr>
            <a:lvl2pPr marL="914400" lvl="1" indent="-381000" rtl="0">
              <a:spcBef>
                <a:spcPts val="0"/>
              </a:spcBef>
              <a:spcAft>
                <a:spcPts val="0"/>
              </a:spcAft>
              <a:buClr>
                <a:schemeClr val="accent2">
                  <a:lumMod val="50000"/>
                </a:schemeClr>
              </a:buClr>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en-US" dirty="0"/>
              <a:t> </a:t>
            </a:r>
          </a:p>
          <a:p>
            <a:pPr lvl="1"/>
            <a:r>
              <a:rPr lang="en-US" dirty="0"/>
              <a:t/>
            </a:r>
            <a:br>
              <a:rPr lang="en-US" dirty="0"/>
            </a:br>
            <a:endParaRPr lang="en-US" dirty="0"/>
          </a:p>
          <a:p>
            <a:endParaRPr dirty="0"/>
          </a:p>
        </p:txBody>
      </p:sp>
    </p:spTree>
    <p:extLst>
      <p:ext uri="{BB962C8B-B14F-4D97-AF65-F5344CB8AC3E}">
        <p14:creationId xmlns:p14="http://schemas.microsoft.com/office/powerpoint/2010/main" val="4015323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21" name="Google Shape;21;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Edit Master text styles</a:t>
            </a:r>
          </a:p>
        </p:txBody>
      </p:sp>
      <p:sp>
        <p:nvSpPr>
          <p:cNvPr id="22" name="Google Shape;22;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pPr lvl="0"/>
            <a:r>
              <a:rPr lang="en-US"/>
              <a:t>Edit Master text styles</a:t>
            </a:r>
          </a:p>
        </p:txBody>
      </p:sp>
      <p:cxnSp>
        <p:nvCxnSpPr>
          <p:cNvPr id="23" name="Google Shape;23;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4" name="Google Shape;24;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123215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solidFill>
                  <a:schemeClr val="tx1">
                    <a:lumMod val="50000"/>
                  </a:schemeClr>
                </a:solidFill>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r>
              <a:rPr lang="en-US"/>
              <a:t>Click to edit Master title style</a:t>
            </a:r>
            <a:endParaRPr/>
          </a:p>
        </p:txBody>
      </p:sp>
      <p:cxnSp>
        <p:nvCxnSpPr>
          <p:cNvPr id="27" name="Google Shape;27;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8" name="Google Shape;28;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89035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preserve="1">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23792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22" name="Google Shape;22;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3" name="Google Shape;23;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24" name="Google Shape;24;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5" name="Google Shape;25;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28" name="Google Shape;28;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9" name="Google Shape;29;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22"/>
          <p:cNvSpPr txBox="1">
            <a:spLocks noGrp="1"/>
          </p:cNvSpPr>
          <p:nvPr>
            <p:ph type="ctrTitle"/>
          </p:nvPr>
        </p:nvSpPr>
        <p:spPr>
          <a:xfrm>
            <a:off x="2971800" y="1350150"/>
            <a:ext cx="5532000" cy="118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97" name="Google Shape;97;p22"/>
          <p:cNvSpPr txBox="1">
            <a:spLocks noGrp="1"/>
          </p:cNvSpPr>
          <p:nvPr>
            <p:ph type="subTitle" idx="1"/>
          </p:nvPr>
        </p:nvSpPr>
        <p:spPr>
          <a:xfrm>
            <a:off x="3061925" y="2655750"/>
            <a:ext cx="5586300" cy="5325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98" name="Google Shape;98;p22"/>
          <p:cNvCxnSpPr/>
          <p:nvPr/>
        </p:nvCxnSpPr>
        <p:spPr>
          <a:xfrm>
            <a:off x="3061925" y="2588700"/>
            <a:ext cx="5441700" cy="14400"/>
          </a:xfrm>
          <a:prstGeom prst="straightConnector1">
            <a:avLst/>
          </a:prstGeom>
          <a:noFill/>
          <a:ln w="9525" cap="flat" cmpd="sng">
            <a:solidFill>
              <a:srgbClr val="CCCCCC"/>
            </a:solidFill>
            <a:prstDash val="solid"/>
            <a:round/>
            <a:headEnd type="none" w="med" len="med"/>
            <a:tailEnd type="none" w="med" len="med"/>
          </a:ln>
        </p:spPr>
      </p:cxnSp>
      <p:sp>
        <p:nvSpPr>
          <p:cNvPr id="99" name="Google Shape;99;p22"/>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Fall 2016</a:t>
            </a:r>
            <a:endParaRPr b="1">
              <a:solidFill>
                <a:srgbClr val="C4820E"/>
              </a:solidFill>
            </a:endParaRPr>
          </a:p>
        </p:txBody>
      </p:sp>
      <p:pic>
        <p:nvPicPr>
          <p:cNvPr id="100" name="Google Shape;100;p22"/>
          <p:cNvPicPr preferRelativeResize="0"/>
          <p:nvPr/>
        </p:nvPicPr>
        <p:blipFill>
          <a:blip r:embed="rId2">
            <a:alphaModFix/>
          </a:blip>
          <a:stretch>
            <a:fillRect/>
          </a:stretch>
        </p:blipFill>
        <p:spPr>
          <a:xfrm>
            <a:off x="510475" y="2074176"/>
            <a:ext cx="922474" cy="924801"/>
          </a:xfrm>
          <a:prstGeom prst="rect">
            <a:avLst/>
          </a:prstGeom>
          <a:noFill/>
          <a:ln>
            <a:noFill/>
          </a:ln>
        </p:spPr>
      </p:pic>
      <p:sp>
        <p:nvSpPr>
          <p:cNvPr id="101" name="Google Shape;101;p22"/>
          <p:cNvSpPr txBox="1"/>
          <p:nvPr/>
        </p:nvSpPr>
        <p:spPr>
          <a:xfrm>
            <a:off x="4513325" y="4314500"/>
            <a:ext cx="41349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Slides created by Ani Adhikari and John DeNero</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04" name="Google Shape;104;p2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05" name="Google Shape;105;p2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06" name="Google Shape;106;p2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09" name="Google Shape;109;p2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10" name="Google Shape;110;p2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111" name="Google Shape;111;p2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12" name="Google Shape;112;p2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115" name="Google Shape;115;p2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16" name="Google Shape;116;p2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theme" Target="../theme/theme4.xml"/><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theme" Target="../theme/theme5.xml"/><Relationship Id="rId1" Type="http://schemas.openxmlformats.org/officeDocument/2006/relationships/slideLayout" Target="../slideLayouts/slideLayout24.xml"/><Relationship Id="rId2"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94" name="Google Shape;94;p2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30"/>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28" name="Google Shape;128;p30"/>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36"/>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55" name="Google Shape;155;p36"/>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b="1" dirty="0">
                <a:solidFill>
                  <a:schemeClr val="accent2">
                    <a:lumMod val="50000"/>
                  </a:schemeClr>
                </a:solidFill>
              </a:rPr>
              <a:t>Click to add title</a:t>
            </a:r>
            <a:endParaRPr dirty="0"/>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 </a:t>
            </a:r>
          </a:p>
          <a:p>
            <a:pPr lvl="1"/>
            <a:r>
              <a:rPr lang="en-US" dirty="0"/>
              <a:t/>
            </a:r>
            <a:br>
              <a:rPr lang="en-US" dirty="0"/>
            </a:br>
            <a:endParaRPr lang="en-US" dirty="0"/>
          </a:p>
        </p:txBody>
      </p:sp>
    </p:spTree>
    <p:extLst>
      <p:ext uri="{BB962C8B-B14F-4D97-AF65-F5344CB8AC3E}">
        <p14:creationId xmlns:p14="http://schemas.microsoft.com/office/powerpoint/2010/main" val="1782070033"/>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1" u="none" strike="noStrike" cap="none" baseline="0">
          <a:solidFill>
            <a:schemeClr val="tx1">
              <a:lumMod val="50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90550" marR="0" lvl="0" indent="-514350" algn="l" rtl="0" eaLnBrk="1" hangingPunct="1">
        <a:lnSpc>
          <a:spcPct val="100000"/>
        </a:lnSpc>
        <a:spcBef>
          <a:spcPts val="0"/>
        </a:spcBef>
        <a:spcAft>
          <a:spcPts val="0"/>
        </a:spcAft>
        <a:buClr>
          <a:schemeClr val="accent2">
            <a:lumMod val="50000"/>
          </a:schemeClr>
        </a:buClr>
        <a:buSzPct val="100000"/>
        <a:buFont typeface="+mj-lt"/>
        <a:buAutoNum type="romanLcPeriod"/>
        <a:defRPr sz="1400" b="0" i="0" u="none" strike="noStrike" cap="none">
          <a:solidFill>
            <a:schemeClr val="accent2">
              <a:lumMod val="75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chemeClr val="accent2">
              <a:lumMod val="75000"/>
            </a:schemeClr>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smtClean="0"/>
              <a:t>Lecture</a:t>
            </a:r>
            <a:r>
              <a:rPr lang="en-US" dirty="0" smtClean="0"/>
              <a:t> 16</a:t>
            </a:r>
            <a:endParaRPr lang="en-US" dirty="0"/>
          </a:p>
        </p:txBody>
      </p:sp>
      <p:sp>
        <p:nvSpPr>
          <p:cNvPr id="3" name="Subtitle 2"/>
          <p:cNvSpPr>
            <a:spLocks noGrp="1"/>
          </p:cNvSpPr>
          <p:nvPr>
            <p:ph type="subTitle" idx="1"/>
          </p:nvPr>
        </p:nvSpPr>
        <p:spPr/>
        <p:txBody>
          <a:bodyPr/>
          <a:lstStyle/>
          <a:p>
            <a:pPr lvl="0"/>
            <a:r>
              <a:rPr lang="en-US" dirty="0"/>
              <a:t>Designing Experiments</a:t>
            </a:r>
          </a:p>
          <a:p>
            <a:endParaRPr lang="en-US" dirty="0"/>
          </a:p>
        </p:txBody>
      </p:sp>
    </p:spTree>
    <p:extLst>
      <p:ext uri="{BB962C8B-B14F-4D97-AF65-F5344CB8AC3E}">
        <p14:creationId xmlns:p14="http://schemas.microsoft.com/office/powerpoint/2010/main" val="390657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2"/>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Key to 95% Confidence </a:t>
            </a:r>
            <a:endParaRPr/>
          </a:p>
        </p:txBody>
      </p:sp>
      <p:sp>
        <p:nvSpPr>
          <p:cNvPr id="252" name="Google Shape;252;p52"/>
          <p:cNvSpPr txBox="1">
            <a:spLocks noGrp="1"/>
          </p:cNvSpPr>
          <p:nvPr>
            <p:ph type="body" idx="1"/>
          </p:nvPr>
        </p:nvSpPr>
        <p:spPr>
          <a:xfrm>
            <a:off x="457200" y="2868050"/>
            <a:ext cx="8229600" cy="1874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solidFill>
                  <a:srgbClr val="000000"/>
                </a:solidFill>
              </a:rPr>
              <a:t>For about 95% of all samples, the sample average and population average are within </a:t>
            </a:r>
            <a:r>
              <a:rPr lang="en" b="1">
                <a:solidFill>
                  <a:srgbClr val="000000"/>
                </a:solidFill>
              </a:rPr>
              <a:t>2 SD</a:t>
            </a:r>
            <a:r>
              <a:rPr lang="en">
                <a:solidFill>
                  <a:srgbClr val="000000"/>
                </a:solidFill>
              </a:rPr>
              <a:t>s of each other.</a:t>
            </a:r>
            <a:endParaRPr>
              <a:solidFill>
                <a:srgbClr val="000000"/>
              </a:solidFill>
            </a:endParaRPr>
          </a:p>
          <a:p>
            <a:pPr marL="0" lvl="0" indent="0" algn="l" rtl="0">
              <a:spcBef>
                <a:spcPts val="400"/>
              </a:spcBef>
              <a:spcAft>
                <a:spcPts val="0"/>
              </a:spcAft>
              <a:buNone/>
            </a:pPr>
            <a:endParaRPr sz="800" b="1">
              <a:solidFill>
                <a:srgbClr val="000000"/>
              </a:solidFill>
            </a:endParaRPr>
          </a:p>
          <a:p>
            <a:pPr marL="457200" lvl="0" indent="-381000" algn="l" rtl="0">
              <a:spcBef>
                <a:spcPts val="400"/>
              </a:spcBef>
              <a:spcAft>
                <a:spcPts val="0"/>
              </a:spcAft>
              <a:buSzPts val="2400"/>
              <a:buChar char="●"/>
            </a:pPr>
            <a:r>
              <a:rPr lang="en" b="1">
                <a:solidFill>
                  <a:srgbClr val="000000"/>
                </a:solidFill>
              </a:rPr>
              <a:t>SD</a:t>
            </a:r>
            <a:r>
              <a:rPr lang="en"/>
              <a:t> = SD of sample average</a:t>
            </a:r>
            <a:endParaRPr/>
          </a:p>
          <a:p>
            <a:pPr marL="0" lvl="0" indent="0" algn="l" rtl="0">
              <a:spcBef>
                <a:spcPts val="400"/>
              </a:spcBef>
              <a:spcAft>
                <a:spcPts val="400"/>
              </a:spcAft>
              <a:buNone/>
            </a:pPr>
            <a:r>
              <a:rPr lang="en"/>
              <a:t>		 = (population SD) </a:t>
            </a:r>
            <a:r>
              <a:rPr lang="en" sz="3000"/>
              <a:t>/ </a:t>
            </a:r>
            <a:r>
              <a:rPr lang="en"/>
              <a:t>√sample size</a:t>
            </a:r>
            <a:endParaRPr/>
          </a:p>
        </p:txBody>
      </p:sp>
      <p:cxnSp>
        <p:nvCxnSpPr>
          <p:cNvPr id="253" name="Google Shape;253;p52"/>
          <p:cNvCxnSpPr/>
          <p:nvPr/>
        </p:nvCxnSpPr>
        <p:spPr>
          <a:xfrm>
            <a:off x="4392187" y="1571692"/>
            <a:ext cx="1633500" cy="0"/>
          </a:xfrm>
          <a:prstGeom prst="straightConnector1">
            <a:avLst/>
          </a:prstGeom>
          <a:noFill/>
          <a:ln w="9525" cap="flat" cmpd="sng">
            <a:solidFill>
              <a:srgbClr val="000000"/>
            </a:solidFill>
            <a:prstDash val="solid"/>
            <a:round/>
            <a:headEnd type="none" w="med" len="med"/>
            <a:tailEnd type="none" w="med" len="med"/>
          </a:ln>
        </p:spPr>
      </p:cxnSp>
      <p:pic>
        <p:nvPicPr>
          <p:cNvPr id="254" name="Google Shape;254;p52"/>
          <p:cNvPicPr preferRelativeResize="0"/>
          <p:nvPr/>
        </p:nvPicPr>
        <p:blipFill>
          <a:blip r:embed="rId3">
            <a:alphaModFix/>
          </a:blip>
          <a:stretch>
            <a:fillRect/>
          </a:stretch>
        </p:blipFill>
        <p:spPr>
          <a:xfrm>
            <a:off x="2398125" y="881875"/>
            <a:ext cx="4347775" cy="1986175"/>
          </a:xfrm>
          <a:prstGeom prst="rect">
            <a:avLst/>
          </a:prstGeom>
          <a:noFill/>
          <a:ln>
            <a:noFill/>
          </a:ln>
        </p:spPr>
      </p:pic>
      <p:cxnSp>
        <p:nvCxnSpPr>
          <p:cNvPr id="255" name="Google Shape;255;p52"/>
          <p:cNvCxnSpPr/>
          <p:nvPr/>
        </p:nvCxnSpPr>
        <p:spPr>
          <a:xfrm>
            <a:off x="4392187" y="4409492"/>
            <a:ext cx="1633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Constructing the Interval</a:t>
            </a:r>
            <a:endParaRPr/>
          </a:p>
        </p:txBody>
      </p:sp>
      <p:sp>
        <p:nvSpPr>
          <p:cNvPr id="261" name="Google Shape;261;p53"/>
          <p:cNvSpPr txBox="1">
            <a:spLocks noGrp="1"/>
          </p:cNvSpPr>
          <p:nvPr>
            <p:ph type="body" idx="1"/>
          </p:nvPr>
        </p:nvSpPr>
        <p:spPr>
          <a:xfrm>
            <a:off x="457200" y="971550"/>
            <a:ext cx="8229600" cy="3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95% of all samples,</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If you stand at the population average and look two </a:t>
            </a:r>
            <a:r>
              <a:rPr lang="en" b="1"/>
              <a:t>SD</a:t>
            </a:r>
            <a:r>
              <a:rPr lang="en"/>
              <a:t>s on both sides, you will find the sample average.</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Distance is symmetric.</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So if you stand at the sample average and look two </a:t>
            </a:r>
            <a:r>
              <a:rPr lang="en" b="1"/>
              <a:t>SD</a:t>
            </a:r>
            <a:r>
              <a:rPr lang="en"/>
              <a:t>s on both sides, you will capture the population average.</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4"/>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Interval</a:t>
            </a:r>
            <a:endParaRPr/>
          </a:p>
        </p:txBody>
      </p:sp>
      <p:pic>
        <p:nvPicPr>
          <p:cNvPr id="267" name="Google Shape;267;p54"/>
          <p:cNvPicPr preferRelativeResize="0"/>
          <p:nvPr/>
        </p:nvPicPr>
        <p:blipFill>
          <a:blip r:embed="rId3">
            <a:alphaModFix/>
          </a:blip>
          <a:stretch>
            <a:fillRect/>
          </a:stretch>
        </p:blipFill>
        <p:spPr>
          <a:xfrm>
            <a:off x="395050" y="1595425"/>
            <a:ext cx="8148650" cy="22243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5"/>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Width of the Interval</a:t>
            </a:r>
            <a:endParaRPr/>
          </a:p>
        </p:txBody>
      </p:sp>
      <p:sp>
        <p:nvSpPr>
          <p:cNvPr id="273" name="Google Shape;273;p55"/>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width of a 95% confidence interval for the population average</a:t>
            </a:r>
            <a:endParaRPr/>
          </a:p>
          <a:p>
            <a:pPr marL="0" lvl="0" indent="0" algn="l" rtl="0">
              <a:spcBef>
                <a:spcPts val="400"/>
              </a:spcBef>
              <a:spcAft>
                <a:spcPts val="0"/>
              </a:spcAft>
              <a:buNone/>
            </a:pPr>
            <a:endParaRPr/>
          </a:p>
          <a:p>
            <a:pPr marL="0" lvl="0" indent="0" algn="l" rtl="0">
              <a:spcBef>
                <a:spcPts val="400"/>
              </a:spcBef>
              <a:spcAft>
                <a:spcPts val="0"/>
              </a:spcAft>
              <a:buNone/>
            </a:pPr>
            <a:r>
              <a:rPr lang="en"/>
              <a:t>=  4 * SD of the sample average</a:t>
            </a:r>
            <a:endParaRPr/>
          </a:p>
          <a:p>
            <a:pPr marL="0" lvl="0" indent="0" algn="l" rtl="0">
              <a:spcBef>
                <a:spcPts val="400"/>
              </a:spcBef>
              <a:spcAft>
                <a:spcPts val="0"/>
              </a:spcAft>
              <a:buNone/>
            </a:pPr>
            <a:endParaRPr/>
          </a:p>
          <a:p>
            <a:pPr marL="0" lvl="0" indent="0" algn="l" rtl="0">
              <a:spcBef>
                <a:spcPts val="400"/>
              </a:spcBef>
              <a:spcAft>
                <a:spcPts val="400"/>
              </a:spcAft>
              <a:buNone/>
            </a:pPr>
            <a:r>
              <a:rPr lang="en"/>
              <a:t>=  4 * (population SD) </a:t>
            </a:r>
            <a:r>
              <a:rPr lang="en" sz="3000"/>
              <a:t>/ </a:t>
            </a:r>
            <a:r>
              <a:rPr lang="en"/>
              <a:t>√sample size</a:t>
            </a:r>
            <a:endParaRPr/>
          </a:p>
        </p:txBody>
      </p:sp>
      <p:cxnSp>
        <p:nvCxnSpPr>
          <p:cNvPr id="274" name="Google Shape;274;p55"/>
          <p:cNvCxnSpPr/>
          <p:nvPr/>
        </p:nvCxnSpPr>
        <p:spPr>
          <a:xfrm>
            <a:off x="3930187" y="3181592"/>
            <a:ext cx="1633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Sample Proportions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7"/>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Proportions are Averages</a:t>
            </a:r>
            <a:endParaRPr/>
          </a:p>
        </p:txBody>
      </p:sp>
      <p:sp>
        <p:nvSpPr>
          <p:cNvPr id="285" name="Google Shape;285;p57"/>
          <p:cNvSpPr txBox="1">
            <a:spLocks noGrp="1"/>
          </p:cNvSpPr>
          <p:nvPr>
            <p:ph type="body" idx="1"/>
          </p:nvPr>
        </p:nvSpPr>
        <p:spPr>
          <a:xfrm>
            <a:off x="457200" y="971550"/>
            <a:ext cx="8229600" cy="1219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Data: 0 1 0 0 1 0 1 1 0 0 (10 entries)</a:t>
            </a:r>
            <a:endParaRPr/>
          </a:p>
          <a:p>
            <a:pPr marL="457200" lvl="0" indent="-381000" algn="l" rtl="0">
              <a:spcBef>
                <a:spcPts val="0"/>
              </a:spcBef>
              <a:spcAft>
                <a:spcPts val="0"/>
              </a:spcAft>
              <a:buSzPts val="2400"/>
              <a:buChar char="●"/>
            </a:pPr>
            <a:r>
              <a:rPr lang="en"/>
              <a:t>Sum  =  4  =  number of 1’s</a:t>
            </a:r>
            <a:endParaRPr/>
          </a:p>
          <a:p>
            <a:pPr marL="457200" lvl="0" indent="-381000" algn="l" rtl="0">
              <a:spcBef>
                <a:spcPts val="0"/>
              </a:spcBef>
              <a:spcAft>
                <a:spcPts val="0"/>
              </a:spcAft>
              <a:buSzPts val="2400"/>
              <a:buChar char="●"/>
            </a:pPr>
            <a:r>
              <a:rPr lang="en"/>
              <a:t>Average  =  4/10  =  0.4  =  proportion of 1’s</a:t>
            </a:r>
            <a:endParaRPr/>
          </a:p>
        </p:txBody>
      </p:sp>
      <p:sp>
        <p:nvSpPr>
          <p:cNvPr id="286" name="Google Shape;286;p57"/>
          <p:cNvSpPr txBox="1"/>
          <p:nvPr/>
        </p:nvSpPr>
        <p:spPr>
          <a:xfrm>
            <a:off x="477575" y="2190850"/>
            <a:ext cx="8104200" cy="24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If the population consists of 1’s and 0’s (yes/no answers to a question), then:</a:t>
            </a:r>
            <a:endParaRPr sz="2400"/>
          </a:p>
          <a:p>
            <a:pPr marL="457200" lvl="0" indent="-381000" algn="l" rtl="0">
              <a:spcBef>
                <a:spcPts val="0"/>
              </a:spcBef>
              <a:spcAft>
                <a:spcPts val="0"/>
              </a:spcAft>
              <a:buClr>
                <a:srgbClr val="C4820E"/>
              </a:buClr>
              <a:buSzPts val="2400"/>
              <a:buChar char="●"/>
            </a:pPr>
            <a:r>
              <a:rPr lang="en" sz="2400"/>
              <a:t>the population average is the proportion of 1’s in the population</a:t>
            </a:r>
            <a:endParaRPr sz="2400"/>
          </a:p>
          <a:p>
            <a:pPr marL="457200" lvl="0" indent="-381000" algn="l" rtl="0">
              <a:spcBef>
                <a:spcPts val="0"/>
              </a:spcBef>
              <a:spcAft>
                <a:spcPts val="0"/>
              </a:spcAft>
              <a:buClr>
                <a:srgbClr val="C4820E"/>
              </a:buClr>
              <a:buSzPts val="2400"/>
              <a:buChar char="●"/>
            </a:pPr>
            <a:r>
              <a:rPr lang="en" sz="2400"/>
              <a:t>the sample average is the proportion of 1’s in the sample</a:t>
            </a:r>
            <a:endParaRPr sz="2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Confidence Interval</a:t>
            </a:r>
            <a:endParaRPr/>
          </a:p>
        </p:txBody>
      </p:sp>
      <p:pic>
        <p:nvPicPr>
          <p:cNvPr id="292" name="Google Shape;292;p58"/>
          <p:cNvPicPr preferRelativeResize="0"/>
          <p:nvPr/>
        </p:nvPicPr>
        <p:blipFill>
          <a:blip r:embed="rId3">
            <a:alphaModFix/>
          </a:blip>
          <a:stretch>
            <a:fillRect/>
          </a:stretch>
        </p:blipFill>
        <p:spPr>
          <a:xfrm>
            <a:off x="325813" y="1464252"/>
            <a:ext cx="8492375" cy="235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Controlling the Width</a:t>
            </a:r>
            <a:endParaRPr/>
          </a:p>
        </p:txBody>
      </p:sp>
      <p:sp>
        <p:nvSpPr>
          <p:cNvPr id="298" name="Google Shape;298;p59"/>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Total width of an approximate 95% confidence interval for a population proportion</a:t>
            </a:r>
            <a:endParaRPr/>
          </a:p>
          <a:p>
            <a:pPr marL="0" lvl="0" indent="0" algn="l" rtl="0">
              <a:spcBef>
                <a:spcPts val="400"/>
              </a:spcBef>
              <a:spcAft>
                <a:spcPts val="0"/>
              </a:spcAft>
              <a:buNone/>
            </a:pPr>
            <a:endParaRPr sz="1400"/>
          </a:p>
          <a:p>
            <a:pPr marL="0" lvl="0" indent="457200" algn="l" rtl="0">
              <a:spcBef>
                <a:spcPts val="400"/>
              </a:spcBef>
              <a:spcAft>
                <a:spcPts val="0"/>
              </a:spcAft>
              <a:buNone/>
            </a:pPr>
            <a:r>
              <a:rPr lang="en"/>
              <a:t>=   4 * (SD of 0/1 population) / √sample size</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The narrower the interval, the more accurate your estimate.</a:t>
            </a:r>
            <a:endParaRPr sz="1400"/>
          </a:p>
          <a:p>
            <a:pPr marL="457200" lvl="0" indent="-381000" algn="l" rtl="0">
              <a:spcBef>
                <a:spcPts val="0"/>
              </a:spcBef>
              <a:spcAft>
                <a:spcPts val="0"/>
              </a:spcAft>
              <a:buSzPts val="2400"/>
              <a:buChar char="●"/>
            </a:pPr>
            <a:r>
              <a:rPr lang="en"/>
              <a:t>Suppose you want the total width of the interval to be no more than 3%. How should you choose the sample size?</a:t>
            </a:r>
            <a:endParaRPr/>
          </a:p>
          <a:p>
            <a:pPr marL="0" lvl="0" indent="0" algn="l" rtl="0">
              <a:spcBef>
                <a:spcPts val="400"/>
              </a:spcBef>
              <a:spcAft>
                <a:spcPts val="0"/>
              </a:spcAft>
              <a:buNone/>
            </a:pPr>
            <a:endParaRPr/>
          </a:p>
          <a:p>
            <a:pPr marL="0" lvl="0" indent="0" algn="l" rtl="0">
              <a:spcBef>
                <a:spcPts val="400"/>
              </a:spcBef>
              <a:spcAft>
                <a:spcPts val="400"/>
              </a:spcAft>
              <a:buNone/>
            </a:pPr>
            <a:endParaRPr/>
          </a:p>
        </p:txBody>
      </p:sp>
      <p:cxnSp>
        <p:nvCxnSpPr>
          <p:cNvPr id="299" name="Google Shape;299;p59"/>
          <p:cNvCxnSpPr/>
          <p:nvPr/>
        </p:nvCxnSpPr>
        <p:spPr>
          <a:xfrm>
            <a:off x="5265337" y="2131092"/>
            <a:ext cx="1633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0"/>
          <p:cNvSpPr txBox="1">
            <a:spLocks noGrp="1"/>
          </p:cNvSpPr>
          <p:nvPr>
            <p:ph type="title"/>
          </p:nvPr>
        </p:nvSpPr>
        <p:spPr>
          <a:xfrm>
            <a:off x="457200" y="205975"/>
            <a:ext cx="81381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Sample Size for a Given Width</a:t>
            </a:r>
            <a:endParaRPr/>
          </a:p>
        </p:txBody>
      </p:sp>
      <p:sp>
        <p:nvSpPr>
          <p:cNvPr id="305" name="Google Shape;305;p60"/>
          <p:cNvSpPr txBox="1">
            <a:spLocks noGrp="1"/>
          </p:cNvSpPr>
          <p:nvPr>
            <p:ph type="body" idx="1"/>
          </p:nvPr>
        </p:nvSpPr>
        <p:spPr>
          <a:xfrm>
            <a:off x="1055550" y="944250"/>
            <a:ext cx="7032900" cy="605400"/>
          </a:xfrm>
          <a:prstGeom prst="rect">
            <a:avLst/>
          </a:prstGeom>
        </p:spPr>
        <p:txBody>
          <a:bodyPr spcFirstLastPara="1" wrap="square" lIns="91425" tIns="91425" rIns="91425" bIns="91425" anchor="t" anchorCtr="0">
            <a:noAutofit/>
          </a:bodyPr>
          <a:lstStyle/>
          <a:p>
            <a:pPr marL="0" lvl="0" indent="0" algn="l" rtl="0">
              <a:spcBef>
                <a:spcPts val="0"/>
              </a:spcBef>
              <a:spcAft>
                <a:spcPts val="400"/>
              </a:spcAft>
              <a:buNone/>
            </a:pPr>
            <a:r>
              <a:rPr lang="en"/>
              <a:t>0.03  =  4 * (SD of 0/1 population) / √sample size</a:t>
            </a:r>
            <a:endParaRPr/>
          </a:p>
        </p:txBody>
      </p:sp>
      <p:cxnSp>
        <p:nvCxnSpPr>
          <p:cNvPr id="306" name="Google Shape;306;p60"/>
          <p:cNvCxnSpPr/>
          <p:nvPr/>
        </p:nvCxnSpPr>
        <p:spPr>
          <a:xfrm>
            <a:off x="6098012" y="1053392"/>
            <a:ext cx="16335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60"/>
          <p:cNvSpPr txBox="1"/>
          <p:nvPr/>
        </p:nvSpPr>
        <p:spPr>
          <a:xfrm>
            <a:off x="576600" y="1642650"/>
            <a:ext cx="7899300" cy="1296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C4820E"/>
              </a:buClr>
              <a:buSzPts val="2400"/>
              <a:buChar char="●"/>
            </a:pPr>
            <a:r>
              <a:rPr lang="en" sz="2400"/>
              <a:t>Left hand side is 3%, the maximum total width that you will accept</a:t>
            </a:r>
            <a:endParaRPr sz="2400"/>
          </a:p>
          <a:p>
            <a:pPr marL="457200" lvl="0" indent="-381000" algn="l" rtl="0">
              <a:spcBef>
                <a:spcPts val="0"/>
              </a:spcBef>
              <a:spcAft>
                <a:spcPts val="0"/>
              </a:spcAft>
              <a:buClr>
                <a:srgbClr val="C4820E"/>
              </a:buClr>
              <a:buSzPts val="2400"/>
              <a:buChar char="●"/>
            </a:pPr>
            <a:r>
              <a:rPr lang="en" sz="2400"/>
              <a:t>Right hand side is the formula for the total width</a:t>
            </a:r>
            <a:endParaRPr sz="2400"/>
          </a:p>
        </p:txBody>
      </p:sp>
      <p:sp>
        <p:nvSpPr>
          <p:cNvPr id="308" name="Google Shape;308;p60"/>
          <p:cNvSpPr txBox="1"/>
          <p:nvPr/>
        </p:nvSpPr>
        <p:spPr>
          <a:xfrm>
            <a:off x="1009800" y="3527900"/>
            <a:ext cx="7032900" cy="7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√sample size  =  4 * (SD of 0/1 population) / 0.03</a:t>
            </a:r>
            <a:endParaRPr sz="2400">
              <a:solidFill>
                <a:schemeClr val="dk1"/>
              </a:solidFill>
            </a:endParaRPr>
          </a:p>
          <a:p>
            <a:pPr marL="0" lvl="0" indent="0" algn="l" rtl="0">
              <a:spcBef>
                <a:spcPts val="400"/>
              </a:spcBef>
              <a:spcAft>
                <a:spcPts val="400"/>
              </a:spcAft>
              <a:buNone/>
            </a:pPr>
            <a:endParaRPr sz="2400">
              <a:solidFill>
                <a:schemeClr val="dk1"/>
              </a:solidFill>
            </a:endParaRPr>
          </a:p>
        </p:txBody>
      </p:sp>
      <p:cxnSp>
        <p:nvCxnSpPr>
          <p:cNvPr id="309" name="Google Shape;309;p60"/>
          <p:cNvCxnSpPr/>
          <p:nvPr/>
        </p:nvCxnSpPr>
        <p:spPr>
          <a:xfrm>
            <a:off x="1284462" y="3622917"/>
            <a:ext cx="1633500" cy="0"/>
          </a:xfrm>
          <a:prstGeom prst="straightConnector1">
            <a:avLst/>
          </a:prstGeom>
          <a:noFill/>
          <a:ln w="9525" cap="flat" cmpd="sng">
            <a:solidFill>
              <a:srgbClr val="000000"/>
            </a:solidFill>
            <a:prstDash val="solid"/>
            <a:round/>
            <a:headEnd type="none" w="med" len="med"/>
            <a:tailEnd type="none" w="med" len="med"/>
          </a:ln>
        </p:spPr>
      </p:cxnSp>
      <p:sp>
        <p:nvSpPr>
          <p:cNvPr id="310" name="Google Shape;310;p60"/>
          <p:cNvSpPr txBox="1"/>
          <p:nvPr/>
        </p:nvSpPr>
        <p:spPr>
          <a:xfrm>
            <a:off x="3871350" y="4169125"/>
            <a:ext cx="13098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Population SD</a:t>
            </a:r>
            <a:endParaRPr/>
          </a:p>
        </p:txBody>
      </p:sp>
      <p:sp>
        <p:nvSpPr>
          <p:cNvPr id="316" name="Google Shape;316;p61"/>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√sample size  =  4 * (SD of 0/1 population) / 0.03</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SD of 0/1 population is at most 0.5</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√sample size   ≥   4 * 0.5 / 0.03</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 sample size    ≥  (4 * 0.5 / 0.03) ** 2   =   4444.44</a:t>
            </a:r>
            <a:endParaRPr/>
          </a:p>
          <a:p>
            <a:pPr marL="0" lvl="0" indent="0" algn="l" rtl="0">
              <a:spcBef>
                <a:spcPts val="400"/>
              </a:spcBef>
              <a:spcAft>
                <a:spcPts val="0"/>
              </a:spcAft>
              <a:buNone/>
            </a:pPr>
            <a:r>
              <a:rPr lang="en"/>
              <a:t>					</a:t>
            </a:r>
            <a:endParaRPr/>
          </a:p>
          <a:p>
            <a:pPr marL="457200" lvl="0" indent="-381000" algn="l" rtl="0">
              <a:spcBef>
                <a:spcPts val="400"/>
              </a:spcBef>
              <a:spcAft>
                <a:spcPts val="0"/>
              </a:spcAft>
              <a:buSzPts val="2400"/>
              <a:buChar char="●"/>
            </a:pPr>
            <a:r>
              <a:rPr lang="en"/>
              <a:t>The sample size should be 4445 or more</a:t>
            </a:r>
            <a:endParaRPr/>
          </a:p>
          <a:p>
            <a:pPr marL="0" lvl="0" indent="0" algn="l" rtl="0">
              <a:spcBef>
                <a:spcPts val="400"/>
              </a:spcBef>
              <a:spcAft>
                <a:spcPts val="0"/>
              </a:spcAft>
              <a:buNone/>
            </a:pPr>
            <a:r>
              <a:rPr lang="en"/>
              <a:t>					</a:t>
            </a:r>
            <a:endParaRPr/>
          </a:p>
          <a:p>
            <a:pPr marL="0" lvl="0" indent="0" algn="l" rtl="0">
              <a:spcBef>
                <a:spcPts val="400"/>
              </a:spcBef>
              <a:spcAft>
                <a:spcPts val="400"/>
              </a:spcAft>
              <a:buNone/>
            </a:pPr>
            <a:endParaRPr/>
          </a:p>
        </p:txBody>
      </p:sp>
      <p:cxnSp>
        <p:nvCxnSpPr>
          <p:cNvPr id="317" name="Google Shape;317;p61"/>
          <p:cNvCxnSpPr/>
          <p:nvPr/>
        </p:nvCxnSpPr>
        <p:spPr>
          <a:xfrm>
            <a:off x="1161037" y="1085742"/>
            <a:ext cx="1633500" cy="0"/>
          </a:xfrm>
          <a:prstGeom prst="straightConnector1">
            <a:avLst/>
          </a:prstGeom>
          <a:noFill/>
          <a:ln w="9525" cap="flat" cmpd="sng">
            <a:solidFill>
              <a:srgbClr val="000000"/>
            </a:solidFill>
            <a:prstDash val="solid"/>
            <a:round/>
            <a:headEnd type="none" w="med" len="med"/>
            <a:tailEnd type="none" w="med" len="med"/>
          </a:ln>
        </p:spPr>
      </p:cxnSp>
      <p:cxnSp>
        <p:nvCxnSpPr>
          <p:cNvPr id="318" name="Google Shape;318;p61"/>
          <p:cNvCxnSpPr/>
          <p:nvPr/>
        </p:nvCxnSpPr>
        <p:spPr>
          <a:xfrm>
            <a:off x="1161037" y="2466017"/>
            <a:ext cx="1633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 we are studying </a:t>
            </a:r>
            <a:endParaRPr/>
          </a:p>
        </p:txBody>
      </p:sp>
      <p:sp>
        <p:nvSpPr>
          <p:cNvPr id="196" name="Google Shape;196;p44"/>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0"/>
              </a:spcAft>
              <a:buSzPts val="2400"/>
              <a:buChar char="●"/>
            </a:pPr>
            <a:r>
              <a:rPr lang="en"/>
              <a:t>How can we quantify natural concepts like “center” and “variability”?</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Why do many of the empirical distributions that we generate come out bell shaped?</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How is sample size related to the accuracy of an estimate?</a:t>
            </a: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62"/>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324" name="Google Shape;324;p62"/>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 researcher is estimating a population proportion based on a random sample of size 10,000. </a:t>
            </a:r>
            <a:endParaRPr/>
          </a:p>
          <a:p>
            <a:pPr marL="0" lvl="0" indent="0" algn="l" rtl="0">
              <a:spcBef>
                <a:spcPts val="400"/>
              </a:spcBef>
              <a:spcAft>
                <a:spcPts val="0"/>
              </a:spcAft>
              <a:buNone/>
            </a:pPr>
            <a:endParaRPr/>
          </a:p>
          <a:p>
            <a:pPr marL="0" lvl="0" indent="0" algn="l" rtl="0">
              <a:spcBef>
                <a:spcPts val="400"/>
              </a:spcBef>
              <a:spcAft>
                <a:spcPts val="0"/>
              </a:spcAft>
              <a:buNone/>
            </a:pPr>
            <a:r>
              <a:rPr lang="en">
                <a:solidFill>
                  <a:srgbClr val="0000FF"/>
                </a:solidFill>
              </a:rPr>
              <a:t>Fill in the blank with a decimal:</a:t>
            </a:r>
            <a:endParaRPr>
              <a:solidFill>
                <a:srgbClr val="0000FF"/>
              </a:solidFill>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With chance at least 95%, the estimate will be correct to within ________________.</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330" name="Google Shape;330;p63"/>
          <p:cNvSpPr txBox="1">
            <a:spLocks noGrp="1"/>
          </p:cNvSpPr>
          <p:nvPr>
            <p:ph type="body" idx="1"/>
          </p:nvPr>
        </p:nvSpPr>
        <p:spPr>
          <a:xfrm>
            <a:off x="457200" y="971550"/>
            <a:ext cx="8229600" cy="2542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I am going to use a 68% confidence interval to estimate a population proportion. </a:t>
            </a:r>
            <a:endParaRPr/>
          </a:p>
          <a:p>
            <a:pPr marL="0" lvl="0" indent="0" algn="l" rtl="0">
              <a:spcBef>
                <a:spcPts val="400"/>
              </a:spcBef>
              <a:spcAft>
                <a:spcPts val="0"/>
              </a:spcAft>
              <a:buNone/>
            </a:pPr>
            <a:endParaRPr sz="800"/>
          </a:p>
          <a:p>
            <a:pPr marL="457200" lvl="0" indent="-381000" algn="l" rtl="0">
              <a:spcBef>
                <a:spcPts val="400"/>
              </a:spcBef>
              <a:spcAft>
                <a:spcPts val="0"/>
              </a:spcAft>
              <a:buSzPts val="2400"/>
              <a:buChar char="●"/>
            </a:pPr>
            <a:r>
              <a:rPr lang="en"/>
              <a:t>I want the total width of my interval to be no more than 2.5%.</a:t>
            </a:r>
            <a:endParaRPr/>
          </a:p>
          <a:p>
            <a:pPr marL="0" lvl="0" indent="0" algn="l" rtl="0">
              <a:spcBef>
                <a:spcPts val="400"/>
              </a:spcBef>
              <a:spcAft>
                <a:spcPts val="0"/>
              </a:spcAft>
              <a:buNone/>
            </a:pPr>
            <a:endParaRPr sz="800"/>
          </a:p>
          <a:p>
            <a:pPr marL="457200" lvl="0" indent="-381000" algn="l" rtl="0">
              <a:spcBef>
                <a:spcPts val="400"/>
              </a:spcBef>
              <a:spcAft>
                <a:spcPts val="0"/>
              </a:spcAft>
              <a:buSzPts val="2400"/>
              <a:buChar char="●"/>
            </a:pPr>
            <a:r>
              <a:rPr lang="en"/>
              <a:t>How large must my random sample be?</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400"/>
              </a:spcAft>
              <a:buNone/>
            </a:pPr>
            <a:r>
              <a:rPr lang="en"/>
              <a:t>2 * (0.5) / sqrt(sample size) = 0.025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5"/>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they know?</a:t>
            </a:r>
            <a:endParaRPr/>
          </a:p>
        </p:txBody>
      </p:sp>
      <p:pic>
        <p:nvPicPr>
          <p:cNvPr id="202" name="Google Shape;202;p45"/>
          <p:cNvPicPr preferRelativeResize="0"/>
          <p:nvPr/>
        </p:nvPicPr>
        <p:blipFill>
          <a:blip r:embed="rId3">
            <a:alphaModFix/>
          </a:blip>
          <a:stretch>
            <a:fillRect/>
          </a:stretch>
        </p:blipFill>
        <p:spPr>
          <a:xfrm>
            <a:off x="152400" y="1034278"/>
            <a:ext cx="8839201" cy="3150760"/>
          </a:xfrm>
          <a:prstGeom prst="rect">
            <a:avLst/>
          </a:prstGeom>
          <a:noFill/>
          <a:ln>
            <a:noFill/>
          </a:ln>
        </p:spPr>
      </p:pic>
      <p:sp>
        <p:nvSpPr>
          <p:cNvPr id="203" name="Google Shape;203;p45"/>
          <p:cNvSpPr/>
          <p:nvPr/>
        </p:nvSpPr>
        <p:spPr>
          <a:xfrm>
            <a:off x="2369550" y="3837850"/>
            <a:ext cx="3908700" cy="2835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5"/>
          <p:cNvSpPr/>
          <p:nvPr/>
        </p:nvSpPr>
        <p:spPr>
          <a:xfrm>
            <a:off x="828675" y="1953575"/>
            <a:ext cx="3908700" cy="2835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6"/>
          <p:cNvSpPr txBox="1">
            <a:spLocks noGrp="1"/>
          </p:cNvSpPr>
          <p:nvPr>
            <p:ph type="title"/>
          </p:nvPr>
        </p:nvSpPr>
        <p:spPr>
          <a:xfrm>
            <a:off x="457200" y="205975"/>
            <a:ext cx="79482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Variability of the Sample Average</a:t>
            </a:r>
            <a:endParaRPr/>
          </a:p>
        </p:txBody>
      </p:sp>
      <p:sp>
        <p:nvSpPr>
          <p:cNvPr id="210" name="Google Shape;210;p46"/>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a:t>The distribution of all possible sample averages of a given size is called the </a:t>
            </a:r>
            <a:r>
              <a:rPr lang="en" i="1"/>
              <a:t>distribution of the sample average.</a:t>
            </a:r>
            <a:endParaRPr/>
          </a:p>
          <a:p>
            <a:pPr marL="457200" lvl="0" indent="-381000" algn="l" rtl="0">
              <a:lnSpc>
                <a:spcPct val="115000"/>
              </a:lnSpc>
              <a:spcBef>
                <a:spcPts val="0"/>
              </a:spcBef>
              <a:spcAft>
                <a:spcPts val="0"/>
              </a:spcAft>
              <a:buSzPts val="2400"/>
              <a:buChar char="●"/>
            </a:pPr>
            <a:r>
              <a:rPr lang="en"/>
              <a:t>We approximate it by an empirical distribution.</a:t>
            </a:r>
            <a:endParaRPr/>
          </a:p>
          <a:p>
            <a:pPr marL="457200" lvl="0" indent="-381000" algn="l" rtl="0">
              <a:lnSpc>
                <a:spcPct val="115000"/>
              </a:lnSpc>
              <a:spcBef>
                <a:spcPts val="0"/>
              </a:spcBef>
              <a:spcAft>
                <a:spcPts val="0"/>
              </a:spcAft>
              <a:buSzPts val="2400"/>
              <a:buChar char="●"/>
            </a:pPr>
            <a:r>
              <a:rPr lang="en"/>
              <a:t>By the CLT, it’s roughly normal:</a:t>
            </a:r>
            <a:endParaRPr/>
          </a:p>
          <a:p>
            <a:pPr marL="914400" lvl="1" indent="-381000" algn="l" rtl="0">
              <a:lnSpc>
                <a:spcPct val="115000"/>
              </a:lnSpc>
              <a:spcBef>
                <a:spcPts val="0"/>
              </a:spcBef>
              <a:spcAft>
                <a:spcPts val="0"/>
              </a:spcAft>
              <a:buSzPts val="2400"/>
              <a:buChar char="○"/>
            </a:pPr>
            <a:r>
              <a:rPr lang="en"/>
              <a:t>Center =  the population average</a:t>
            </a:r>
            <a:endParaRPr/>
          </a:p>
          <a:p>
            <a:pPr marL="914400" lvl="1" indent="-381000" algn="l" rtl="0">
              <a:lnSpc>
                <a:spcPct val="115000"/>
              </a:lnSpc>
              <a:spcBef>
                <a:spcPts val="0"/>
              </a:spcBef>
              <a:spcAft>
                <a:spcPts val="0"/>
              </a:spcAft>
              <a:buSzPts val="2400"/>
              <a:buChar char="○"/>
            </a:pPr>
            <a:r>
              <a:rPr lang="en"/>
              <a:t>SD = (population SD) </a:t>
            </a:r>
            <a:r>
              <a:rPr lang="en" sz="3000"/>
              <a:t>/ </a:t>
            </a:r>
            <a:r>
              <a:rPr lang="en"/>
              <a:t>√sample size</a:t>
            </a:r>
            <a:endParaRPr/>
          </a:p>
        </p:txBody>
      </p:sp>
      <p:cxnSp>
        <p:nvCxnSpPr>
          <p:cNvPr id="211" name="Google Shape;211;p46"/>
          <p:cNvCxnSpPr/>
          <p:nvPr/>
        </p:nvCxnSpPr>
        <p:spPr>
          <a:xfrm>
            <a:off x="4805787" y="3663367"/>
            <a:ext cx="1633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7"/>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17" name="Google Shape;217;p47"/>
          <p:cNvSpPr txBox="1">
            <a:spLocks noGrp="1"/>
          </p:cNvSpPr>
          <p:nvPr>
            <p:ph type="body" idx="1"/>
          </p:nvPr>
        </p:nvSpPr>
        <p:spPr>
          <a:xfrm>
            <a:off x="457200" y="1026125"/>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city has 500,000 households. The annual incomes of these households have an average of $65,000 and an SD of $45,000. The distribution of the incomes </a:t>
            </a:r>
            <a:r>
              <a:rPr lang="en">
                <a:solidFill>
                  <a:srgbClr val="0000FF"/>
                </a:solidFill>
              </a:rPr>
              <a:t>[pick one and explain]</a:t>
            </a:r>
            <a:r>
              <a:rPr lang="en"/>
              <a:t>:</a:t>
            </a:r>
            <a:endParaRPr/>
          </a:p>
          <a:p>
            <a:pPr marL="457200" lvl="0" indent="-381000" algn="l" rtl="0">
              <a:spcBef>
                <a:spcPts val="400"/>
              </a:spcBef>
              <a:spcAft>
                <a:spcPts val="0"/>
              </a:spcAft>
              <a:buSzPts val="2400"/>
              <a:buAutoNum type="alphaLcParenBoth"/>
            </a:pPr>
            <a:r>
              <a:rPr lang="en"/>
              <a:t>is roughly normal because the number of households is large.</a:t>
            </a:r>
            <a:endParaRPr/>
          </a:p>
          <a:p>
            <a:pPr marL="457200" lvl="0" indent="-381000" algn="l" rtl="0">
              <a:spcBef>
                <a:spcPts val="0"/>
              </a:spcBef>
              <a:spcAft>
                <a:spcPts val="0"/>
              </a:spcAft>
              <a:buSzPts val="2400"/>
              <a:buAutoNum type="alphaLcParenBoth"/>
            </a:pPr>
            <a:r>
              <a:rPr lang="en"/>
              <a:t>is not close to normal.</a:t>
            </a:r>
            <a:endParaRPr/>
          </a:p>
          <a:p>
            <a:pPr marL="457200" lvl="0" indent="-381000" algn="l" rtl="0">
              <a:spcBef>
                <a:spcPts val="0"/>
              </a:spcBef>
              <a:spcAft>
                <a:spcPts val="0"/>
              </a:spcAft>
              <a:buSzPts val="2400"/>
              <a:buAutoNum type="alphaLcParenBoth"/>
            </a:pPr>
            <a:r>
              <a:rPr lang="en"/>
              <a:t>may be close to normal, or not; we can’t tell from the information given.</a:t>
            </a:r>
            <a:endParaRPr/>
          </a:p>
          <a:p>
            <a:pPr marL="0" lvl="0" indent="0" algn="l" rtl="0">
              <a:spcBef>
                <a:spcPts val="400"/>
              </a:spcBef>
              <a:spcAft>
                <a:spcPts val="0"/>
              </a:spcAft>
              <a:buNone/>
            </a:pPr>
            <a:endParaRPr/>
          </a:p>
          <a:p>
            <a:pPr marL="0" lvl="0" indent="0" algn="l" rtl="0">
              <a:spcBef>
                <a:spcPts val="400"/>
              </a:spcBef>
              <a:spcAft>
                <a:spcPts val="4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23" name="Google Shape;223;p48"/>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city has 500,000 households. The annual incomes of these households have an average of $65,000 and an SD of $45,000. A random sample of 900 households is taken.</a:t>
            </a:r>
            <a:endParaRPr/>
          </a:p>
          <a:p>
            <a:pPr marL="0" lvl="0" indent="0" algn="l" rtl="0">
              <a:spcBef>
                <a:spcPts val="400"/>
              </a:spcBef>
              <a:spcAft>
                <a:spcPts val="0"/>
              </a:spcAft>
              <a:buNone/>
            </a:pPr>
            <a:endParaRPr/>
          </a:p>
          <a:p>
            <a:pPr marL="0" lvl="0" indent="0" algn="l" rtl="0">
              <a:spcBef>
                <a:spcPts val="400"/>
              </a:spcBef>
              <a:spcAft>
                <a:spcPts val="0"/>
              </a:spcAft>
              <a:buNone/>
            </a:pPr>
            <a:r>
              <a:rPr lang="en">
                <a:solidFill>
                  <a:srgbClr val="0000FF"/>
                </a:solidFill>
              </a:rPr>
              <a:t>Fill in the blanks and explain:</a:t>
            </a:r>
            <a:endParaRPr>
              <a:solidFill>
                <a:srgbClr val="0000FF"/>
              </a:solidFill>
            </a:endParaRPr>
          </a:p>
          <a:p>
            <a:pPr marL="0" lvl="0" indent="0" algn="l" rtl="0">
              <a:spcBef>
                <a:spcPts val="400"/>
              </a:spcBef>
              <a:spcAft>
                <a:spcPts val="0"/>
              </a:spcAft>
              <a:buNone/>
            </a:pPr>
            <a:r>
              <a:rPr lang="en"/>
              <a:t>There is about a 68% chance that the average annual income of the sampled households is in the range </a:t>
            </a:r>
            <a:endParaRPr/>
          </a:p>
          <a:p>
            <a:pPr marL="0" lvl="0" indent="0" algn="ctr" rtl="0">
              <a:spcBef>
                <a:spcPts val="400"/>
              </a:spcBef>
              <a:spcAft>
                <a:spcPts val="400"/>
              </a:spcAft>
              <a:buNone/>
            </a:pPr>
            <a:r>
              <a:rPr lang="en"/>
              <a:t>$__________ plus or minus $__________</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29" name="Google Shape;229;p49"/>
          <p:cNvSpPr txBox="1">
            <a:spLocks noGrp="1"/>
          </p:cNvSpPr>
          <p:nvPr>
            <p:ph type="body" idx="1"/>
          </p:nvPr>
        </p:nvSpPr>
        <p:spPr>
          <a:xfrm>
            <a:off x="457200" y="971550"/>
            <a:ext cx="8229600" cy="1560300"/>
          </a:xfrm>
          <a:prstGeom prst="rect">
            <a:avLst/>
          </a:prstGeom>
        </p:spPr>
        <p:txBody>
          <a:bodyPr spcFirstLastPara="1" wrap="square" lIns="91425" tIns="91425" rIns="91425" bIns="91425" anchor="t" anchorCtr="0">
            <a:noAutofit/>
          </a:bodyPr>
          <a:lstStyle/>
          <a:p>
            <a:pPr marL="0" lvl="0" indent="0" algn="l" rtl="0">
              <a:spcBef>
                <a:spcPts val="0"/>
              </a:spcBef>
              <a:spcAft>
                <a:spcPts val="400"/>
              </a:spcAft>
              <a:buNone/>
            </a:pPr>
            <a:r>
              <a:rPr lang="en"/>
              <a:t>A population has average 70 and SD 10. One of the histograms below is the empirical distribution of the averages of 10,000 random samples of size 100 drawn from the population. Which one?</a:t>
            </a:r>
            <a:endParaRPr/>
          </a:p>
        </p:txBody>
      </p:sp>
      <p:pic>
        <p:nvPicPr>
          <p:cNvPr id="230" name="Google Shape;230;p49"/>
          <p:cNvPicPr preferRelativeResize="0"/>
          <p:nvPr/>
        </p:nvPicPr>
        <p:blipFill>
          <a:blip r:embed="rId3">
            <a:alphaModFix/>
          </a:blip>
          <a:stretch>
            <a:fillRect/>
          </a:stretch>
        </p:blipFill>
        <p:spPr>
          <a:xfrm>
            <a:off x="457200" y="2941175"/>
            <a:ext cx="2764650" cy="1801000"/>
          </a:xfrm>
          <a:prstGeom prst="rect">
            <a:avLst/>
          </a:prstGeom>
          <a:noFill/>
          <a:ln>
            <a:noFill/>
          </a:ln>
        </p:spPr>
      </p:pic>
      <p:pic>
        <p:nvPicPr>
          <p:cNvPr id="231" name="Google Shape;231;p49"/>
          <p:cNvPicPr preferRelativeResize="0"/>
          <p:nvPr/>
        </p:nvPicPr>
        <p:blipFill>
          <a:blip r:embed="rId4">
            <a:alphaModFix/>
          </a:blip>
          <a:stretch>
            <a:fillRect/>
          </a:stretch>
        </p:blipFill>
        <p:spPr>
          <a:xfrm>
            <a:off x="3236275" y="2929075"/>
            <a:ext cx="2727994" cy="1801000"/>
          </a:xfrm>
          <a:prstGeom prst="rect">
            <a:avLst/>
          </a:prstGeom>
          <a:noFill/>
          <a:ln>
            <a:noFill/>
          </a:ln>
        </p:spPr>
      </p:pic>
      <p:pic>
        <p:nvPicPr>
          <p:cNvPr id="232" name="Google Shape;232;p49"/>
          <p:cNvPicPr preferRelativeResize="0"/>
          <p:nvPr/>
        </p:nvPicPr>
        <p:blipFill>
          <a:blip r:embed="rId5">
            <a:alphaModFix/>
          </a:blip>
          <a:stretch>
            <a:fillRect/>
          </a:stretch>
        </p:blipFill>
        <p:spPr>
          <a:xfrm>
            <a:off x="5978700" y="2929075"/>
            <a:ext cx="2708102" cy="1801000"/>
          </a:xfrm>
          <a:prstGeom prst="rect">
            <a:avLst/>
          </a:prstGeom>
          <a:noFill/>
          <a:ln>
            <a:noFill/>
          </a:ln>
        </p:spPr>
      </p:pic>
      <p:sp>
        <p:nvSpPr>
          <p:cNvPr id="233" name="Google Shape;233;p49"/>
          <p:cNvSpPr txBox="1"/>
          <p:nvPr/>
        </p:nvSpPr>
        <p:spPr>
          <a:xfrm>
            <a:off x="2633200" y="3064050"/>
            <a:ext cx="4638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
        <p:nvSpPr>
          <p:cNvPr id="234" name="Google Shape;234;p49"/>
          <p:cNvSpPr txBox="1"/>
          <p:nvPr/>
        </p:nvSpPr>
        <p:spPr>
          <a:xfrm>
            <a:off x="5430200" y="3064050"/>
            <a:ext cx="4638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
        <p:nvSpPr>
          <p:cNvPr id="235" name="Google Shape;235;p49"/>
          <p:cNvSpPr txBox="1"/>
          <p:nvPr/>
        </p:nvSpPr>
        <p:spPr>
          <a:xfrm>
            <a:off x="8102350" y="3064050"/>
            <a:ext cx="4638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0"/>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Confidence Intervals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5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of the Distribution</a:t>
            </a:r>
            <a:endParaRPr/>
          </a:p>
        </p:txBody>
      </p:sp>
      <p:pic>
        <p:nvPicPr>
          <p:cNvPr id="246" name="Google Shape;246;p51"/>
          <p:cNvPicPr preferRelativeResize="0"/>
          <p:nvPr/>
        </p:nvPicPr>
        <p:blipFill>
          <a:blip r:embed="rId3">
            <a:alphaModFix/>
          </a:blip>
          <a:stretch>
            <a:fillRect/>
          </a:stretch>
        </p:blipFill>
        <p:spPr>
          <a:xfrm>
            <a:off x="917138" y="1182200"/>
            <a:ext cx="7309725" cy="3314350"/>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Lecture 25 — Center and Spread" id="{F470F8D9-88EE-2844-8875-DE17BDF84BCA}" vid="{EDF897F8-0D97-F047-AEDB-AD9E31545B8F}"/>
    </a:ext>
  </a:ext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781</Words>
  <Application>Microsoft Macintosh PowerPoint</Application>
  <PresentationFormat>On-screen Show (16:9)</PresentationFormat>
  <Paragraphs>101</Paragraphs>
  <Slides>21</Slides>
  <Notes>20</Notes>
  <HiddenSlides>0</HiddenSlides>
  <MMClips>0</MMClips>
  <ScaleCrop>false</ScaleCrop>
  <HeadingPairs>
    <vt:vector size="4" baseType="variant">
      <vt:variant>
        <vt:lpstr>Theme</vt:lpstr>
      </vt:variant>
      <vt:variant>
        <vt:i4>5</vt:i4>
      </vt:variant>
      <vt:variant>
        <vt:lpstr>Slide Titles</vt:lpstr>
      </vt:variant>
      <vt:variant>
        <vt:i4>21</vt:i4>
      </vt:variant>
    </vt:vector>
  </HeadingPairs>
  <TitlesOfParts>
    <vt:vector size="26" baseType="lpstr">
      <vt:lpstr>Custom</vt:lpstr>
      <vt:lpstr>Custom</vt:lpstr>
      <vt:lpstr>Custom</vt:lpstr>
      <vt:lpstr>Custom</vt:lpstr>
      <vt:lpstr>1_Custom</vt:lpstr>
      <vt:lpstr>Lecture 16</vt:lpstr>
      <vt:lpstr>Questions we are studying </vt:lpstr>
      <vt:lpstr>How do they know?</vt:lpstr>
      <vt:lpstr>Variability of the Sample Average</vt:lpstr>
      <vt:lpstr>Discussion Question</vt:lpstr>
      <vt:lpstr>Discussion Question</vt:lpstr>
      <vt:lpstr>Discussion Question</vt:lpstr>
      <vt:lpstr>Confidence Intervals</vt:lpstr>
      <vt:lpstr>Graph of the Distribution</vt:lpstr>
      <vt:lpstr>The Key to 95% Confidence </vt:lpstr>
      <vt:lpstr>Constructing the Interval</vt:lpstr>
      <vt:lpstr>The Interval</vt:lpstr>
      <vt:lpstr>Width of the Interval</vt:lpstr>
      <vt:lpstr>Sample Proportions</vt:lpstr>
      <vt:lpstr>Proportions are Averages</vt:lpstr>
      <vt:lpstr>Confidence Interval</vt:lpstr>
      <vt:lpstr>Controlling the Width</vt:lpstr>
      <vt:lpstr>The Sample Size for a Given Width</vt:lpstr>
      <vt:lpstr>“Worst Case” Population SD</vt:lpstr>
      <vt:lpstr>Discussion Question</vt:lpstr>
      <vt:lpstr>Discussion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26</dc:title>
  <cp:lastModifiedBy>Carrie Hosman</cp:lastModifiedBy>
  <cp:revision>2</cp:revision>
  <dcterms:modified xsi:type="dcterms:W3CDTF">2020-03-11T02:01:52Z</dcterms:modified>
</cp:coreProperties>
</file>