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05F40E1-CA45-4D8B-AC50-466B5ABA5920}">
  <a:tblStyle styleId="{305F40E1-CA45-4D8B-AC50-466B5ABA5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>
      <p:cViewPr varScale="1">
        <p:scale>
          <a:sx n="82" d="100"/>
          <a:sy n="82" d="100"/>
        </p:scale>
        <p:origin x="-140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4871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bd2f1fc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bd2f1fc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bd2f1fc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bd2f1fc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bd2f1fc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bd2f1fc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9b976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9b976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9b976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9b976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9b97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9b97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9b976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9b976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89b97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89b97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9b976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9b976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9b976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89b976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7d0592e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7d0592e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9b976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9b976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89b976e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89b976e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9b976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9b976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89b976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89b976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89b976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89b976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bd2f1fc9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bd2f1fc9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bd2f1fc9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bd2f1fc9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89b976e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89b976e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bd2f1fc9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dbd2f1fc9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7d0592e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7d0592e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bd2f1fc9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bd2f1fc9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bd2f1fc9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bd2f1fc9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7d0592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7d0592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7d0592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7d0592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d0592e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d0592e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7d0592e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7d0592e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d059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d0592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7d0592e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7d0592e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819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95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22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0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91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17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 &amp; </a:t>
            </a:r>
            <a:r>
              <a:rPr lang="en" dirty="0" smtClean="0"/>
              <a:t>Linear </a:t>
            </a:r>
            <a:r>
              <a:rPr lang="en" dirty="0"/>
              <a:t>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Correlation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</a:t>
            </a:r>
            <a:r>
              <a:rPr lang="en" i="1"/>
              <a:t>r</a:t>
            </a:r>
            <a:endParaRPr i="1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a pure number, with no units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not affected by changing units of measurement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not affected by switching the horizontal and vertical axes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for: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Jumping to conclusions about causality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Non-linearity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Outliers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Ecological correlations, based on aggregates or averaged data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Don't jump to conclusions about causality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non-linearity.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25" y="1774300"/>
            <a:ext cx="34480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outliers.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1826475"/>
            <a:ext cx="34861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ecological correlations, based on aggregates or averaged data.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0.98</a:t>
            </a:r>
            <a:endParaRPr sz="24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13" y="1905375"/>
            <a:ext cx="35147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0" y="1047750"/>
            <a:ext cx="35147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057278"/>
            <a:ext cx="35147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95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25" y="1057278"/>
            <a:ext cx="42862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41" name="Google Shape;241;p42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0.99</a:t>
            </a:r>
            <a:endParaRPr sz="24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48" name="Google Shape;248;p43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55" name="Google Shape;255;p44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0.5</a:t>
            </a:r>
            <a:endParaRPr sz="24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62" name="Google Shape;262;p45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0.2</a:t>
            </a:r>
            <a:endParaRPr sz="24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 Regression</a:t>
            </a:r>
            <a:endParaRPr/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for prediction: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Group each x with a representative x value (rounding)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the corresponding y values for each group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representative x value, the corresponding prediction is the average of the y values in the group.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these predictions.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If the association between x and y is linear, then points in the graph of averages tend to fall on the regression line.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to the Mean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statement about x and y pairs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Measured in </a:t>
            </a:r>
            <a:r>
              <a:rPr lang="en" i="1"/>
              <a:t>standard units</a:t>
            </a:r>
            <a:endParaRPr i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Describing the deviation of x from 0 (the average of x's)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the deviation of y from 0 (the average of y's)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On average</a:t>
            </a:r>
            <a:r>
              <a:rPr lang="en"/>
              <a:t>, y deviates from 0 less than x deviates from 0</a:t>
            </a:r>
            <a:endParaRPr/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4294967295"/>
          </p:nvPr>
        </p:nvSpPr>
        <p:spPr>
          <a:xfrm>
            <a:off x="0" y="4064000"/>
            <a:ext cx="8229600" cy="89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true for all points — a statement about averages</a:t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76" y="3303950"/>
            <a:ext cx="5183650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47"/>
          <p:cNvGrpSpPr/>
          <p:nvPr/>
        </p:nvGrpSpPr>
        <p:grpSpPr>
          <a:xfrm>
            <a:off x="174150" y="3204525"/>
            <a:ext cx="7036150" cy="1091400"/>
            <a:chOff x="174150" y="3204525"/>
            <a:chExt cx="7036150" cy="1091400"/>
          </a:xfrm>
        </p:grpSpPr>
        <p:sp>
          <p:nvSpPr>
            <p:cNvPr id="279" name="Google Shape;279;p47"/>
            <p:cNvSpPr/>
            <p:nvPr/>
          </p:nvSpPr>
          <p:spPr>
            <a:xfrm>
              <a:off x="1973800" y="3204525"/>
              <a:ext cx="5236500" cy="1091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7"/>
            <p:cNvSpPr/>
            <p:nvPr/>
          </p:nvSpPr>
          <p:spPr>
            <a:xfrm>
              <a:off x="174150" y="3338782"/>
              <a:ext cx="1625400" cy="824400"/>
            </a:xfrm>
            <a:prstGeom prst="wedgeRoundRectCallout">
              <a:avLst>
                <a:gd name="adj1" fmla="val 57640"/>
                <a:gd name="adj2" fmla="val -23241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Regression Line</a:t>
              </a:r>
              <a:endParaRPr sz="2000"/>
            </a:p>
          </p:txBody>
        </p:sp>
      </p:grpSp>
      <p:sp>
        <p:nvSpPr>
          <p:cNvPr id="281" name="Google Shape;281;p47"/>
          <p:cNvSpPr/>
          <p:nvPr/>
        </p:nvSpPr>
        <p:spPr>
          <a:xfrm>
            <a:off x="4149361" y="3827904"/>
            <a:ext cx="1625400" cy="363600"/>
          </a:xfrm>
          <a:prstGeom prst="wedgeRoundRectCallout">
            <a:avLst>
              <a:gd name="adj1" fmla="val -21115"/>
              <a:gd name="adj2" fmla="val -7177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Correlation</a:t>
            </a:r>
            <a:endParaRPr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87" name="Google Shape;287;p48"/>
          <p:cNvSpPr txBox="1"/>
          <p:nvPr/>
        </p:nvSpPr>
        <p:spPr>
          <a:xfrm>
            <a:off x="3884700" y="3861725"/>
            <a:ext cx="1374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&amp; Intercept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4294967295"/>
          </p:nvPr>
        </p:nvSpPr>
        <p:spPr>
          <a:xfrm>
            <a:off x="0" y="3486150"/>
            <a:ext cx="822960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Lines can be expressed by </a:t>
            </a:r>
            <a:r>
              <a:rPr lang="en" i="1"/>
              <a:t>slope</a:t>
            </a:r>
            <a:r>
              <a:rPr lang="en"/>
              <a:t> &amp; </a:t>
            </a:r>
            <a:r>
              <a:rPr lang="en" i="1"/>
              <a:t>intercept</a:t>
            </a:r>
            <a:endParaRPr i="1"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38" y="1776600"/>
            <a:ext cx="8547128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50"/>
          <p:cNvGrpSpPr/>
          <p:nvPr/>
        </p:nvGrpSpPr>
        <p:grpSpPr>
          <a:xfrm>
            <a:off x="174150" y="1683650"/>
            <a:ext cx="4050600" cy="1537550"/>
            <a:chOff x="174150" y="1683650"/>
            <a:chExt cx="4050600" cy="1537550"/>
          </a:xfrm>
        </p:grpSpPr>
        <p:sp>
          <p:nvSpPr>
            <p:cNvPr id="301" name="Google Shape;301;p50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0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y in standard units</a:t>
              </a:r>
              <a:endParaRPr sz="2000"/>
            </a:p>
          </p:txBody>
        </p:sp>
      </p:grpSp>
      <p:grpSp>
        <p:nvGrpSpPr>
          <p:cNvPr id="303" name="Google Shape;303;p50"/>
          <p:cNvGrpSpPr/>
          <p:nvPr/>
        </p:nvGrpSpPr>
        <p:grpSpPr>
          <a:xfrm>
            <a:off x="5196300" y="1683650"/>
            <a:ext cx="3759900" cy="1537550"/>
            <a:chOff x="5196300" y="1683650"/>
            <a:chExt cx="3759900" cy="1537550"/>
          </a:xfrm>
        </p:grpSpPr>
        <p:sp>
          <p:nvSpPr>
            <p:cNvPr id="304" name="Google Shape;304;p50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0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x in standard units</a:t>
              </a:r>
              <a:endParaRPr sz="2000"/>
            </a:p>
          </p:txBody>
        </p:sp>
      </p:grpSp>
      <p:pic>
        <p:nvPicPr>
          <p:cNvPr id="307" name="Google Shape;30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086" y="4086221"/>
            <a:ext cx="4985825" cy="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Guessing the Future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incomplete information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way of making predictions: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predict an outcome for an individual,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find others who are like that individual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and whose outcomes you know.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those outcomes as the basis of your prediction.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35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</a:t>
            </a:r>
            <a:endParaRPr/>
          </a:p>
        </p:txBody>
      </p:sp>
      <p:sp>
        <p:nvSpPr>
          <p:cNvPr id="313" name="Google Shape;313;p51"/>
          <p:cNvSpPr txBox="1"/>
          <p:nvPr/>
        </p:nvSpPr>
        <p:spPr>
          <a:xfrm>
            <a:off x="579075" y="891100"/>
            <a:ext cx="25428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Units</a:t>
            </a:r>
            <a:endParaRPr sz="2400"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1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316" name="Google Shape;316;p51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317" name="Google Shape;317;p5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5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319" name="Google Shape;319;p5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5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321" name="Google Shape;321;p51"/>
          <p:cNvSpPr/>
          <p:nvPr/>
        </p:nvSpPr>
        <p:spPr>
          <a:xfrm>
            <a:off x="27052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1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1"/>
          <p:cNvSpPr/>
          <p:nvPr/>
        </p:nvSpPr>
        <p:spPr>
          <a:xfrm>
            <a:off x="24004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22480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1"/>
          <p:cNvSpPr/>
          <p:nvPr/>
        </p:nvSpPr>
        <p:spPr>
          <a:xfrm>
            <a:off x="14860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1"/>
          <p:cNvSpPr/>
          <p:nvPr/>
        </p:nvSpPr>
        <p:spPr>
          <a:xfrm>
            <a:off x="24766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13336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51"/>
          <p:cNvGrpSpPr/>
          <p:nvPr/>
        </p:nvGrpSpPr>
        <p:grpSpPr>
          <a:xfrm>
            <a:off x="4846275" y="891100"/>
            <a:ext cx="3977105" cy="3735875"/>
            <a:chOff x="4846275" y="891100"/>
            <a:chExt cx="3977105" cy="3735875"/>
          </a:xfrm>
        </p:grpSpPr>
        <p:sp>
          <p:nvSpPr>
            <p:cNvPr id="330" name="Google Shape;330;p5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Original Units</a:t>
              </a:r>
              <a:endParaRPr sz="2400"/>
            </a:p>
          </p:txBody>
        </p:sp>
        <p:pic>
          <p:nvPicPr>
            <p:cNvPr id="331" name="Google Shape;33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5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(Average x,</a:t>
              </a:r>
              <a:br>
                <a:rPr lang="en" sz="2000" b="1"/>
              </a:br>
              <a:r>
                <a:rPr lang="en" sz="2000" b="1"/>
                <a:t> Average y)</a:t>
              </a:r>
              <a:endParaRPr sz="2000" b="1"/>
            </a:p>
          </p:txBody>
        </p:sp>
        <p:cxnSp>
          <p:nvCxnSpPr>
            <p:cNvPr id="333" name="Google Shape;333;p5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5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SD x</a:t>
              </a:r>
              <a:endParaRPr sz="2400" b="1"/>
            </a:p>
          </p:txBody>
        </p:sp>
        <p:cxnSp>
          <p:nvCxnSpPr>
            <p:cNvPr id="335" name="Google Shape;335;p5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5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 * SD y</a:t>
              </a:r>
              <a:endParaRPr sz="2400" b="1"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and Intercept</a:t>
            </a:r>
            <a:endParaRPr/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0" y="2334662"/>
            <a:ext cx="8664849" cy="14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457200" y="1458450"/>
            <a:ext cx="8316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estimate of </a:t>
            </a:r>
            <a:r>
              <a:rPr lang="en" sz="2400" i="1"/>
              <a:t>y</a:t>
            </a:r>
            <a:r>
              <a:rPr lang="en" sz="2400"/>
              <a:t>  =  slope * </a:t>
            </a:r>
            <a:r>
              <a:rPr lang="en" sz="2400" i="1"/>
              <a:t>x</a:t>
            </a:r>
            <a:r>
              <a:rPr lang="en" sz="2400"/>
              <a:t>  +  intercept</a:t>
            </a:r>
            <a:endParaRPr sz="2400"/>
          </a:p>
        </p:txBody>
      </p:sp>
      <p:sp>
        <p:nvSpPr>
          <p:cNvPr id="352" name="Google Shape;352;p52"/>
          <p:cNvSpPr txBox="1"/>
          <p:nvPr/>
        </p:nvSpPr>
        <p:spPr>
          <a:xfrm>
            <a:off x="3876150" y="3877587"/>
            <a:ext cx="1391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0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250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Numerical Variables</a:t>
            </a:r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65547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Trend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Positive association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Negative association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Pattern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 discernible “shape” in the scatter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Linear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Non-linear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b="1"/>
              <a:t>Visualize, then quantify</a:t>
            </a:r>
            <a:endParaRPr b="1"/>
          </a:p>
        </p:txBody>
      </p:sp>
      <p:sp>
        <p:nvSpPr>
          <p:cNvPr id="152" name="Google Shape;152;p32"/>
          <p:cNvSpPr txBox="1"/>
          <p:nvPr/>
        </p:nvSpPr>
        <p:spPr>
          <a:xfrm>
            <a:off x="6950675" y="3911550"/>
            <a:ext cx="1421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289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94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63" name="Google Shape;163;p34"/>
          <p:cNvSpPr txBox="1"/>
          <p:nvPr/>
        </p:nvSpPr>
        <p:spPr>
          <a:xfrm>
            <a:off x="1655650" y="2764475"/>
            <a:ext cx="15300" cy="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" name="Google Shape;164;p34"/>
          <p:cNvGraphicFramePr/>
          <p:nvPr/>
        </p:nvGraphicFramePr>
        <p:xfrm>
          <a:off x="952500" y="2381250"/>
          <a:ext cx="1576275" cy="1254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34"/>
          <p:cNvGraphicFramePr/>
          <p:nvPr/>
        </p:nvGraphicFramePr>
        <p:xfrm>
          <a:off x="2528775" y="2381250"/>
          <a:ext cx="1765500" cy="1261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5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product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34"/>
          <p:cNvGraphicFramePr/>
          <p:nvPr/>
        </p:nvGraphicFramePr>
        <p:xfrm>
          <a:off x="4302000" y="2368225"/>
          <a:ext cx="1634125" cy="128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4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34"/>
          <p:cNvGraphicFramePr/>
          <p:nvPr/>
        </p:nvGraphicFramePr>
        <p:xfrm>
          <a:off x="5936125" y="2381250"/>
          <a:ext cx="779625" cy="1252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9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and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34"/>
          <p:cNvGraphicFramePr/>
          <p:nvPr/>
        </p:nvGraphicFramePr>
        <p:xfrm>
          <a:off x="6715725" y="2368225"/>
          <a:ext cx="1723850" cy="128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3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9" name="Google Shape;169;p34"/>
          <p:cNvSpPr txBox="1"/>
          <p:nvPr/>
        </p:nvSpPr>
        <p:spPr>
          <a:xfrm>
            <a:off x="884775" y="1485225"/>
            <a:ext cx="4695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Correlation Coefficient</a:t>
            </a:r>
            <a:r>
              <a:rPr lang="en" sz="2400"/>
              <a:t> (</a:t>
            </a:r>
            <a:r>
              <a:rPr lang="en" sz="2400" i="1"/>
              <a:t>r</a:t>
            </a:r>
            <a:r>
              <a:rPr lang="en" sz="2400"/>
              <a:t>)   = </a:t>
            </a:r>
            <a:endParaRPr sz="2400"/>
          </a:p>
        </p:txBody>
      </p:sp>
      <p:sp>
        <p:nvSpPr>
          <p:cNvPr id="170" name="Google Shape;170;p34"/>
          <p:cNvSpPr txBox="1"/>
          <p:nvPr/>
        </p:nvSpPr>
        <p:spPr>
          <a:xfrm>
            <a:off x="457200" y="3769675"/>
            <a:ext cx="83226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Measures how clustered the scatter is around a straight line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668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76" name="Google Shape;176;p35"/>
          <p:cNvSpPr txBox="1"/>
          <p:nvPr/>
        </p:nvSpPr>
        <p:spPr>
          <a:xfrm>
            <a:off x="4046850" y="3954150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457200" y="957650"/>
            <a:ext cx="8229600" cy="3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Measures </a:t>
            </a:r>
            <a:r>
              <a:rPr lang="en" b="1"/>
              <a:t>linear</a:t>
            </a:r>
            <a:r>
              <a:rPr lang="en"/>
              <a:t> association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standard units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6302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For each pair, which one will have a higher value of r?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226" y="1613912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225" y="3211287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972" y="3211302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985" y="1613894"/>
            <a:ext cx="3010949" cy="15270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731625" y="2184400"/>
            <a:ext cx="520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a)</a:t>
            </a:r>
            <a:endParaRPr sz="1800"/>
          </a:p>
        </p:txBody>
      </p:sp>
      <p:sp>
        <p:nvSpPr>
          <p:cNvPr id="195" name="Google Shape;195;p37"/>
          <p:cNvSpPr txBox="1"/>
          <p:nvPr/>
        </p:nvSpPr>
        <p:spPr>
          <a:xfrm>
            <a:off x="4900950" y="2184400"/>
            <a:ext cx="4092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c)</a:t>
            </a:r>
            <a:endParaRPr sz="1800"/>
          </a:p>
        </p:txBody>
      </p:sp>
      <p:sp>
        <p:nvSpPr>
          <p:cNvPr id="196" name="Google Shape;196;p37"/>
          <p:cNvSpPr txBox="1"/>
          <p:nvPr/>
        </p:nvSpPr>
        <p:spPr>
          <a:xfrm>
            <a:off x="753975" y="3781775"/>
            <a:ext cx="475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b)</a:t>
            </a:r>
            <a:endParaRPr sz="1800"/>
          </a:p>
        </p:txBody>
      </p:sp>
      <p:sp>
        <p:nvSpPr>
          <p:cNvPr id="197" name="Google Shape;197;p37"/>
          <p:cNvSpPr txBox="1"/>
          <p:nvPr/>
        </p:nvSpPr>
        <p:spPr>
          <a:xfrm>
            <a:off x="4900950" y="3781775"/>
            <a:ext cx="4092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d)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7985073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549</Words>
  <Application>Microsoft Macintosh PowerPoint</Application>
  <PresentationFormat>On-screen Show (16:9)</PresentationFormat>
  <Paragraphs>117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1_Custom</vt:lpstr>
      <vt:lpstr>Lecture 17</vt:lpstr>
      <vt:lpstr>Prediction</vt:lpstr>
      <vt:lpstr>Guessing the Future</vt:lpstr>
      <vt:lpstr>Association</vt:lpstr>
      <vt:lpstr>Two Numerical Variables</vt:lpstr>
      <vt:lpstr>Correlation Coefficient</vt:lpstr>
      <vt:lpstr>Definition of r</vt:lpstr>
      <vt:lpstr>The Correlation Coefficient r</vt:lpstr>
      <vt:lpstr>Discussion Question</vt:lpstr>
      <vt:lpstr>Properties of Correlation</vt:lpstr>
      <vt:lpstr>Properties of r</vt:lpstr>
      <vt:lpstr>Interpreting r</vt:lpstr>
      <vt:lpstr>Interpreting r</vt:lpstr>
      <vt:lpstr>Interpreting r</vt:lpstr>
      <vt:lpstr>Interpreting r</vt:lpstr>
      <vt:lpstr>Interpreting r</vt:lpstr>
      <vt:lpstr>Prediction</vt:lpstr>
      <vt:lpstr>Galton's Heights</vt:lpstr>
      <vt:lpstr>Galton's Heights</vt:lpstr>
      <vt:lpstr>Galton's Heights</vt:lpstr>
      <vt:lpstr>Where is the prediction line?</vt:lpstr>
      <vt:lpstr>Where is the prediction line?</vt:lpstr>
      <vt:lpstr>Where is the prediction line?</vt:lpstr>
      <vt:lpstr>Where is the prediction line?</vt:lpstr>
      <vt:lpstr>Nearest Neighbor Regression</vt:lpstr>
      <vt:lpstr>Regression to the Mean</vt:lpstr>
      <vt:lpstr>Linear Regression</vt:lpstr>
      <vt:lpstr>Slope &amp; Intercept</vt:lpstr>
      <vt:lpstr>Regression Line Equation</vt:lpstr>
      <vt:lpstr>Regression Line</vt:lpstr>
      <vt:lpstr>Slope and Intercept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30</dc:title>
  <cp:lastModifiedBy>Carrie Hosman</cp:lastModifiedBy>
  <cp:revision>3</cp:revision>
  <dcterms:modified xsi:type="dcterms:W3CDTF">2020-03-11T02:05:43Z</dcterms:modified>
</cp:coreProperties>
</file>