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>
      <p:cViewPr varScale="1">
        <p:scale>
          <a:sx n="42" d="100"/>
          <a:sy n="42" d="100"/>
        </p:scale>
        <p:origin x="-249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5916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c1d02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c1d02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c133cb4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dc133cb4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c133cb4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c133cb4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c133cb4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c133cb4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c133cb4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c133cb4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2c805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2c805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bd2f1fc9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bd2f1fc9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a7a03c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a7a03c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7a03c3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7a03c3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a7a03c3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a7a03c3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7a03c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a7a03c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c133c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c133c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bd2f1fc9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bd2f1fc9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</a:t>
            </a:r>
            <a:r>
              <a:rPr lang="en-US" b="1" baseline="0" dirty="0" smtClean="0">
                <a:solidFill>
                  <a:schemeClr val="accent2">
                    <a:lumMod val="50000"/>
                  </a:schemeClr>
                </a:solidFill>
              </a:rPr>
              <a:t>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0783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415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4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708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7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816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18</a:t>
            </a:r>
            <a:endParaRPr dirty="0"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course has a midterm (</a:t>
            </a:r>
            <a:r>
              <a:rPr lang="en" sz="2200">
                <a:solidFill>
                  <a:srgbClr val="3B7EA1"/>
                </a:solidFill>
              </a:rPr>
              <a:t>average 70; standard deviation 10</a:t>
            </a:r>
            <a:r>
              <a:rPr lang="en" sz="2200"/>
              <a:t>)</a:t>
            </a:r>
            <a:br>
              <a:rPr lang="en" sz="2200"/>
            </a:br>
            <a:r>
              <a:rPr lang="en" sz="2200"/>
              <a:t>and a really hard final (</a:t>
            </a:r>
            <a:r>
              <a:rPr lang="en" sz="2200">
                <a:solidFill>
                  <a:srgbClr val="3B7EA1"/>
                </a:solidFill>
              </a:rPr>
              <a:t>average 50; standard deviation 12</a:t>
            </a:r>
            <a:r>
              <a:rPr lang="en" sz="2200"/>
              <a:t>)</a:t>
            </a:r>
            <a:endParaRPr sz="220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If the scatter diagram comparing midterm &amp; final scores for students has a typical oval shape with </a:t>
            </a:r>
            <a:r>
              <a:rPr lang="en" sz="2200">
                <a:solidFill>
                  <a:srgbClr val="3B7EA1"/>
                </a:solidFill>
              </a:rPr>
              <a:t>correlation 0.75</a:t>
            </a:r>
            <a:r>
              <a:rPr lang="en" sz="2200"/>
              <a:t>, then... </a:t>
            </a:r>
            <a:endParaRPr sz="220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What do you expect the average final score would be for students who scored</a:t>
            </a:r>
            <a:r>
              <a:rPr lang="en" sz="2200">
                <a:solidFill>
                  <a:srgbClr val="3B7EA1"/>
                </a:solidFill>
              </a:rPr>
              <a:t> 90 on the midterm</a:t>
            </a:r>
            <a:r>
              <a:rPr lang="en" sz="2200"/>
              <a:t>?</a:t>
            </a:r>
            <a:endParaRPr sz="220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How about </a:t>
            </a:r>
            <a:r>
              <a:rPr lang="en" sz="2200">
                <a:solidFill>
                  <a:srgbClr val="3B7EA1"/>
                </a:solidFill>
              </a:rPr>
              <a:t>60 on the midterm</a:t>
            </a:r>
            <a:r>
              <a:rPr lang="en" sz="2200"/>
              <a:t>?</a:t>
            </a:r>
            <a:endParaRPr sz="2200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y = 0.75 * 2 = 1.5</a:t>
            </a:r>
            <a:endParaRPr sz="2200"/>
          </a:p>
        </p:txBody>
      </p:sp>
      <p:sp>
        <p:nvSpPr>
          <p:cNvPr id="245" name="Google Shape;245;p34"/>
          <p:cNvSpPr txBox="1"/>
          <p:nvPr/>
        </p:nvSpPr>
        <p:spPr>
          <a:xfrm>
            <a:off x="3730200" y="4030350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in Estimation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error = actual value − estimate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/>
              <a:t>Typically, some errors are positive and some negative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/>
              <a:t>To measure the rough size of the errors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0000FF"/>
                </a:solidFill>
              </a:rPr>
              <a:t>square </a:t>
            </a:r>
            <a:r>
              <a:rPr lang="en">
                <a:solidFill>
                  <a:srgbClr val="000000"/>
                </a:solidFill>
              </a:rPr>
              <a:t>the</a:t>
            </a:r>
            <a:r>
              <a:rPr lang="en" b="1">
                <a:solidFill>
                  <a:srgbClr val="0000FF"/>
                </a:solidFill>
              </a:rPr>
              <a:t> errors</a:t>
            </a:r>
            <a:r>
              <a:rPr lang="en"/>
              <a:t> to eliminate cancellation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take the </a:t>
            </a:r>
            <a:r>
              <a:rPr lang="en" b="1">
                <a:solidFill>
                  <a:srgbClr val="0000FF"/>
                </a:solidFill>
              </a:rPr>
              <a:t>mean</a:t>
            </a:r>
            <a:r>
              <a:rPr lang="en"/>
              <a:t> of the squared errors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take the square </a:t>
            </a:r>
            <a:r>
              <a:rPr lang="en" b="1">
                <a:solidFill>
                  <a:srgbClr val="0000FF"/>
                </a:solidFill>
              </a:rPr>
              <a:t>root</a:t>
            </a:r>
            <a:r>
              <a:rPr lang="en"/>
              <a:t> to fix the units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0000FF"/>
                </a:solidFill>
              </a:rPr>
              <a:t>root mean square erro</a:t>
            </a:r>
            <a:r>
              <a:rPr lang="en"/>
              <a:t>r (rmse)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3950250" y="4177000"/>
            <a:ext cx="1243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Line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Minimizes the root mean squared error (rmse) among all lines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Equivalently, minimizes the mean squared error (mse) among all lines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Names:</a:t>
            </a:r>
            <a:endParaRPr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“Best fit” line</a:t>
            </a:r>
            <a:endParaRPr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Least squares line</a:t>
            </a:r>
            <a:endParaRPr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Regression 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7292575" y="3844150"/>
            <a:ext cx="13428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Optimization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Numerical minimization is approximate but effective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Lots of machine learning uses numerical minimization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function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mse(a, b)</a:t>
            </a:r>
            <a:r>
              <a:rPr lang="en"/>
              <a:t>returns the mse of estimation using the line “estimate = a</a:t>
            </a:r>
            <a:r>
              <a:rPr lang="en" i="1"/>
              <a:t>x</a:t>
            </a:r>
            <a:r>
              <a:rPr lang="en"/>
              <a:t> + b”,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minimize(mse)</a:t>
            </a:r>
            <a:r>
              <a:rPr lang="en"/>
              <a:t>returns array </a:t>
            </a:r>
            <a:r>
              <a:rPr lang="en">
                <a:solidFill>
                  <a:srgbClr val="0000FF"/>
                </a:solidFill>
              </a:rPr>
              <a:t>[a₀, b₀]</a:t>
            </a:r>
            <a:endParaRPr>
              <a:solidFill>
                <a:srgbClr val="0000FF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a₀</a:t>
            </a:r>
            <a:r>
              <a:rPr lang="en"/>
              <a:t> is the slope and </a:t>
            </a:r>
            <a:r>
              <a:rPr lang="en">
                <a:solidFill>
                  <a:srgbClr val="0000FF"/>
                </a:solidFill>
              </a:rPr>
              <a:t>b₀</a:t>
            </a:r>
            <a:r>
              <a:rPr lang="en"/>
              <a:t> the intercept of the line that minimizes the mse among lines with arbitrary slope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and arbitrary intercept </a:t>
            </a: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(that is, among all lines)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7385100" y="4191100"/>
            <a:ext cx="13428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13" y="1307525"/>
            <a:ext cx="33242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544200" y="24730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(0, 0)</a:t>
            </a:r>
            <a:endParaRPr sz="2400" b="1"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2347568" y="2461439"/>
            <a:ext cx="1473900" cy="1133100"/>
            <a:chOff x="2347568" y="2461439"/>
            <a:chExt cx="1473900" cy="1133100"/>
          </a:xfrm>
        </p:grpSpPr>
        <p:cxnSp>
          <p:nvCxnSpPr>
            <p:cNvPr id="136" name="Google Shape;136;p28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28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138" name="Google Shape;138;p28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28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a Line</a:t>
            </a:r>
            <a:endParaRPr/>
          </a:p>
        </p:txBody>
      </p:sp>
      <p:pic>
        <p:nvPicPr>
          <p:cNvPr id="141" name="Google Shape;141;p28" descr="Screen Shot 2017-11-06 at 9.41.2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238" y="2368103"/>
            <a:ext cx="31432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 descr="Screen Shot 2017-11-06 at 9.44.24 AM.png"/>
          <p:cNvPicPr preferRelativeResize="0"/>
          <p:nvPr/>
        </p:nvPicPr>
        <p:blipFill rotWithShape="1">
          <a:blip r:embed="rId3">
            <a:alphaModFix/>
          </a:blip>
          <a:srcRect l="709" r="709"/>
          <a:stretch/>
        </p:blipFill>
        <p:spPr>
          <a:xfrm>
            <a:off x="776113" y="1307525"/>
            <a:ext cx="33242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/>
        </p:nvSpPr>
        <p:spPr>
          <a:xfrm>
            <a:off x="1544200" y="16348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b)</a:t>
            </a:r>
            <a:endParaRPr sz="2400" b="1"/>
          </a:p>
        </p:txBody>
      </p:sp>
      <p:grpSp>
        <p:nvGrpSpPr>
          <p:cNvPr id="148" name="Google Shape;148;p29"/>
          <p:cNvGrpSpPr/>
          <p:nvPr/>
        </p:nvGrpSpPr>
        <p:grpSpPr>
          <a:xfrm>
            <a:off x="2347568" y="1699439"/>
            <a:ext cx="1473900" cy="1133100"/>
            <a:chOff x="2347568" y="2461439"/>
            <a:chExt cx="1473900" cy="1133100"/>
          </a:xfrm>
        </p:grpSpPr>
        <p:cxnSp>
          <p:nvCxnSpPr>
            <p:cNvPr id="149" name="Google Shape;149;p29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29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151" name="Google Shape;151;p29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9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a Line</a:t>
            </a:r>
            <a:endParaRPr/>
          </a:p>
        </p:txBody>
      </p:sp>
      <p:pic>
        <p:nvPicPr>
          <p:cNvPr id="154" name="Google Shape;154;p29" descr="Screen Shot 2017-11-06 at 9.45.4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837" y="2360403"/>
            <a:ext cx="43148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1748493" y="2342614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cxnSp>
        <p:nvCxnSpPr>
          <p:cNvPr id="156" name="Google Shape;156;p29"/>
          <p:cNvCxnSpPr/>
          <p:nvPr/>
        </p:nvCxnSpPr>
        <p:spPr>
          <a:xfrm>
            <a:off x="2378050" y="2208175"/>
            <a:ext cx="19800" cy="76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579075" y="891100"/>
            <a:ext cx="25428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Units</a:t>
            </a:r>
            <a:endParaRPr sz="24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13" y="1307525"/>
            <a:ext cx="33242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1544200" y="24730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(0, 0)</a:t>
            </a:r>
            <a:endParaRPr sz="2400" b="1"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2347568" y="2461439"/>
            <a:ext cx="1473900" cy="1133100"/>
            <a:chOff x="2347568" y="2461439"/>
            <a:chExt cx="1473900" cy="1133100"/>
          </a:xfrm>
        </p:grpSpPr>
        <p:cxnSp>
          <p:nvCxnSpPr>
            <p:cNvPr id="171" name="Google Shape;171;p31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" name="Google Shape;172;p31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173" name="Google Shape;173;p31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31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175" name="Google Shape;175;p31"/>
          <p:cNvSpPr/>
          <p:nvPr/>
        </p:nvSpPr>
        <p:spPr>
          <a:xfrm>
            <a:off x="2705275" y="20173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5434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3238675" y="32365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2400475" y="3312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2248075" y="34651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14860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2476675" y="2626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333675" y="3388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4846275" y="891100"/>
            <a:ext cx="3977105" cy="3735875"/>
            <a:chOff x="4846275" y="891100"/>
            <a:chExt cx="3977105" cy="3735875"/>
          </a:xfrm>
        </p:grpSpPr>
        <p:sp>
          <p:nvSpPr>
            <p:cNvPr id="184" name="Google Shape;184;p31"/>
            <p:cNvSpPr txBox="1"/>
            <p:nvPr/>
          </p:nvSpPr>
          <p:spPr>
            <a:xfrm>
              <a:off x="4846275" y="891100"/>
              <a:ext cx="2542800" cy="7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Original Units</a:t>
              </a:r>
              <a:endParaRPr sz="2400"/>
            </a:p>
          </p:txBody>
        </p:sp>
        <p:pic>
          <p:nvPicPr>
            <p:cNvPr id="185" name="Google Shape;18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1113" y="1340850"/>
              <a:ext cx="3267075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1"/>
            <p:cNvSpPr txBox="1"/>
            <p:nvPr/>
          </p:nvSpPr>
          <p:spPr>
            <a:xfrm>
              <a:off x="5088361" y="2203082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/>
                <a:t>(Average x,</a:t>
              </a:r>
              <a:br>
                <a:rPr lang="en" sz="2000" b="1"/>
              </a:br>
              <a:r>
                <a:rPr lang="en" sz="2000" b="1"/>
                <a:t> Average y)</a:t>
              </a:r>
              <a:endParaRPr sz="2000" b="1"/>
            </a:p>
          </p:txBody>
        </p:sp>
        <p:cxnSp>
          <p:nvCxnSpPr>
            <p:cNvPr id="187" name="Google Shape;187;p31"/>
            <p:cNvCxnSpPr/>
            <p:nvPr/>
          </p:nvCxnSpPr>
          <p:spPr>
            <a:xfrm>
              <a:off x="65762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Google Shape;188;p31"/>
            <p:cNvSpPr txBox="1"/>
            <p:nvPr/>
          </p:nvSpPr>
          <p:spPr>
            <a:xfrm>
              <a:off x="64623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SD x</a:t>
              </a:r>
              <a:endParaRPr sz="2400" b="1"/>
            </a:p>
          </p:txBody>
        </p:sp>
        <p:cxnSp>
          <p:nvCxnSpPr>
            <p:cNvPr id="189" name="Google Shape;189;p31"/>
            <p:cNvCxnSpPr/>
            <p:nvPr/>
          </p:nvCxnSpPr>
          <p:spPr>
            <a:xfrm>
              <a:off x="73310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1"/>
            <p:cNvSpPr txBox="1"/>
            <p:nvPr/>
          </p:nvSpPr>
          <p:spPr>
            <a:xfrm>
              <a:off x="7148180" y="2461450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 * SD y</a:t>
              </a:r>
              <a:endParaRPr sz="2400" b="1"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6820075" y="20173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76582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7353475" y="32365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275" y="3312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362875" y="34651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6008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6591475" y="2626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524675" y="3388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 Equation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In standard units, the equation of the regression line is: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368" y="2701475"/>
            <a:ext cx="4587557" cy="5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 t="16283" b="15242"/>
          <a:stretch/>
        </p:blipFill>
        <p:spPr>
          <a:xfrm>
            <a:off x="547525" y="1853525"/>
            <a:ext cx="3324225" cy="22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1315600" y="24730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(0, 0)</a:t>
            </a:r>
            <a:endParaRPr sz="2400" b="1"/>
          </a:p>
        </p:txBody>
      </p:sp>
      <p:grpSp>
        <p:nvGrpSpPr>
          <p:cNvPr id="207" name="Google Shape;207;p32"/>
          <p:cNvGrpSpPr/>
          <p:nvPr/>
        </p:nvGrpSpPr>
        <p:grpSpPr>
          <a:xfrm>
            <a:off x="2118968" y="2461439"/>
            <a:ext cx="1473900" cy="1133100"/>
            <a:chOff x="2347568" y="2461439"/>
            <a:chExt cx="1473900" cy="1133100"/>
          </a:xfrm>
        </p:grpSpPr>
        <p:cxnSp>
          <p:nvCxnSpPr>
            <p:cNvPr id="208" name="Google Shape;208;p32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32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210" name="Google Shape;210;p32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32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2476675" y="20173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35434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3238675" y="32365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2171875" y="3312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2019475" y="34651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12574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2248075" y="2626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1105075" y="3388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5248950" y="3375850"/>
            <a:ext cx="2782200" cy="363600"/>
          </a:xfrm>
          <a:prstGeom prst="wedgeRoundRectCallout">
            <a:avLst>
              <a:gd name="adj1" fmla="val -8077"/>
              <a:gd name="adj2" fmla="val -101176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Correlation coefficient</a:t>
            </a:r>
            <a:endParaRPr sz="2000"/>
          </a:p>
        </p:txBody>
      </p:sp>
      <p:sp>
        <p:nvSpPr>
          <p:cNvPr id="222" name="Google Shape;222;p32"/>
          <p:cNvSpPr/>
          <p:nvPr/>
        </p:nvSpPr>
        <p:spPr>
          <a:xfrm>
            <a:off x="6586550" y="2068650"/>
            <a:ext cx="2179500" cy="363600"/>
          </a:xfrm>
          <a:prstGeom prst="wedgeRoundRectCallout">
            <a:avLst>
              <a:gd name="adj1" fmla="val -7425"/>
              <a:gd name="adj2" fmla="val 106463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Observed value</a:t>
            </a:r>
            <a:endParaRPr sz="2000"/>
          </a:p>
        </p:txBody>
      </p:sp>
      <p:sp>
        <p:nvSpPr>
          <p:cNvPr id="223" name="Google Shape;223;p32"/>
          <p:cNvSpPr/>
          <p:nvPr/>
        </p:nvSpPr>
        <p:spPr>
          <a:xfrm>
            <a:off x="4126375" y="2068650"/>
            <a:ext cx="1753500" cy="363600"/>
          </a:xfrm>
          <a:prstGeom prst="wedgeRoundRectCallout">
            <a:avLst>
              <a:gd name="adj1" fmla="val -32870"/>
              <a:gd name="adj2" fmla="val 10383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Fitted value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 Equation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In original units, the regression line has this equation: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38" y="1624200"/>
            <a:ext cx="8547128" cy="67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33"/>
          <p:cNvGrpSpPr/>
          <p:nvPr/>
        </p:nvGrpSpPr>
        <p:grpSpPr>
          <a:xfrm>
            <a:off x="174150" y="1531250"/>
            <a:ext cx="4050600" cy="1537550"/>
            <a:chOff x="174150" y="1683650"/>
            <a:chExt cx="4050600" cy="1537550"/>
          </a:xfrm>
        </p:grpSpPr>
        <p:sp>
          <p:nvSpPr>
            <p:cNvPr id="232" name="Google Shape;232;p33"/>
            <p:cNvSpPr/>
            <p:nvPr/>
          </p:nvSpPr>
          <p:spPr>
            <a:xfrm>
              <a:off x="174150" y="1683650"/>
              <a:ext cx="40506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828975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y in standard units</a:t>
              </a:r>
              <a:endParaRPr sz="2000"/>
            </a:p>
          </p:txBody>
        </p:sp>
      </p:grpSp>
      <p:grpSp>
        <p:nvGrpSpPr>
          <p:cNvPr id="234" name="Google Shape;234;p33"/>
          <p:cNvGrpSpPr/>
          <p:nvPr/>
        </p:nvGrpSpPr>
        <p:grpSpPr>
          <a:xfrm>
            <a:off x="5196300" y="1531250"/>
            <a:ext cx="3759900" cy="1537550"/>
            <a:chOff x="5196300" y="1683650"/>
            <a:chExt cx="3759900" cy="1537550"/>
          </a:xfrm>
        </p:grpSpPr>
        <p:sp>
          <p:nvSpPr>
            <p:cNvPr id="235" name="Google Shape;235;p33"/>
            <p:cNvSpPr/>
            <p:nvPr/>
          </p:nvSpPr>
          <p:spPr>
            <a:xfrm>
              <a:off x="5196300" y="1683650"/>
              <a:ext cx="37599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5705850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x in standard units</a:t>
              </a:r>
              <a:endParaRPr sz="2000"/>
            </a:p>
          </p:txBody>
        </p:sp>
      </p:grp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50" y="3687142"/>
            <a:ext cx="8664849" cy="14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9086" y="3248021"/>
            <a:ext cx="4985825" cy="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305</Words>
  <Application>Microsoft Macintosh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1_Custom</vt:lpstr>
      <vt:lpstr>Lecture 18</vt:lpstr>
      <vt:lpstr>Announcements</vt:lpstr>
      <vt:lpstr>Algebra Review</vt:lpstr>
      <vt:lpstr>Equation of a Line</vt:lpstr>
      <vt:lpstr>Equation of a Line</vt:lpstr>
      <vt:lpstr>Linear Regression</vt:lpstr>
      <vt:lpstr>Regression Line</vt:lpstr>
      <vt:lpstr>Regression Line Equation</vt:lpstr>
      <vt:lpstr>Regression Line Equation</vt:lpstr>
      <vt:lpstr>Discussion Question</vt:lpstr>
      <vt:lpstr>Least Squares</vt:lpstr>
      <vt:lpstr>Error in Estimation</vt:lpstr>
      <vt:lpstr>Least Squares Line</vt:lpstr>
      <vt:lpstr>Numerical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31</dc:title>
  <cp:lastModifiedBy>Carrie Hosman</cp:lastModifiedBy>
  <cp:revision>4</cp:revision>
  <dcterms:modified xsi:type="dcterms:W3CDTF">2020-03-11T16:59:34Z</dcterms:modified>
</cp:coreProperties>
</file>