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>
      <p:cViewPr varScale="1">
        <p:scale>
          <a:sx n="42" d="100"/>
          <a:sy n="42" d="100"/>
        </p:scale>
        <p:origin x="-2496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48594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667e97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667e97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6636ca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d6636ca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6636cad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6636cad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6636cad0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6636cad0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2c805b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2c805b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c133cb4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c133cb4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6636cad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6636cad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c133cb4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c133cb4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6636cad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6636cad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6636cad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6636cad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6636cad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d6636cad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c133cb4b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c133cb4b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Spring</a:t>
            </a:r>
            <a:r>
              <a:rPr lang="en-US" b="1" baseline="0" dirty="0" smtClean="0">
                <a:solidFill>
                  <a:schemeClr val="accent2">
                    <a:lumMod val="50000"/>
                  </a:schemeClr>
                </a:solidFill>
              </a:rPr>
              <a:t> 2020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28369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853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1879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7217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03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98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</a:t>
            </a:r>
            <a:r>
              <a:rPr lang="en-US" smtClean="0"/>
              <a:t>19</a:t>
            </a:r>
            <a:endParaRPr dirty="0"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SD of the fitted values relate to r?</a:t>
            </a:r>
            <a:endParaRPr/>
          </a:p>
          <a:p>
            <a:pPr marL="914400" lvl="0" indent="-381000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(SD of fitted) / (SD of y) = r </a:t>
            </a:r>
            <a:endParaRPr/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(SD of fitted) / (SD of y) = |r|</a:t>
            </a:r>
            <a:endParaRPr/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(SD of fitted) / (SD of residuals) = r </a:t>
            </a:r>
            <a:endParaRPr/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(SD of fitted) / (SD of residuals) = |r|</a:t>
            </a:r>
            <a:endParaRPr/>
          </a:p>
          <a:p>
            <a:pPr marL="457200" lvl="0" indent="0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1705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“Model”: Signal + Noise</a:t>
            </a:r>
            <a:endParaRPr/>
          </a:p>
        </p:txBody>
      </p:sp>
      <p:cxnSp>
        <p:nvCxnSpPr>
          <p:cNvPr id="189" name="Google Shape;189;p37"/>
          <p:cNvCxnSpPr/>
          <p:nvPr/>
        </p:nvCxnSpPr>
        <p:spPr>
          <a:xfrm rot="10800000" flipH="1">
            <a:off x="1788500" y="1473675"/>
            <a:ext cx="5554500" cy="28842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37"/>
          <p:cNvSpPr/>
          <p:nvPr/>
        </p:nvSpPr>
        <p:spPr>
          <a:xfrm>
            <a:off x="2657550" y="2304900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7"/>
          <p:cNvSpPr/>
          <p:nvPr/>
        </p:nvSpPr>
        <p:spPr>
          <a:xfrm>
            <a:off x="6827800" y="1865350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7"/>
          <p:cNvSpPr/>
          <p:nvPr/>
        </p:nvSpPr>
        <p:spPr>
          <a:xfrm>
            <a:off x="4360400" y="3806225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7"/>
          <p:cNvSpPr/>
          <p:nvPr/>
        </p:nvSpPr>
        <p:spPr>
          <a:xfrm>
            <a:off x="5117350" y="1473675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37"/>
          <p:cNvCxnSpPr>
            <a:stCxn id="190" idx="4"/>
          </p:cNvCxnSpPr>
          <p:nvPr/>
        </p:nvCxnSpPr>
        <p:spPr>
          <a:xfrm>
            <a:off x="2777250" y="2569500"/>
            <a:ext cx="18900" cy="1259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37"/>
          <p:cNvCxnSpPr>
            <a:stCxn id="192" idx="0"/>
          </p:cNvCxnSpPr>
          <p:nvPr/>
        </p:nvCxnSpPr>
        <p:spPr>
          <a:xfrm rot="10800000" flipH="1">
            <a:off x="4480100" y="2985125"/>
            <a:ext cx="3600" cy="821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37"/>
          <p:cNvCxnSpPr>
            <a:stCxn id="193" idx="4"/>
          </p:cNvCxnSpPr>
          <p:nvPr/>
        </p:nvCxnSpPr>
        <p:spPr>
          <a:xfrm>
            <a:off x="5237050" y="1738275"/>
            <a:ext cx="15000" cy="831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7"/>
          <p:cNvCxnSpPr>
            <a:stCxn id="191" idx="0"/>
          </p:cNvCxnSpPr>
          <p:nvPr/>
        </p:nvCxnSpPr>
        <p:spPr>
          <a:xfrm rot="10800000" flipH="1">
            <a:off x="6947500" y="1662550"/>
            <a:ext cx="5100" cy="202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37"/>
          <p:cNvSpPr/>
          <p:nvPr/>
        </p:nvSpPr>
        <p:spPr>
          <a:xfrm>
            <a:off x="457200" y="1216325"/>
            <a:ext cx="2060700" cy="2589900"/>
          </a:xfrm>
          <a:prstGeom prst="wedgeRoundRectCallout">
            <a:avLst>
              <a:gd name="adj1" fmla="val 61212"/>
              <a:gd name="adj2" fmla="val 27468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Distance drawn at random from normal distribution with mean 0</a:t>
            </a:r>
            <a:endParaRPr sz="2400"/>
          </a:p>
        </p:txBody>
      </p:sp>
      <p:sp>
        <p:nvSpPr>
          <p:cNvPr id="199" name="Google Shape;199;p37"/>
          <p:cNvSpPr/>
          <p:nvPr/>
        </p:nvSpPr>
        <p:spPr>
          <a:xfrm>
            <a:off x="5022450" y="2871575"/>
            <a:ext cx="2984100" cy="1790400"/>
          </a:xfrm>
          <a:prstGeom prst="wedgeRoundRectCallout">
            <a:avLst>
              <a:gd name="adj1" fmla="val -63962"/>
              <a:gd name="adj2" fmla="val -20944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Another distance drawn independently from the same normal distribution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1705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Get to See</a:t>
            </a:r>
            <a:endParaRPr/>
          </a:p>
        </p:txBody>
      </p:sp>
      <p:sp>
        <p:nvSpPr>
          <p:cNvPr id="205" name="Google Shape;205;p38"/>
          <p:cNvSpPr/>
          <p:nvPr/>
        </p:nvSpPr>
        <p:spPr>
          <a:xfrm>
            <a:off x="2657550" y="2304900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8"/>
          <p:cNvSpPr/>
          <p:nvPr/>
        </p:nvSpPr>
        <p:spPr>
          <a:xfrm>
            <a:off x="6827800" y="1865350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8"/>
          <p:cNvSpPr/>
          <p:nvPr/>
        </p:nvSpPr>
        <p:spPr>
          <a:xfrm>
            <a:off x="4360400" y="3806225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8"/>
          <p:cNvSpPr/>
          <p:nvPr/>
        </p:nvSpPr>
        <p:spPr>
          <a:xfrm>
            <a:off x="5117350" y="1473675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8"/>
          <p:cNvSpPr txBox="1"/>
          <p:nvPr/>
        </p:nvSpPr>
        <p:spPr>
          <a:xfrm>
            <a:off x="7254750" y="3992600"/>
            <a:ext cx="72546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8"/>
          <p:cNvSpPr txBox="1"/>
          <p:nvPr/>
        </p:nvSpPr>
        <p:spPr>
          <a:xfrm>
            <a:off x="7305125" y="4105975"/>
            <a:ext cx="13854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</a:t>
            </a:r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Error in regression estimate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residual corresponding to each point (</a:t>
            </a:r>
            <a:r>
              <a:rPr lang="en" i="1"/>
              <a:t>x</a:t>
            </a:r>
            <a:r>
              <a:rPr lang="en"/>
              <a:t>, </a:t>
            </a:r>
            <a:r>
              <a:rPr lang="en" i="1"/>
              <a:t>y</a:t>
            </a:r>
            <a:r>
              <a:rPr lang="en"/>
              <a:t>)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b="1">
                <a:solidFill>
                  <a:srgbClr val="0000FF"/>
                </a:solidFill>
              </a:rPr>
              <a:t>residual = observed </a:t>
            </a:r>
            <a:r>
              <a:rPr lang="en" b="1" i="1">
                <a:solidFill>
                  <a:srgbClr val="0000FF"/>
                </a:solidFill>
              </a:rPr>
              <a:t>y</a:t>
            </a:r>
            <a:r>
              <a:rPr lang="en" b="1">
                <a:solidFill>
                  <a:srgbClr val="0000FF"/>
                </a:solidFill>
              </a:rPr>
              <a:t> - regression estimate of </a:t>
            </a:r>
            <a:r>
              <a:rPr lang="en" b="1" i="1">
                <a:solidFill>
                  <a:srgbClr val="0000FF"/>
                </a:solidFill>
              </a:rPr>
              <a:t>y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    = observed y - height of regression line at </a:t>
            </a:r>
            <a:r>
              <a:rPr lang="en" i="1">
                <a:solidFill>
                  <a:srgbClr val="000000"/>
                </a:solidFill>
              </a:rPr>
              <a:t>x</a:t>
            </a:r>
            <a:endParaRPr i="1">
              <a:solidFill>
                <a:srgbClr val="000000"/>
              </a:solidFill>
            </a:endParaRPr>
          </a:p>
          <a:p>
            <a:pPr marL="0" lvl="0" indent="0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000000"/>
                </a:solidFill>
              </a:rPr>
              <a:t>			    = vertical difference between point and line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914850" y="3977550"/>
            <a:ext cx="13143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Plot</a:t>
            </a:r>
            <a:endParaRPr/>
          </a:p>
        </p:txBody>
      </p:sp>
      <p:sp>
        <p:nvSpPr>
          <p:cNvPr id="141" name="Google Shape;141;p2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443500" cy="17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scatter diagram of residuals</a:t>
            </a:r>
            <a:endParaRPr/>
          </a:p>
          <a:p>
            <a:pPr marL="457200" lvl="0" indent="-381000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Should look like an unassociated blob for linear relations</a:t>
            </a:r>
            <a:endParaRPr/>
          </a:p>
          <a:p>
            <a:pPr marL="457200" lvl="0" indent="-381000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 still contains patterns for non-linear relations</a:t>
            </a:r>
            <a:endParaRPr/>
          </a:p>
          <a:p>
            <a:pPr marL="457200" lvl="0" indent="-381000" rtl="0">
              <a:spcBef>
                <a:spcPts val="1200"/>
              </a:spcBef>
              <a:spcAft>
                <a:spcPts val="1200"/>
              </a:spcAft>
              <a:buSzPts val="2400"/>
              <a:buChar char="●"/>
            </a:pPr>
            <a:r>
              <a:rPr lang="en"/>
              <a:t>Used to check whether linear regression is appropriate</a:t>
            </a:r>
            <a:endParaRPr/>
          </a:p>
        </p:txBody>
      </p:sp>
      <p:sp>
        <p:nvSpPr>
          <p:cNvPr id="142" name="Google Shape;142;p29"/>
          <p:cNvSpPr txBox="1"/>
          <p:nvPr/>
        </p:nvSpPr>
        <p:spPr>
          <a:xfrm>
            <a:off x="3900600" y="3853700"/>
            <a:ext cx="13428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Diagnostics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Dugong</a:t>
            </a:r>
            <a:endParaRPr/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700" y="904125"/>
            <a:ext cx="5096100" cy="382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1"/>
          <p:cNvSpPr txBox="1"/>
          <p:nvPr/>
        </p:nvSpPr>
        <p:spPr>
          <a:xfrm>
            <a:off x="3950250" y="4177000"/>
            <a:ext cx="1243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Residuals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Variance</a:t>
            </a:r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6868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mean of residuals is always 0, regardless of the original data</a:t>
            </a:r>
            <a:endParaRPr sz="2200"/>
          </a:p>
          <a:p>
            <a:pPr marL="0" lvl="0" indent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B7EA1"/>
                </a:solidFill>
              </a:rPr>
              <a:t>Variance</a:t>
            </a:r>
            <a:r>
              <a:rPr lang="en" sz="2200"/>
              <a:t> is </a:t>
            </a:r>
            <a:r>
              <a:rPr lang="en" sz="2200">
                <a:solidFill>
                  <a:srgbClr val="6AA84F"/>
                </a:solidFill>
              </a:rPr>
              <a:t>standard deviation</a:t>
            </a:r>
            <a:r>
              <a:rPr lang="en" sz="2200"/>
              <a:t> squared: mean squared deviation</a:t>
            </a:r>
            <a:endParaRPr sz="2200"/>
          </a:p>
          <a:p>
            <a:pPr marL="0" lvl="0" indent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/>
              <a:t>(</a:t>
            </a:r>
            <a:r>
              <a:rPr lang="en" sz="2200">
                <a:solidFill>
                  <a:srgbClr val="3B7EA1"/>
                </a:solidFill>
              </a:rPr>
              <a:t>Variance</a:t>
            </a:r>
            <a:r>
              <a:rPr lang="en" sz="2200"/>
              <a:t> of </a:t>
            </a:r>
            <a:r>
              <a:rPr lang="en" sz="2200">
                <a:solidFill>
                  <a:schemeClr val="accent1"/>
                </a:solidFill>
              </a:rPr>
              <a:t>residuals</a:t>
            </a:r>
            <a:r>
              <a:rPr lang="en" sz="2200"/>
              <a:t>) / (</a:t>
            </a:r>
            <a:r>
              <a:rPr lang="en" sz="2200">
                <a:solidFill>
                  <a:srgbClr val="4A86E8"/>
                </a:solidFill>
              </a:rPr>
              <a:t>Variance</a:t>
            </a:r>
            <a:r>
              <a:rPr lang="en" sz="2200"/>
              <a:t> of </a:t>
            </a:r>
            <a:r>
              <a:rPr lang="en" sz="2200">
                <a:solidFill>
                  <a:srgbClr val="990000"/>
                </a:solidFill>
              </a:rPr>
              <a:t>y</a:t>
            </a:r>
            <a:r>
              <a:rPr lang="en" sz="2200"/>
              <a:t>)   =   1 - r</a:t>
            </a:r>
            <a:r>
              <a:rPr lang="en" sz="2200" baseline="30000"/>
              <a:t>2</a:t>
            </a:r>
            <a:endParaRPr sz="2200"/>
          </a:p>
          <a:p>
            <a:pPr marL="0" lvl="0" indent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/>
              <a:t>(</a:t>
            </a:r>
            <a:r>
              <a:rPr lang="en" sz="2200">
                <a:solidFill>
                  <a:srgbClr val="3B7EA1"/>
                </a:solidFill>
              </a:rPr>
              <a:t>Variance</a:t>
            </a:r>
            <a:r>
              <a:rPr lang="en" sz="2200"/>
              <a:t> of </a:t>
            </a:r>
            <a:r>
              <a:rPr lang="en" sz="2200">
                <a:solidFill>
                  <a:srgbClr val="BF9000"/>
                </a:solidFill>
              </a:rPr>
              <a:t>fitted values</a:t>
            </a:r>
            <a:r>
              <a:rPr lang="en" sz="2200"/>
              <a:t>) / (</a:t>
            </a:r>
            <a:r>
              <a:rPr lang="en" sz="2200">
                <a:solidFill>
                  <a:srgbClr val="3B7EA1"/>
                </a:solidFill>
              </a:rPr>
              <a:t>Variance</a:t>
            </a:r>
            <a:r>
              <a:rPr lang="en" sz="2200"/>
              <a:t> of </a:t>
            </a:r>
            <a:r>
              <a:rPr lang="en" sz="2200">
                <a:solidFill>
                  <a:srgbClr val="990000"/>
                </a:solidFill>
              </a:rPr>
              <a:t>y</a:t>
            </a:r>
            <a:r>
              <a:rPr lang="en" sz="2200"/>
              <a:t>)   =   r</a:t>
            </a:r>
            <a:r>
              <a:rPr lang="en" sz="2200" baseline="30000"/>
              <a:t>2</a:t>
            </a:r>
            <a:endParaRPr sz="2200"/>
          </a:p>
          <a:p>
            <a:pPr marL="0" lvl="0" indent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2200">
                <a:solidFill>
                  <a:srgbClr val="3B7EA1"/>
                </a:solidFill>
              </a:rPr>
              <a:t>Variance</a:t>
            </a:r>
            <a:r>
              <a:rPr lang="en" sz="2200"/>
              <a:t> of </a:t>
            </a:r>
            <a:r>
              <a:rPr lang="en" sz="2200">
                <a:solidFill>
                  <a:srgbClr val="990000"/>
                </a:solidFill>
              </a:rPr>
              <a:t>y</a:t>
            </a:r>
            <a:r>
              <a:rPr lang="en" sz="2200"/>
              <a:t>  =  (</a:t>
            </a:r>
            <a:r>
              <a:rPr lang="en" sz="2200">
                <a:solidFill>
                  <a:srgbClr val="3B7EA1"/>
                </a:solidFill>
              </a:rPr>
              <a:t>Variance</a:t>
            </a:r>
            <a:r>
              <a:rPr lang="en" sz="2200"/>
              <a:t> of </a:t>
            </a:r>
            <a:r>
              <a:rPr lang="en" sz="2200">
                <a:solidFill>
                  <a:srgbClr val="BF9000"/>
                </a:solidFill>
              </a:rPr>
              <a:t>fitted values</a:t>
            </a:r>
            <a:r>
              <a:rPr lang="en" sz="2200"/>
              <a:t>) + (</a:t>
            </a:r>
            <a:r>
              <a:rPr lang="en" sz="2200">
                <a:solidFill>
                  <a:srgbClr val="3B7EA1"/>
                </a:solidFill>
              </a:rPr>
              <a:t>Variance</a:t>
            </a:r>
            <a:r>
              <a:rPr lang="en" sz="2200"/>
              <a:t> of </a:t>
            </a:r>
            <a:r>
              <a:rPr lang="en" sz="2200">
                <a:solidFill>
                  <a:schemeClr val="accent1"/>
                </a:solidFill>
              </a:rPr>
              <a:t>residuals</a:t>
            </a:r>
            <a:r>
              <a:rPr lang="en" sz="2200"/>
              <a:t>) </a:t>
            </a:r>
            <a:endParaRPr sz="2200"/>
          </a:p>
        </p:txBody>
      </p:sp>
      <p:sp>
        <p:nvSpPr>
          <p:cNvPr id="172" name="Google Shape;172;p34"/>
          <p:cNvSpPr txBox="1"/>
          <p:nvPr/>
        </p:nvSpPr>
        <p:spPr>
          <a:xfrm>
            <a:off x="3900600" y="3966813"/>
            <a:ext cx="13428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254</Words>
  <Application>Microsoft Macintosh PowerPoint</Application>
  <PresentationFormat>On-screen Show (16:9)</PresentationFormat>
  <Paragraphs>42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1_Custom</vt:lpstr>
      <vt:lpstr>Lecture 19</vt:lpstr>
      <vt:lpstr>Announcements</vt:lpstr>
      <vt:lpstr>Residuals</vt:lpstr>
      <vt:lpstr>Residuals</vt:lpstr>
      <vt:lpstr>Residual Plot</vt:lpstr>
      <vt:lpstr>Regression Diagnostics</vt:lpstr>
      <vt:lpstr>Dugong</vt:lpstr>
      <vt:lpstr>Properties of Residuals</vt:lpstr>
      <vt:lpstr>Residual Variance</vt:lpstr>
      <vt:lpstr>Discussion Question</vt:lpstr>
      <vt:lpstr>Regression Model</vt:lpstr>
      <vt:lpstr>A “Model”: Signal + Noise</vt:lpstr>
      <vt:lpstr>What We Get to See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32</dc:title>
  <cp:lastModifiedBy>Carrie Hosman</cp:lastModifiedBy>
  <cp:revision>4</cp:revision>
  <dcterms:modified xsi:type="dcterms:W3CDTF">2020-03-11T17:00:48Z</dcterms:modified>
</cp:coreProperties>
</file>