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>
      <p:cViewPr varScale="1">
        <p:scale>
          <a:sx n="42" d="100"/>
          <a:sy n="42" d="100"/>
        </p:scale>
        <p:origin x="-2496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13258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6636cad0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6636cad0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6636cad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6636cad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6636cad0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d6636cad0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6636cad0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d6636cad0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2c805b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2c805b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6636ca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6636ca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6636cad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6636cad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6636cad0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d6636cad0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c92005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c92005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c920052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c920052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c920052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c920052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c920052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c920052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/>
        </p:nvSpPr>
        <p:spPr>
          <a:xfrm>
            <a:off x="1801689" y="209310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190F</a:t>
            </a:r>
            <a:endParaRPr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Spring</a:t>
            </a:r>
            <a:r>
              <a:rPr lang="en-US" b="1" baseline="0" dirty="0" smtClean="0">
                <a:solidFill>
                  <a:schemeClr val="accent2">
                    <a:lumMod val="50000"/>
                  </a:schemeClr>
                </a:solidFill>
              </a:rPr>
              <a:t> 2020</a:t>
            </a:r>
            <a:r>
              <a:rPr lang="en" b="1" dirty="0">
                <a:solidFill>
                  <a:srgbClr val="C4820E"/>
                </a:solidFill>
              </a:rPr>
              <a:t>	</a:t>
            </a:r>
            <a:endParaRPr b="1" dirty="0">
              <a:solidFill>
                <a:srgbClr val="C4820E"/>
              </a:solidFill>
            </a:endParaRP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5" y="323069"/>
            <a:ext cx="972884" cy="8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855248" y="240366"/>
            <a:ext cx="673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Foundations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300485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19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7062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460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preserve="1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003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Click to add 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686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1" u="none" strike="noStrike" cap="none" baseline="0">
          <a:solidFill>
            <a:schemeClr val="tx1">
              <a:lumMod val="5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90550" marR="0" lvl="0" indent="-5143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Mod val="50000"/>
          </a:schemeClr>
        </a:buClr>
        <a:buSzPct val="100000"/>
        <a:buFont typeface="+mj-lt"/>
        <a:buAutoNum type="romanLcPeriod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 </a:t>
            </a:r>
            <a:r>
              <a:rPr lang="en-US" smtClean="0"/>
              <a:t>20</a:t>
            </a:r>
            <a:endParaRPr dirty="0"/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Inference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True Slope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1489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 for True Slope</a:t>
            </a:r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solidFill>
                  <a:srgbClr val="3B7EA1"/>
                </a:solidFill>
              </a:rPr>
              <a:t>Bootstrap the scatter plot.</a:t>
            </a:r>
            <a:endParaRPr b="1">
              <a:solidFill>
                <a:srgbClr val="3B7EA1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solidFill>
                  <a:srgbClr val="3B7EA1"/>
                </a:solidFill>
              </a:rPr>
              <a:t>Find the slope of the regression line through the bootstrapped plot.</a:t>
            </a:r>
            <a:endParaRPr b="1">
              <a:solidFill>
                <a:srgbClr val="3B7EA1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Repeat.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 the empirical histogram of all the generated slopes.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the “middle 95%” interval.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That’s an approximate 95% confidence interval for the slope of the true line.</a:t>
            </a:r>
            <a:endParaRPr/>
          </a:p>
        </p:txBody>
      </p:sp>
      <p:sp>
        <p:nvSpPr>
          <p:cNvPr id="197" name="Google Shape;197;p36"/>
          <p:cNvSpPr txBox="1"/>
          <p:nvPr/>
        </p:nvSpPr>
        <p:spPr>
          <a:xfrm>
            <a:off x="7209900" y="4119950"/>
            <a:ext cx="13962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76875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Rain on the Regression Parade</a:t>
            </a:r>
            <a:endParaRPr/>
          </a:p>
        </p:txBody>
      </p:sp>
      <p:pic>
        <p:nvPicPr>
          <p:cNvPr id="203" name="Google Shape;2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195" y="3421845"/>
            <a:ext cx="1300450" cy="13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7"/>
          <p:cNvPicPr preferRelativeResize="0"/>
          <p:nvPr/>
        </p:nvPicPr>
        <p:blipFill rotWithShape="1">
          <a:blip r:embed="rId4">
            <a:alphaModFix/>
          </a:blip>
          <a:srcRect l="20985" t="17178" r="21894" b="9222"/>
          <a:stretch/>
        </p:blipFill>
        <p:spPr>
          <a:xfrm>
            <a:off x="3810962" y="3421850"/>
            <a:ext cx="1522075" cy="13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7"/>
          <p:cNvSpPr/>
          <p:nvPr/>
        </p:nvSpPr>
        <p:spPr>
          <a:xfrm>
            <a:off x="560775" y="972775"/>
            <a:ext cx="2655000" cy="21630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observed a slope based on our sample of points.</a:t>
            </a:r>
            <a:endParaRPr sz="2400"/>
          </a:p>
        </p:txBody>
      </p:sp>
      <p:sp>
        <p:nvSpPr>
          <p:cNvPr id="206" name="Google Shape;206;p37"/>
          <p:cNvSpPr/>
          <p:nvPr/>
        </p:nvSpPr>
        <p:spPr>
          <a:xfrm>
            <a:off x="3359025" y="995725"/>
            <a:ext cx="2655000" cy="2117100"/>
          </a:xfrm>
          <a:prstGeom prst="wedgeRoundRectCallout">
            <a:avLst>
              <a:gd name="adj1" fmla="val -7975"/>
              <a:gd name="adj2" fmla="val 64362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But what if the sample scatter plot got its slope just by chance?</a:t>
            </a:r>
            <a:endParaRPr sz="2400"/>
          </a:p>
        </p:txBody>
      </p:sp>
      <p:sp>
        <p:nvSpPr>
          <p:cNvPr id="207" name="Google Shape;207;p37"/>
          <p:cNvSpPr/>
          <p:nvPr/>
        </p:nvSpPr>
        <p:spPr>
          <a:xfrm>
            <a:off x="6157275" y="972775"/>
            <a:ext cx="2460300" cy="1911300"/>
          </a:xfrm>
          <a:prstGeom prst="wedgeRoundRectCallout">
            <a:avLst>
              <a:gd name="adj1" fmla="val 7012"/>
              <a:gd name="adj2" fmla="val 66163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if the true line is actually FLAT?</a:t>
            </a:r>
            <a:endParaRPr sz="2400"/>
          </a:p>
        </p:txBody>
      </p:sp>
      <p:pic>
        <p:nvPicPr>
          <p:cNvPr id="208" name="Google Shape;20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3375" y="3226675"/>
            <a:ext cx="1425350" cy="142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/>
          <p:nvPr/>
        </p:nvSpPr>
        <p:spPr>
          <a:xfrm>
            <a:off x="7770700" y="3089875"/>
            <a:ext cx="12204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  <a:highlight>
                  <a:srgbClr val="FFFFFF"/>
                </a:highlight>
              </a:rPr>
              <a:t>(Demo)</a:t>
            </a:r>
            <a:endParaRPr sz="2400">
              <a:solidFill>
                <a:srgbClr val="3B7EA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3715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Whether There Really is a Slope</a:t>
            </a:r>
            <a:endParaRPr/>
          </a:p>
        </p:txBody>
      </p:sp>
      <p:sp>
        <p:nvSpPr>
          <p:cNvPr id="215" name="Google Shape;215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solidFill>
                  <a:srgbClr val="3B7EA1"/>
                </a:solidFill>
              </a:rPr>
              <a:t>Null hypothesis:</a:t>
            </a:r>
            <a:r>
              <a:rPr lang="en"/>
              <a:t> The slope of the true line is 0.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solidFill>
                  <a:srgbClr val="3B7EA1"/>
                </a:solidFill>
              </a:rPr>
              <a:t>Alternative hypothesis:</a:t>
            </a:r>
            <a:r>
              <a:rPr lang="en"/>
              <a:t> No, it’s not.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>
                <a:solidFill>
                  <a:srgbClr val="3B7EA1"/>
                </a:solidFill>
              </a:rPr>
              <a:t>Method:</a:t>
            </a:r>
            <a:endParaRPr>
              <a:solidFill>
                <a:srgbClr val="3B7EA1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Construct a bootstrap confidence interval for the true slope.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the interval doesn’t contain 0, reject the null hypothesis.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the interval does contain 0, there isn’t enough evidence to reject the null hypothesis.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1705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“Model”: Signal + Noise</a:t>
            </a:r>
            <a:endParaRPr/>
          </a:p>
        </p:txBody>
      </p:sp>
      <p:cxnSp>
        <p:nvCxnSpPr>
          <p:cNvPr id="134" name="Google Shape;134;p28"/>
          <p:cNvCxnSpPr/>
          <p:nvPr/>
        </p:nvCxnSpPr>
        <p:spPr>
          <a:xfrm rot="10800000" flipH="1">
            <a:off x="1794750" y="1473675"/>
            <a:ext cx="5554500" cy="28842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28"/>
          <p:cNvSpPr/>
          <p:nvPr/>
        </p:nvSpPr>
        <p:spPr>
          <a:xfrm>
            <a:off x="2657550" y="2304900"/>
            <a:ext cx="239400" cy="26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8"/>
          <p:cNvSpPr/>
          <p:nvPr/>
        </p:nvSpPr>
        <p:spPr>
          <a:xfrm>
            <a:off x="6827800" y="1865350"/>
            <a:ext cx="239400" cy="26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8"/>
          <p:cNvSpPr/>
          <p:nvPr/>
        </p:nvSpPr>
        <p:spPr>
          <a:xfrm>
            <a:off x="4360400" y="3806225"/>
            <a:ext cx="239400" cy="26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8"/>
          <p:cNvSpPr/>
          <p:nvPr/>
        </p:nvSpPr>
        <p:spPr>
          <a:xfrm>
            <a:off x="5117350" y="1473675"/>
            <a:ext cx="239400" cy="26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" name="Google Shape;139;p28"/>
          <p:cNvCxnSpPr>
            <a:stCxn id="135" idx="4"/>
          </p:cNvCxnSpPr>
          <p:nvPr/>
        </p:nvCxnSpPr>
        <p:spPr>
          <a:xfrm>
            <a:off x="2777250" y="2569500"/>
            <a:ext cx="18900" cy="1259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8"/>
          <p:cNvCxnSpPr>
            <a:stCxn id="137" idx="0"/>
          </p:cNvCxnSpPr>
          <p:nvPr/>
        </p:nvCxnSpPr>
        <p:spPr>
          <a:xfrm rot="10800000" flipH="1">
            <a:off x="4480100" y="2985125"/>
            <a:ext cx="3600" cy="821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28"/>
          <p:cNvCxnSpPr>
            <a:stCxn id="138" idx="4"/>
          </p:cNvCxnSpPr>
          <p:nvPr/>
        </p:nvCxnSpPr>
        <p:spPr>
          <a:xfrm>
            <a:off x="5237050" y="1738275"/>
            <a:ext cx="15000" cy="831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28"/>
          <p:cNvCxnSpPr>
            <a:stCxn id="136" idx="0"/>
          </p:cNvCxnSpPr>
          <p:nvPr/>
        </p:nvCxnSpPr>
        <p:spPr>
          <a:xfrm rot="10800000" flipH="1">
            <a:off x="6947500" y="1662550"/>
            <a:ext cx="5100" cy="202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Google Shape;143;p28"/>
          <p:cNvSpPr/>
          <p:nvPr/>
        </p:nvSpPr>
        <p:spPr>
          <a:xfrm>
            <a:off x="457200" y="1216325"/>
            <a:ext cx="2060700" cy="2589900"/>
          </a:xfrm>
          <a:prstGeom prst="wedgeRoundRectCallout">
            <a:avLst>
              <a:gd name="adj1" fmla="val 61212"/>
              <a:gd name="adj2" fmla="val 27468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Distance drawn at random from normal distribution with mean 0</a:t>
            </a:r>
            <a:endParaRPr sz="2400"/>
          </a:p>
        </p:txBody>
      </p:sp>
      <p:sp>
        <p:nvSpPr>
          <p:cNvPr id="144" name="Google Shape;144;p28"/>
          <p:cNvSpPr/>
          <p:nvPr/>
        </p:nvSpPr>
        <p:spPr>
          <a:xfrm>
            <a:off x="5022450" y="2871575"/>
            <a:ext cx="2984100" cy="1790400"/>
          </a:xfrm>
          <a:prstGeom prst="wedgeRoundRectCallout">
            <a:avLst>
              <a:gd name="adj1" fmla="val -63962"/>
              <a:gd name="adj2" fmla="val -20944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Another distance drawn independently from the same normal distribution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1705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Get to See</a:t>
            </a:r>
            <a:endParaRPr/>
          </a:p>
        </p:txBody>
      </p:sp>
      <p:sp>
        <p:nvSpPr>
          <p:cNvPr id="150" name="Google Shape;150;p29"/>
          <p:cNvSpPr/>
          <p:nvPr/>
        </p:nvSpPr>
        <p:spPr>
          <a:xfrm>
            <a:off x="2657550" y="2304900"/>
            <a:ext cx="239400" cy="26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9"/>
          <p:cNvSpPr/>
          <p:nvPr/>
        </p:nvSpPr>
        <p:spPr>
          <a:xfrm>
            <a:off x="6827800" y="1865350"/>
            <a:ext cx="239400" cy="26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9"/>
          <p:cNvSpPr/>
          <p:nvPr/>
        </p:nvSpPr>
        <p:spPr>
          <a:xfrm>
            <a:off x="4360400" y="3806225"/>
            <a:ext cx="239400" cy="26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9"/>
          <p:cNvSpPr/>
          <p:nvPr/>
        </p:nvSpPr>
        <p:spPr>
          <a:xfrm>
            <a:off x="5117350" y="1473675"/>
            <a:ext cx="239400" cy="26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9"/>
          <p:cNvSpPr txBox="1"/>
          <p:nvPr/>
        </p:nvSpPr>
        <p:spPr>
          <a:xfrm>
            <a:off x="7254750" y="3992600"/>
            <a:ext cx="72546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9"/>
          <p:cNvSpPr txBox="1"/>
          <p:nvPr/>
        </p:nvSpPr>
        <p:spPr>
          <a:xfrm>
            <a:off x="7305125" y="4105975"/>
            <a:ext cx="13854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Variability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76911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Prediction</a:t>
            </a:r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B7EA1"/>
                </a:solidFill>
              </a:rPr>
              <a:t>If the data come from the regression model,</a:t>
            </a:r>
            <a:endParaRPr>
              <a:solidFill>
                <a:srgbClr val="3B7EA1"/>
              </a:solidFill>
            </a:endParaRPr>
          </a:p>
          <a:p>
            <a:pPr marL="914400" lvl="0" indent="-381000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The regression line is close to true line</a:t>
            </a:r>
            <a:endParaRPr>
              <a:solidFill>
                <a:srgbClr val="000000"/>
              </a:solidFill>
            </a:endParaRPr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Given a new value of </a:t>
            </a:r>
            <a:r>
              <a:rPr lang="en" i="1">
                <a:solidFill>
                  <a:srgbClr val="000000"/>
                </a:solidFill>
              </a:rPr>
              <a:t>x</a:t>
            </a:r>
            <a:r>
              <a:rPr lang="en">
                <a:solidFill>
                  <a:srgbClr val="000000"/>
                </a:solidFill>
              </a:rPr>
              <a:t>, predict y by finding the point on the regression line at that </a:t>
            </a:r>
            <a:r>
              <a:rPr lang="en" i="1">
                <a:solidFill>
                  <a:srgbClr val="000000"/>
                </a:solidFill>
              </a:rPr>
              <a:t>x</a:t>
            </a:r>
            <a:endParaRPr i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76911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 for Prediction</a:t>
            </a:r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2400"/>
              <a:buChar char="●"/>
            </a:pPr>
            <a:r>
              <a:rPr lang="en" b="1">
                <a:solidFill>
                  <a:srgbClr val="3B7EA1"/>
                </a:solidFill>
              </a:rPr>
              <a:t>Bootstrap the scatter plot</a:t>
            </a:r>
            <a:endParaRPr b="1">
              <a:solidFill>
                <a:srgbClr val="3B7EA1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2400"/>
              <a:buChar char="●"/>
            </a:pPr>
            <a:r>
              <a:rPr lang="en" b="1">
                <a:solidFill>
                  <a:srgbClr val="3B7EA1"/>
                </a:solidFill>
              </a:rPr>
              <a:t>Get a prediction for </a:t>
            </a:r>
            <a:r>
              <a:rPr lang="en" b="1" i="1">
                <a:solidFill>
                  <a:srgbClr val="3B7EA1"/>
                </a:solidFill>
              </a:rPr>
              <a:t>y</a:t>
            </a:r>
            <a:r>
              <a:rPr lang="en" b="1">
                <a:solidFill>
                  <a:srgbClr val="3B7EA1"/>
                </a:solidFill>
              </a:rPr>
              <a:t> using the regression line that goes through the resampled plot</a:t>
            </a:r>
            <a:endParaRPr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Repeat the two steps above many times</a:t>
            </a:r>
            <a:endParaRPr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 the empirical histogram of all the predictions.</a:t>
            </a:r>
            <a:endParaRPr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Get the “middle 95%” interval.</a:t>
            </a:r>
            <a:endParaRPr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That’s an approximate 95% confidence interval for the predicted value of </a:t>
            </a:r>
            <a:r>
              <a:rPr lang="en" i="1">
                <a:solidFill>
                  <a:srgbClr val="000000"/>
                </a:solidFill>
              </a:rPr>
              <a:t>y</a:t>
            </a:r>
            <a:r>
              <a:rPr lang="en">
                <a:solidFill>
                  <a:srgbClr val="000000"/>
                </a:solidFill>
              </a:rPr>
              <a:t>.</a:t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7403400" y="4128275"/>
            <a:ext cx="13167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1489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at Different Values of </a:t>
            </a:r>
            <a:r>
              <a:rPr lang="en" i="1"/>
              <a:t>x</a:t>
            </a:r>
            <a:endParaRPr i="1"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457200" y="1548025"/>
            <a:ext cx="8229600" cy="27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Since </a:t>
            </a:r>
            <a:r>
              <a:rPr lang="en" i="1"/>
              <a:t>y</a:t>
            </a:r>
            <a:r>
              <a:rPr lang="en"/>
              <a:t> is correlated with </a:t>
            </a:r>
            <a:r>
              <a:rPr lang="en" i="1"/>
              <a:t>x</a:t>
            </a:r>
            <a:r>
              <a:rPr lang="en"/>
              <a:t>, the predicted values of </a:t>
            </a:r>
            <a:r>
              <a:rPr lang="en" i="1"/>
              <a:t>y</a:t>
            </a:r>
            <a:r>
              <a:rPr lang="en"/>
              <a:t> depend on the value of </a:t>
            </a:r>
            <a:r>
              <a:rPr lang="en" i="1"/>
              <a:t>x</a:t>
            </a:r>
            <a:r>
              <a:rPr lang="en"/>
              <a:t>.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width of the prediction interval also depends on </a:t>
            </a:r>
            <a:r>
              <a:rPr lang="en" i="1"/>
              <a:t>x</a:t>
            </a:r>
            <a:r>
              <a:rPr lang="en"/>
              <a:t>.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Typically, intervals are wider for values of </a:t>
            </a:r>
            <a:r>
              <a:rPr lang="en" i="1"/>
              <a:t>x</a:t>
            </a:r>
            <a:r>
              <a:rPr lang="en"/>
              <a:t> that are further away from the mean of </a:t>
            </a:r>
            <a:r>
              <a:rPr lang="en" i="1"/>
              <a:t>x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374</Words>
  <Application>Microsoft Macintosh PowerPoint</Application>
  <PresentationFormat>On-screen Show (16:9)</PresentationFormat>
  <Paragraphs>48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1_Custom</vt:lpstr>
      <vt:lpstr>Lecture 20</vt:lpstr>
      <vt:lpstr>Announcements</vt:lpstr>
      <vt:lpstr>Regression Model</vt:lpstr>
      <vt:lpstr>A “Model”: Signal + Noise</vt:lpstr>
      <vt:lpstr>What We Get to See</vt:lpstr>
      <vt:lpstr>Prediction Variability</vt:lpstr>
      <vt:lpstr>Regression Prediction</vt:lpstr>
      <vt:lpstr>Confidence Interval for Prediction</vt:lpstr>
      <vt:lpstr>Predictions at Different Values of x</vt:lpstr>
      <vt:lpstr>The True Slope</vt:lpstr>
      <vt:lpstr>Confidence Interval for True Slope</vt:lpstr>
      <vt:lpstr>Rain on the Regression Parade</vt:lpstr>
      <vt:lpstr>Test Whether There Really is a Slope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33</dc:title>
  <cp:lastModifiedBy>Carrie Hosman</cp:lastModifiedBy>
  <cp:revision>4</cp:revision>
  <dcterms:modified xsi:type="dcterms:W3CDTF">2020-03-11T17:17:07Z</dcterms:modified>
</cp:coreProperties>
</file>