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8"/>
  </p:notesMasterIdLst>
  <p:sldIdLst>
    <p:sldId id="256" r:id="rId2"/>
    <p:sldId id="257" r:id="rId3"/>
    <p:sldId id="258" r:id="rId4"/>
    <p:sldId id="259" r:id="rId5"/>
    <p:sldId id="261" r:id="rId6"/>
    <p:sldId id="262"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7"/>
  </p:normalViewPr>
  <p:slideViewPr>
    <p:cSldViewPr snapToGrid="0">
      <p:cViewPr varScale="1">
        <p:scale>
          <a:sx n="42" d="100"/>
          <a:sy n="42" d="100"/>
        </p:scale>
        <p:origin x="-2496" y="-1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4059096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ired.com/2014/01/how-to-hack-okcupid/" TargetMode="External"/><Relationship Id="rId4" Type="http://schemas.openxmlformats.org/officeDocument/2006/relationships/hyperlink" Target="http://www.newyorker.com/magazine/2017/04/03/ai-versus-md" TargetMode="External"/><Relationship Id="rId5" Type="http://schemas.openxmlformats.org/officeDocument/2006/relationships/hyperlink" Target="https://motherboard.vice.com/en_us/article/how-our-likes-helped-trump-win"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d2c805b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d2c805b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69b8ae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69b8ae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069b8ae5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069b8ae5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Fraud: order fraud (Amazon, PayPal, etc.), account fraud (LinkedIn)</a:t>
            </a:r>
            <a:endParaRPr/>
          </a:p>
          <a:p>
            <a:pPr marL="0" lvl="0" indent="0">
              <a:spcBef>
                <a:spcPts val="0"/>
              </a:spcBef>
              <a:spcAft>
                <a:spcPts val="0"/>
              </a:spcAft>
              <a:buNone/>
            </a:pPr>
            <a:r>
              <a:rPr lang="en"/>
              <a:t>Dating: </a:t>
            </a:r>
            <a:r>
              <a:rPr lang="en" u="sng">
                <a:solidFill>
                  <a:schemeClr val="hlink"/>
                </a:solidFill>
                <a:hlinkClick r:id="rId3"/>
              </a:rPr>
              <a:t>https://www.wired.com/2014/01/how-to-hack-okcupid/</a:t>
            </a:r>
            <a:endParaRPr/>
          </a:p>
          <a:p>
            <a:pPr marL="0" lvl="0" indent="0">
              <a:spcBef>
                <a:spcPts val="0"/>
              </a:spcBef>
              <a:spcAft>
                <a:spcPts val="0"/>
              </a:spcAft>
              <a:buNone/>
            </a:pPr>
            <a:endParaRPr/>
          </a:p>
          <a:p>
            <a:pPr marL="0" lvl="0" indent="0">
              <a:spcBef>
                <a:spcPts val="0"/>
              </a:spcBef>
              <a:spcAft>
                <a:spcPts val="0"/>
              </a:spcAft>
              <a:buNone/>
            </a:pPr>
            <a:r>
              <a:rPr lang="en"/>
              <a:t>If, through statistical sampling, McKinlay could ascertain which questions mattered to the kind of women he liked, he could construct a new profile that honestly answered those questions and ignored the rest. He could match every woman in LA who might be right for him, and none that weren’t.</a:t>
            </a:r>
            <a:endParaRPr/>
          </a:p>
          <a:p>
            <a:pPr marL="0" lvl="0" indent="0">
              <a:spcBef>
                <a:spcPts val="0"/>
              </a:spcBef>
              <a:spcAft>
                <a:spcPts val="0"/>
              </a:spcAft>
              <a:buNone/>
            </a:pPr>
            <a:endParaRPr/>
          </a:p>
          <a:p>
            <a:pPr marL="0" lvl="0" indent="0">
              <a:spcBef>
                <a:spcPts val="0"/>
              </a:spcBef>
              <a:spcAft>
                <a:spcPts val="0"/>
              </a:spcAft>
              <a:buNone/>
            </a:pPr>
            <a:r>
              <a:rPr lang="en"/>
              <a:t>Diagnosis: </a:t>
            </a:r>
            <a:r>
              <a:rPr lang="en" u="sng">
                <a:solidFill>
                  <a:schemeClr val="hlink"/>
                </a:solidFill>
                <a:hlinkClick r:id="rId4"/>
              </a:rPr>
              <a:t>http://www.newyorker.com/magazine/2017/04/03/ai-versus-md</a:t>
            </a:r>
            <a:endParaRPr/>
          </a:p>
          <a:p>
            <a:pPr marL="0" lvl="0" indent="0">
              <a:spcBef>
                <a:spcPts val="0"/>
              </a:spcBef>
              <a:spcAft>
                <a:spcPts val="0"/>
              </a:spcAft>
              <a:buNone/>
            </a:pPr>
            <a:endParaRPr/>
          </a:p>
          <a:p>
            <a:pPr marL="0" lvl="0" indent="0">
              <a:spcBef>
                <a:spcPts val="0"/>
              </a:spcBef>
              <a:spcAft>
                <a:spcPts val="0"/>
              </a:spcAft>
              <a:buNone/>
            </a:pPr>
            <a:r>
              <a:rPr lang="en"/>
              <a:t>In June, 2015, Thrun’s team began to test what the machine had learned from the master set of images by presenting it with a “validation set”: some fourteen thousand images that had been diagnosed by dermatologists (although not necessarily by biopsy). Could the system correctly classify the images into three diagnostic categories—benign lesions, malignant lesions, and non-cancerous growths? The system got the answer right seventy-two per cent of the time. (The actual output of the algorithm is not “yes” or “no” but a probability that a given lesion belongs to a category of interest.) Two board-certified dermatologists who were tested alongside did worse: they got the answer correct sixty-six per cent of the time.</a:t>
            </a:r>
            <a:endParaRPr/>
          </a:p>
          <a:p>
            <a:pPr marL="0" lvl="0" indent="0">
              <a:spcBef>
                <a:spcPts val="0"/>
              </a:spcBef>
              <a:spcAft>
                <a:spcPts val="0"/>
              </a:spcAft>
              <a:buNone/>
            </a:pPr>
            <a:endParaRPr/>
          </a:p>
          <a:p>
            <a:pPr marL="0" lvl="0" indent="0">
              <a:spcBef>
                <a:spcPts val="0"/>
              </a:spcBef>
              <a:spcAft>
                <a:spcPts val="0"/>
              </a:spcAft>
              <a:buNone/>
            </a:pPr>
            <a:r>
              <a:rPr lang="en"/>
              <a:t>Personality: </a:t>
            </a:r>
            <a:r>
              <a:rPr lang="en" u="sng">
                <a:solidFill>
                  <a:schemeClr val="hlink"/>
                </a:solidFill>
                <a:hlinkClick r:id="rId5"/>
              </a:rPr>
              <a:t>https://motherboard.vice.com/en_us/article/how-our-likes-helped-trump-win</a:t>
            </a:r>
            <a:r>
              <a:rPr lang="en"/>
              <a:t> (Cambridge Analytica—Board member Steve Bannon)</a:t>
            </a:r>
            <a:endParaRPr/>
          </a:p>
          <a:p>
            <a:pPr marL="0" lvl="0" indent="0">
              <a:spcBef>
                <a:spcPts val="0"/>
              </a:spcBef>
              <a:spcAft>
                <a:spcPts val="0"/>
              </a:spcAft>
              <a:buNone/>
            </a:pPr>
            <a:endParaRPr/>
          </a:p>
          <a:p>
            <a:pPr marL="0" lvl="0" indent="0">
              <a:spcBef>
                <a:spcPts val="0"/>
              </a:spcBef>
              <a:spcAft>
                <a:spcPts val="0"/>
              </a:spcAft>
              <a:buNone/>
            </a:pPr>
            <a:r>
              <a:rPr lang="en"/>
              <a:t>Link personality tests to Facebook profiles</a:t>
            </a:r>
            <a:endParaRPr/>
          </a:p>
          <a:p>
            <a:pPr marL="0" lvl="0" indent="0">
              <a:spcBef>
                <a:spcPts val="0"/>
              </a:spcBef>
              <a:spcAft>
                <a:spcPts val="0"/>
              </a:spcAft>
              <a:buNone/>
            </a:pPr>
            <a:r>
              <a:rPr lang="en"/>
              <a:t>"Followers of Lady Gaga were most probably extroverts, while those who "liked" philosophy tended to be introverts. While each piece of such information is too weak to produce a reliable prediction, when tens, hundreds, or thousands of individual data points are combined, the resulting predictions become really accurate."</a:t>
            </a:r>
            <a:endParaRPr/>
          </a:p>
          <a:p>
            <a:pPr marL="0" lvl="0" indent="0">
              <a:spcBef>
                <a:spcPts val="0"/>
              </a:spcBef>
              <a:spcAft>
                <a:spcPts val="0"/>
              </a:spcAft>
              <a:buNone/>
            </a:pPr>
            <a:endParaRPr/>
          </a:p>
          <a:p>
            <a:pPr marL="0" lvl="0" indent="0">
              <a:spcBef>
                <a:spcPts val="0"/>
              </a:spcBef>
              <a:spcAft>
                <a:spcPts val="0"/>
              </a:spcAft>
              <a:buNone/>
            </a:pPr>
            <a:r>
              <a:rPr lang="en"/>
              <a:t>"Up to now, explains Nix, election campaigns have been organized based on demographic concepts. "A really ridiculous idea. The idea that all women should receive the same message because of their gender—or all African Americans because of their race." What Nix meant is that while other campaigners so far have relied on demographics, Cambridge Analytica was using psychometrics."</a:t>
            </a:r>
            <a:endParaRPr/>
          </a:p>
          <a:p>
            <a:pPr marL="0" lvl="0" indent="0">
              <a:spcBef>
                <a:spcPts val="0"/>
              </a:spcBef>
              <a:spcAft>
                <a:spcPts val="0"/>
              </a:spcAft>
              <a:buNone/>
            </a:pPr>
            <a:endParaRPr/>
          </a:p>
          <a:p>
            <a:pPr marL="0" lvl="0" indent="0">
              <a:spcBef>
                <a:spcPts val="0"/>
              </a:spcBef>
              <a:spcAft>
                <a:spcPts val="0"/>
              </a:spcAft>
              <a:buNone/>
            </a:pPr>
            <a:r>
              <a:rPr lang="en"/>
              <a:t>Machine learning to predict recidivism (for parole), to predict whether the bank shoud give you a loan, to predict whether immigrants should be admitted to US.  Racism, fairness.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069b8ae57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069b8ae57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69b8ae5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069b8ae5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971800" y="1657350"/>
            <a:ext cx="5586300" cy="8787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i="0" u="none" strike="noStrike" cap="none">
                <a:solidFill>
                  <a:schemeClr val="tx1">
                    <a:lumMod val="50000"/>
                  </a:schemeClr>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dirty="0"/>
          </a:p>
        </p:txBody>
      </p:sp>
      <p:sp>
        <p:nvSpPr>
          <p:cNvPr id="10" name="Google Shape;10;p2"/>
          <p:cNvSpPr txBox="1">
            <a:spLocks noGrp="1"/>
          </p:cNvSpPr>
          <p:nvPr>
            <p:ph type="subTitle" idx="1"/>
          </p:nvPr>
        </p:nvSpPr>
        <p:spPr>
          <a:xfrm>
            <a:off x="2971800" y="2571750"/>
            <a:ext cx="5586300" cy="514200"/>
          </a:xfrm>
          <a:prstGeom prst="rect">
            <a:avLst/>
          </a:prstGeom>
          <a:noFill/>
          <a:ln>
            <a:noFill/>
          </a:ln>
        </p:spPr>
        <p:txBody>
          <a:bodyPr spcFirstLastPara="1" wrap="square" lIns="91425" tIns="91425" rIns="91425" bIns="91425" anchor="t" anchorCtr="0"/>
          <a:lstStyle>
            <a:lvl1pPr lvl="0" algn="l" rtl="0">
              <a:spcBef>
                <a:spcPts val="0"/>
              </a:spcBef>
              <a:spcAft>
                <a:spcPts val="0"/>
              </a:spcAft>
              <a:buClr>
                <a:srgbClr val="000000"/>
              </a:buClr>
              <a:buSzPts val="1800"/>
              <a:buFont typeface="Arial"/>
              <a:buNone/>
              <a:defRPr sz="1800" b="0" i="0" u="none" strike="noStrike" cap="none">
                <a:solidFill>
                  <a:schemeClr val="accent2">
                    <a:lumMod val="50000"/>
                  </a:schemeClr>
                </a:solidFill>
                <a:latin typeface="Arial"/>
                <a:ea typeface="Arial"/>
                <a:cs typeface="Arial"/>
                <a:sym typeface="Arial"/>
              </a:defRPr>
            </a:lvl1pPr>
            <a:lvl2pPr lvl="1"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dirty="0"/>
          </a:p>
        </p:txBody>
      </p:sp>
      <p:cxnSp>
        <p:nvCxnSpPr>
          <p:cNvPr id="11" name="Google Shape;11;p2"/>
          <p:cNvCxnSpPr/>
          <p:nvPr/>
        </p:nvCxnSpPr>
        <p:spPr>
          <a:xfrm rot="10800000" flipH="1">
            <a:off x="2940417" y="2536424"/>
            <a:ext cx="5594100" cy="300"/>
          </a:xfrm>
          <a:prstGeom prst="straightConnector1">
            <a:avLst/>
          </a:prstGeom>
          <a:noFill/>
          <a:ln w="9525" cap="flat" cmpd="sng">
            <a:solidFill>
              <a:srgbClr val="CCCCCC"/>
            </a:solidFill>
            <a:prstDash val="solid"/>
            <a:round/>
            <a:headEnd type="none" w="med" len="med"/>
            <a:tailEnd type="none" w="med" len="med"/>
          </a:ln>
        </p:spPr>
      </p:cxnSp>
      <p:sp>
        <p:nvSpPr>
          <p:cNvPr id="12" name="Google Shape;12;p2"/>
          <p:cNvSpPr txBox="1"/>
          <p:nvPr/>
        </p:nvSpPr>
        <p:spPr>
          <a:xfrm>
            <a:off x="1801689" y="209310"/>
            <a:ext cx="1474500" cy="102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800" b="1" dirty="0">
                <a:solidFill>
                  <a:schemeClr val="tx1">
                    <a:lumMod val="50000"/>
                  </a:schemeClr>
                </a:solidFill>
              </a:rPr>
              <a:t>190F</a:t>
            </a:r>
            <a:endParaRPr sz="2800" b="1" dirty="0">
              <a:solidFill>
                <a:schemeClr val="tx1">
                  <a:lumMod val="50000"/>
                </a:schemeClr>
              </a:solidFill>
            </a:endParaRPr>
          </a:p>
          <a:p>
            <a:pPr marL="0" lvl="0" indent="0">
              <a:spcBef>
                <a:spcPts val="0"/>
              </a:spcBef>
              <a:spcAft>
                <a:spcPts val="0"/>
              </a:spcAft>
              <a:buNone/>
            </a:pPr>
            <a:r>
              <a:rPr lang="en-US" b="1" dirty="0">
                <a:solidFill>
                  <a:schemeClr val="accent2">
                    <a:lumMod val="50000"/>
                  </a:schemeClr>
                </a:solidFill>
              </a:rPr>
              <a:t> </a:t>
            </a:r>
            <a:r>
              <a:rPr lang="en-US" b="1" dirty="0" smtClean="0">
                <a:solidFill>
                  <a:schemeClr val="accent2">
                    <a:lumMod val="50000"/>
                  </a:schemeClr>
                </a:solidFill>
              </a:rPr>
              <a:t>Spring</a:t>
            </a:r>
            <a:r>
              <a:rPr lang="en" b="1" dirty="0" smtClean="0">
                <a:solidFill>
                  <a:schemeClr val="accent2">
                    <a:lumMod val="50000"/>
                  </a:schemeClr>
                </a:solidFill>
              </a:rPr>
              <a:t> 20</a:t>
            </a:r>
            <a:r>
              <a:rPr lang="en-US" b="1" dirty="0" smtClean="0">
                <a:solidFill>
                  <a:schemeClr val="accent2">
                    <a:lumMod val="50000"/>
                  </a:schemeClr>
                </a:solidFill>
              </a:rPr>
              <a:t>20</a:t>
            </a:r>
            <a:endParaRPr b="1" dirty="0">
              <a:solidFill>
                <a:srgbClr val="C4820E"/>
              </a:solidFill>
            </a:endParaRPr>
          </a:p>
        </p:txBody>
      </p:sp>
      <p:pic>
        <p:nvPicPr>
          <p:cNvPr id="1026" name="Picture 2" descr="mage result for umass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805" y="323069"/>
            <a:ext cx="972884" cy="8017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2855248" y="240366"/>
            <a:ext cx="6738265" cy="523220"/>
          </a:xfrm>
          <a:prstGeom prst="rect">
            <a:avLst/>
          </a:prstGeom>
          <a:noFill/>
        </p:spPr>
        <p:txBody>
          <a:bodyPr wrap="square" rtlCol="0">
            <a:spAutoFit/>
          </a:bodyPr>
          <a:lstStyle/>
          <a:p>
            <a:r>
              <a:rPr lang="en-US" sz="2800" b="1" dirty="0"/>
              <a:t>Foundations of Data Science</a:t>
            </a:r>
          </a:p>
        </p:txBody>
      </p:sp>
    </p:spTree>
    <p:extLst>
      <p:ext uri="{BB962C8B-B14F-4D97-AF65-F5344CB8AC3E}">
        <p14:creationId xmlns:p14="http://schemas.microsoft.com/office/powerpoint/2010/main" val="1164559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tx1">
                    <a:lumMod val="50000"/>
                  </a:schemeClr>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dirty="0"/>
          </a:p>
        </p:txBody>
      </p:sp>
      <p:cxnSp>
        <p:nvCxnSpPr>
          <p:cNvPr id="16" name="Google Shape;16;p3"/>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7" name="Google Shape;17;p3"/>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
        <p:nvSpPr>
          <p:cNvPr id="18" name="Google Shape;18;p3"/>
          <p:cNvSpPr txBox="1">
            <a:spLocks noGrp="1"/>
          </p:cNvSpPr>
          <p:nvPr>
            <p:ph type="body" idx="1" hasCustomPrompt="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Clr>
                <a:schemeClr val="accent2">
                  <a:lumMod val="50000"/>
                </a:schemeClr>
              </a:buClr>
              <a:buSzPts val="2400"/>
              <a:buFont typeface="Arial" charset="0"/>
              <a:buChar char="●"/>
              <a:defRPr sz="2400"/>
            </a:lvl1pPr>
            <a:lvl2pPr marL="914400" lvl="1" indent="-381000" rtl="0">
              <a:spcBef>
                <a:spcPts val="0"/>
              </a:spcBef>
              <a:spcAft>
                <a:spcPts val="0"/>
              </a:spcAft>
              <a:buClr>
                <a:schemeClr val="accent2">
                  <a:lumMod val="50000"/>
                </a:schemeClr>
              </a:buClr>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r>
              <a:rPr lang="en-US" dirty="0"/>
              <a:t> </a:t>
            </a:r>
          </a:p>
          <a:p>
            <a:pPr lvl="1"/>
            <a:r>
              <a:rPr lang="en-US" dirty="0"/>
              <a:t/>
            </a:r>
            <a:br>
              <a:rPr lang="en-US" dirty="0"/>
            </a:br>
            <a:endParaRPr lang="en-US" dirty="0"/>
          </a:p>
          <a:p>
            <a:endParaRPr dirty="0"/>
          </a:p>
        </p:txBody>
      </p:sp>
    </p:spTree>
    <p:extLst>
      <p:ext uri="{BB962C8B-B14F-4D97-AF65-F5344CB8AC3E}">
        <p14:creationId xmlns:p14="http://schemas.microsoft.com/office/powerpoint/2010/main" val="4272111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tx1">
                    <a:lumMod val="50000"/>
                  </a:schemeClr>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sp>
        <p:nvSpPr>
          <p:cNvPr id="21" name="Google Shape;21;p4"/>
          <p:cNvSpPr txBox="1">
            <a:spLocks noGrp="1"/>
          </p:cNvSpPr>
          <p:nvPr>
            <p:ph type="body" idx="1"/>
          </p:nvPr>
        </p:nvSpPr>
        <p:spPr>
          <a:xfrm>
            <a:off x="457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Clr>
                <a:schemeClr val="accent2">
                  <a:lumMod val="50000"/>
                </a:schemeClr>
              </a:buClr>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dirty="0"/>
          </a:p>
        </p:txBody>
      </p:sp>
      <p:sp>
        <p:nvSpPr>
          <p:cNvPr id="22" name="Google Shape;22;p4"/>
          <p:cNvSpPr txBox="1">
            <a:spLocks noGrp="1"/>
          </p:cNvSpPr>
          <p:nvPr>
            <p:ph type="body" idx="2"/>
          </p:nvPr>
        </p:nvSpPr>
        <p:spPr>
          <a:xfrm>
            <a:off x="4648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Clr>
                <a:schemeClr val="accent2">
                  <a:lumMod val="50000"/>
                </a:schemeClr>
              </a:buClr>
              <a:buSzPts val="2400"/>
              <a:buChar char="●"/>
              <a:defRPr sz="2400"/>
            </a:lvl1pPr>
            <a:lvl2pPr marL="914400" lvl="1" indent="-381000" rtl="0">
              <a:spcBef>
                <a:spcPts val="0"/>
              </a:spcBef>
              <a:spcAft>
                <a:spcPts val="0"/>
              </a:spcAft>
              <a:buSzPts val="2400"/>
              <a:buChar char="○"/>
              <a:defRPr sz="2400">
                <a:solidFill>
                  <a:schemeClr val="dk1"/>
                </a:solidFill>
              </a:defRPr>
            </a:lvl2pPr>
            <a:lvl3pPr marL="1371600" lvl="2" indent="-381000" rtl="0">
              <a:spcBef>
                <a:spcPts val="0"/>
              </a:spcBef>
              <a:spcAft>
                <a:spcPts val="0"/>
              </a:spcAft>
              <a:buSzPts val="2400"/>
              <a:buChar char="■"/>
              <a:defRPr sz="2400">
                <a:solidFill>
                  <a:schemeClr val="dk1"/>
                </a:solidFill>
              </a:defRPr>
            </a:lvl3pPr>
            <a:lvl4pPr marL="1828800" lvl="3" indent="-342900" rtl="0">
              <a:spcBef>
                <a:spcPts val="0"/>
              </a:spcBef>
              <a:spcAft>
                <a:spcPts val="0"/>
              </a:spcAft>
              <a:buSzPts val="1800"/>
              <a:buChar char="●"/>
              <a:defRPr sz="1800">
                <a:solidFill>
                  <a:schemeClr val="dk1"/>
                </a:solidFill>
              </a:defRPr>
            </a:lvl4pPr>
            <a:lvl5pPr marL="2286000" lvl="4" indent="-342900" rtl="0">
              <a:spcBef>
                <a:spcPts val="0"/>
              </a:spcBef>
              <a:spcAft>
                <a:spcPts val="0"/>
              </a:spcAft>
              <a:buSzPts val="1800"/>
              <a:buChar char="○"/>
              <a:defRPr sz="1800">
                <a:solidFill>
                  <a:schemeClr val="dk1"/>
                </a:solidFill>
              </a:defRPr>
            </a:lvl5pPr>
            <a:lvl6pPr marL="2743200" lvl="5" indent="-342900" rtl="0">
              <a:spcBef>
                <a:spcPts val="0"/>
              </a:spcBef>
              <a:spcAft>
                <a:spcPts val="0"/>
              </a:spcAft>
              <a:buSzPts val="1800"/>
              <a:buChar char="■"/>
              <a:defRPr sz="1800">
                <a:solidFill>
                  <a:schemeClr val="dk1"/>
                </a:solidFill>
              </a:defRPr>
            </a:lvl6pPr>
            <a:lvl7pPr marL="3200400" lvl="6" indent="-342900" rtl="0">
              <a:spcBef>
                <a:spcPts val="0"/>
              </a:spcBef>
              <a:spcAft>
                <a:spcPts val="0"/>
              </a:spcAft>
              <a:buSzPts val="1800"/>
              <a:buChar char="●"/>
              <a:defRPr sz="1800">
                <a:solidFill>
                  <a:schemeClr val="dk1"/>
                </a:solidFill>
              </a:defRPr>
            </a:lvl7pPr>
            <a:lvl8pPr marL="3657600" lvl="7" indent="-342900" rtl="0">
              <a:spcBef>
                <a:spcPts val="0"/>
              </a:spcBef>
              <a:spcAft>
                <a:spcPts val="0"/>
              </a:spcAft>
              <a:buSzPts val="1800"/>
              <a:buChar char="○"/>
              <a:defRPr sz="1800">
                <a:solidFill>
                  <a:schemeClr val="dk1"/>
                </a:solidFill>
              </a:defRPr>
            </a:lvl8pPr>
            <a:lvl9pPr marL="4114800" lvl="8" indent="-342900" rtl="0">
              <a:spcBef>
                <a:spcPts val="0"/>
              </a:spcBef>
              <a:spcAft>
                <a:spcPts val="0"/>
              </a:spcAft>
              <a:buSzPts val="1800"/>
              <a:buChar char="■"/>
              <a:defRPr sz="1800"/>
            </a:lvl9pPr>
          </a:lstStyle>
          <a:p>
            <a:endParaRPr dirty="0"/>
          </a:p>
        </p:txBody>
      </p:sp>
      <p:cxnSp>
        <p:nvCxnSpPr>
          <p:cNvPr id="23" name="Google Shape;23;p4"/>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24" name="Google Shape;24;p4"/>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2438893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rtl="0">
              <a:spcBef>
                <a:spcPts val="0"/>
              </a:spcBef>
              <a:spcAft>
                <a:spcPts val="0"/>
              </a:spcAft>
              <a:buSzPts val="3600"/>
              <a:buNone/>
              <a:defRPr>
                <a:solidFill>
                  <a:schemeClr val="tx1">
                    <a:lumMod val="50000"/>
                  </a:schemeClr>
                </a:solidFill>
              </a:defRPr>
            </a:lvl1pPr>
            <a:lvl2pPr lvl="1" rtl="0">
              <a:spcBef>
                <a:spcPts val="0"/>
              </a:spcBef>
              <a:spcAft>
                <a:spcPts val="0"/>
              </a:spcAft>
              <a:buSzPts val="3600"/>
              <a:buNone/>
              <a:defRPr>
                <a:solidFill>
                  <a:schemeClr val="dk2"/>
                </a:solidFill>
              </a:defRPr>
            </a:lvl2pPr>
            <a:lvl3pPr lvl="2" rtl="0">
              <a:spcBef>
                <a:spcPts val="0"/>
              </a:spcBef>
              <a:spcAft>
                <a:spcPts val="0"/>
              </a:spcAft>
              <a:buSzPts val="3600"/>
              <a:buNone/>
              <a:defRPr>
                <a:solidFill>
                  <a:schemeClr val="dk2"/>
                </a:solidFill>
              </a:defRPr>
            </a:lvl3pPr>
            <a:lvl4pPr lvl="3" rtl="0">
              <a:spcBef>
                <a:spcPts val="0"/>
              </a:spcBef>
              <a:spcAft>
                <a:spcPts val="0"/>
              </a:spcAft>
              <a:buSzPts val="3600"/>
              <a:buNone/>
              <a:defRPr>
                <a:solidFill>
                  <a:schemeClr val="dk2"/>
                </a:solidFill>
              </a:defRPr>
            </a:lvl4pPr>
            <a:lvl5pPr lvl="4" rtl="0">
              <a:spcBef>
                <a:spcPts val="0"/>
              </a:spcBef>
              <a:spcAft>
                <a:spcPts val="0"/>
              </a:spcAft>
              <a:buSzPts val="3600"/>
              <a:buNone/>
              <a:defRPr>
                <a:solidFill>
                  <a:schemeClr val="dk2"/>
                </a:solidFill>
              </a:defRPr>
            </a:lvl5pPr>
            <a:lvl6pPr lvl="5" rtl="0">
              <a:spcBef>
                <a:spcPts val="0"/>
              </a:spcBef>
              <a:spcAft>
                <a:spcPts val="0"/>
              </a:spcAft>
              <a:buSzPts val="3600"/>
              <a:buNone/>
              <a:defRPr>
                <a:solidFill>
                  <a:schemeClr val="dk2"/>
                </a:solidFill>
              </a:defRPr>
            </a:lvl6pPr>
            <a:lvl7pPr lvl="6" rtl="0">
              <a:spcBef>
                <a:spcPts val="0"/>
              </a:spcBef>
              <a:spcAft>
                <a:spcPts val="0"/>
              </a:spcAft>
              <a:buSzPts val="3600"/>
              <a:buNone/>
              <a:defRPr>
                <a:solidFill>
                  <a:schemeClr val="dk2"/>
                </a:solidFill>
              </a:defRPr>
            </a:lvl7pPr>
            <a:lvl8pPr lvl="7" rtl="0">
              <a:spcBef>
                <a:spcPts val="0"/>
              </a:spcBef>
              <a:spcAft>
                <a:spcPts val="0"/>
              </a:spcAft>
              <a:buSzPts val="3600"/>
              <a:buNone/>
              <a:defRPr>
                <a:solidFill>
                  <a:schemeClr val="dk2"/>
                </a:solidFill>
              </a:defRPr>
            </a:lvl8pPr>
            <a:lvl9pPr lvl="8" rtl="0">
              <a:spcBef>
                <a:spcPts val="0"/>
              </a:spcBef>
              <a:spcAft>
                <a:spcPts val="0"/>
              </a:spcAft>
              <a:buSzPts val="3600"/>
              <a:buNone/>
              <a:defRPr>
                <a:solidFill>
                  <a:schemeClr val="dk2"/>
                </a:solidFill>
              </a:defRPr>
            </a:lvl9pPr>
          </a:lstStyle>
          <a:p>
            <a:endParaRPr/>
          </a:p>
        </p:txBody>
      </p:sp>
      <p:cxnSp>
        <p:nvCxnSpPr>
          <p:cNvPr id="27" name="Google Shape;27;p5"/>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28" name="Google Shape;28;p5"/>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1016444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reserve="1">
  <p:cSld name="Section">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solidFill>
                  <a:schemeClr val="tx1">
                    <a:lumMod val="50000"/>
                  </a:schemeClr>
                </a:solidFill>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extLst>
      <p:ext uri="{BB962C8B-B14F-4D97-AF65-F5344CB8AC3E}">
        <p14:creationId xmlns:p14="http://schemas.microsoft.com/office/powerpoint/2010/main" val="24366550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rgbClr val="3B7EA1"/>
              </a:buClr>
              <a:buSzPts val="3600"/>
              <a:buFont typeface="Arial"/>
              <a:buNone/>
              <a:defRPr sz="3600" b="1" i="0" u="none" strike="noStrike" cap="none">
                <a:solidFill>
                  <a:srgbClr val="3B7EA1"/>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r>
              <a:rPr lang="en-US" b="1" dirty="0">
                <a:solidFill>
                  <a:schemeClr val="accent2">
                    <a:lumMod val="50000"/>
                  </a:schemeClr>
                </a:solidFill>
              </a:rPr>
              <a:t>Click to add title</a:t>
            </a:r>
            <a:endParaRPr dirty="0"/>
          </a:p>
        </p:txBody>
      </p:sp>
      <p:sp>
        <p:nvSpPr>
          <p:cNvPr id="7" name="Google Shape;7;p1"/>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algn="l" rtl="0">
              <a:spcBef>
                <a:spcPts val="48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9pPr>
          </a:lstStyle>
          <a:p>
            <a:r>
              <a:rPr lang="en-US" dirty="0"/>
              <a:t> </a:t>
            </a:r>
          </a:p>
          <a:p>
            <a:pPr lvl="1"/>
            <a:r>
              <a:rPr lang="en-US" dirty="0"/>
              <a:t/>
            </a:r>
            <a:br>
              <a:rPr lang="en-US" dirty="0"/>
            </a:br>
            <a:endParaRPr lang="en-US" dirty="0"/>
          </a:p>
        </p:txBody>
      </p:sp>
    </p:spTree>
    <p:extLst>
      <p:ext uri="{BB962C8B-B14F-4D97-AF65-F5344CB8AC3E}">
        <p14:creationId xmlns:p14="http://schemas.microsoft.com/office/powerpoint/2010/main" val="2631640533"/>
      </p:ext>
    </p:extLst>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1" u="none" strike="noStrike" cap="none" baseline="0">
          <a:solidFill>
            <a:schemeClr val="tx1">
              <a:lumMod val="50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590550" marR="0" lvl="0" indent="-514350" algn="l" rtl="0">
        <a:lnSpc>
          <a:spcPct val="100000"/>
        </a:lnSpc>
        <a:spcBef>
          <a:spcPts val="0"/>
        </a:spcBef>
        <a:spcAft>
          <a:spcPts val="0"/>
        </a:spcAft>
        <a:buClr>
          <a:schemeClr val="accent2">
            <a:lumMod val="50000"/>
          </a:schemeClr>
        </a:buClr>
        <a:buSzPct val="100000"/>
        <a:buFont typeface="+mj-lt"/>
        <a:buAutoNum type="romanLcPeriod"/>
        <a:defRPr sz="1400" b="0" i="0" u="none" strike="noStrike" cap="none">
          <a:solidFill>
            <a:schemeClr val="accent2">
              <a:lumMod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accent2">
              <a:lumMod val="75000"/>
            </a:schemeClr>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Lecture </a:t>
            </a:r>
            <a:r>
              <a:rPr lang="en-US" smtClean="0"/>
              <a:t>21</a:t>
            </a:r>
            <a:endParaRPr dirty="0"/>
          </a:p>
        </p:txBody>
      </p:sp>
      <p:sp>
        <p:nvSpPr>
          <p:cNvPr id="91" name="Google Shape;91;p1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Classification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Announcements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Classification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457200" y="205975"/>
            <a:ext cx="8185500" cy="675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Classification Examples</a:t>
            </a:r>
            <a:endParaRPr/>
          </a:p>
        </p:txBody>
      </p:sp>
      <p:pic>
        <p:nvPicPr>
          <p:cNvPr id="107" name="Google Shape;107;p22"/>
          <p:cNvPicPr preferRelativeResize="0"/>
          <p:nvPr/>
        </p:nvPicPr>
        <p:blipFill>
          <a:blip r:embed="rId3">
            <a:alphaModFix/>
          </a:blip>
          <a:stretch>
            <a:fillRect/>
          </a:stretch>
        </p:blipFill>
        <p:spPr>
          <a:xfrm>
            <a:off x="3538826" y="1799875"/>
            <a:ext cx="2338399" cy="2244150"/>
          </a:xfrm>
          <a:prstGeom prst="rect">
            <a:avLst/>
          </a:prstGeom>
          <a:noFill/>
          <a:ln>
            <a:noFill/>
          </a:ln>
        </p:spPr>
      </p:pic>
      <p:pic>
        <p:nvPicPr>
          <p:cNvPr id="108" name="Google Shape;108;p22" descr="Image result for account fraud"/>
          <p:cNvPicPr preferRelativeResize="0"/>
          <p:nvPr/>
        </p:nvPicPr>
        <p:blipFill>
          <a:blip r:embed="rId4">
            <a:alphaModFix/>
          </a:blip>
          <a:stretch>
            <a:fillRect/>
          </a:stretch>
        </p:blipFill>
        <p:spPr>
          <a:xfrm>
            <a:off x="506701" y="1092425"/>
            <a:ext cx="2982850" cy="2140700"/>
          </a:xfrm>
          <a:prstGeom prst="rect">
            <a:avLst/>
          </a:prstGeom>
          <a:noFill/>
          <a:ln>
            <a:noFill/>
          </a:ln>
        </p:spPr>
      </p:pic>
      <p:pic>
        <p:nvPicPr>
          <p:cNvPr id="109" name="Google Shape;109;p22" descr="Image result for online dating machine learning"/>
          <p:cNvPicPr preferRelativeResize="0"/>
          <p:nvPr/>
        </p:nvPicPr>
        <p:blipFill>
          <a:blip r:embed="rId5">
            <a:alphaModFix/>
          </a:blip>
          <a:stretch>
            <a:fillRect/>
          </a:stretch>
        </p:blipFill>
        <p:spPr>
          <a:xfrm>
            <a:off x="1156813" y="3281150"/>
            <a:ext cx="1682625" cy="1749925"/>
          </a:xfrm>
          <a:prstGeom prst="rect">
            <a:avLst/>
          </a:prstGeom>
          <a:noFill/>
          <a:ln>
            <a:noFill/>
          </a:ln>
        </p:spPr>
      </p:pic>
      <p:pic>
        <p:nvPicPr>
          <p:cNvPr id="110" name="Google Shape;110;p22"/>
          <p:cNvPicPr preferRelativeResize="0"/>
          <p:nvPr/>
        </p:nvPicPr>
        <p:blipFill>
          <a:blip r:embed="rId6">
            <a:alphaModFix/>
          </a:blip>
          <a:stretch>
            <a:fillRect/>
          </a:stretch>
        </p:blipFill>
        <p:spPr>
          <a:xfrm>
            <a:off x="6007625" y="2313625"/>
            <a:ext cx="3030925" cy="2344824"/>
          </a:xfrm>
          <a:prstGeom prst="rect">
            <a:avLst/>
          </a:prstGeom>
          <a:noFill/>
          <a:ln>
            <a:noFill/>
          </a:ln>
        </p:spPr>
      </p:pic>
      <p:sp>
        <p:nvSpPr>
          <p:cNvPr id="111" name="Google Shape;111;p22"/>
          <p:cNvSpPr txBox="1"/>
          <p:nvPr/>
        </p:nvSpPr>
        <p:spPr>
          <a:xfrm>
            <a:off x="3871650" y="4176975"/>
            <a:ext cx="1400700" cy="60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3B7EA1"/>
                </a:solidFill>
              </a:rPr>
              <a:t>(Demo)</a:t>
            </a:r>
            <a:endParaRPr sz="2400">
              <a:solidFill>
                <a:srgbClr val="3B7EA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1"/>
                                        <p:tgtEl>
                                          <p:spTgt spid="10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fade">
                                      <p:cBhvr>
                                        <p:cTn id="17" dur="1"/>
                                        <p:tgtEl>
                                          <p:spTgt spid="10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0"/>
                                        </p:tgtEl>
                                        <p:attrNameLst>
                                          <p:attrName>style.visibility</p:attrName>
                                        </p:attrNameLst>
                                      </p:cBhvr>
                                      <p:to>
                                        <p:strVal val="visible"/>
                                      </p:to>
                                    </p:set>
                                    <p:animEffect transition="in" filter="fade">
                                      <p:cBhvr>
                                        <p:cTn id="22" dur="1"/>
                                        <p:tgtEl>
                                          <p:spTgt spid="1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fade">
                                      <p:cBhvr>
                                        <p:cTn id="27" dur="1"/>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Classifiers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p:nvPr/>
        </p:nvSpPr>
        <p:spPr>
          <a:xfrm>
            <a:off x="3020188" y="1671400"/>
            <a:ext cx="3231300" cy="481200"/>
          </a:xfrm>
          <a:prstGeom prst="rightArrow">
            <a:avLst>
              <a:gd name="adj1" fmla="val 50000"/>
              <a:gd name="adj2" fmla="val 50000"/>
            </a:avLst>
          </a:prstGeom>
          <a:solidFill>
            <a:schemeClr val="accent5"/>
          </a:solidFill>
          <a:ln w="9525" cap="flat" cmpd="sng">
            <a:solidFill>
              <a:srgbClr val="3B7EA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Google Shape;128;p25"/>
          <p:cNvSpPr txBox="1">
            <a:spLocks noGrp="1"/>
          </p:cNvSpPr>
          <p:nvPr>
            <p:ph type="title"/>
          </p:nvPr>
        </p:nvSpPr>
        <p:spPr>
          <a:xfrm>
            <a:off x="457200" y="205975"/>
            <a:ext cx="8185500" cy="67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Training a Classifier</a:t>
            </a:r>
            <a:endParaRPr/>
          </a:p>
        </p:txBody>
      </p:sp>
      <p:sp>
        <p:nvSpPr>
          <p:cNvPr id="129" name="Google Shape;129;p25"/>
          <p:cNvSpPr/>
          <p:nvPr/>
        </p:nvSpPr>
        <p:spPr>
          <a:xfrm>
            <a:off x="3545700" y="1143418"/>
            <a:ext cx="2052600" cy="1532100"/>
          </a:xfrm>
          <a:prstGeom prst="rect">
            <a:avLst/>
          </a:prstGeom>
          <a:solidFill>
            <a:schemeClr val="lt2"/>
          </a:solidFill>
          <a:ln w="9525" cap="flat" cmpd="sng">
            <a:solidFill>
              <a:srgbClr val="3B7EA1"/>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2400" b="1"/>
              <a:t>Classifier</a:t>
            </a:r>
            <a:endParaRPr sz="2400" b="1"/>
          </a:p>
        </p:txBody>
      </p:sp>
      <p:sp>
        <p:nvSpPr>
          <p:cNvPr id="130" name="Google Shape;130;p25"/>
          <p:cNvSpPr txBox="1"/>
          <p:nvPr/>
        </p:nvSpPr>
        <p:spPr>
          <a:xfrm>
            <a:off x="821975" y="1399800"/>
            <a:ext cx="2052600" cy="9723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sz="2400"/>
              <a:t>Attributes of an example</a:t>
            </a:r>
            <a:endParaRPr sz="2400"/>
          </a:p>
        </p:txBody>
      </p:sp>
      <p:sp>
        <p:nvSpPr>
          <p:cNvPr id="131" name="Google Shape;131;p25"/>
          <p:cNvSpPr txBox="1"/>
          <p:nvPr/>
        </p:nvSpPr>
        <p:spPr>
          <a:xfrm>
            <a:off x="6590100" y="1399800"/>
            <a:ext cx="2229900" cy="97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400"/>
              <a:t>Predicted label of the example</a:t>
            </a:r>
            <a:endParaRPr sz="2400"/>
          </a:p>
        </p:txBody>
      </p:sp>
      <p:sp>
        <p:nvSpPr>
          <p:cNvPr id="132" name="Google Shape;132;p25"/>
          <p:cNvSpPr/>
          <p:nvPr/>
        </p:nvSpPr>
        <p:spPr>
          <a:xfrm>
            <a:off x="743550" y="3138150"/>
            <a:ext cx="1591200" cy="1296600"/>
          </a:xfrm>
          <a:prstGeom prst="rect">
            <a:avLst/>
          </a:prstGeom>
          <a:solidFill>
            <a:srgbClr val="3B7EA1"/>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800" b="1">
                <a:solidFill>
                  <a:schemeClr val="lt1"/>
                </a:solidFill>
              </a:rPr>
              <a:t>Population</a:t>
            </a:r>
            <a:endParaRPr sz="1800" b="1">
              <a:solidFill>
                <a:schemeClr val="lt1"/>
              </a:solidFill>
            </a:endParaRPr>
          </a:p>
        </p:txBody>
      </p:sp>
      <p:sp>
        <p:nvSpPr>
          <p:cNvPr id="133" name="Google Shape;133;p25"/>
          <p:cNvSpPr/>
          <p:nvPr/>
        </p:nvSpPr>
        <p:spPr>
          <a:xfrm>
            <a:off x="4094597" y="3354300"/>
            <a:ext cx="1171800" cy="864300"/>
          </a:xfrm>
          <a:prstGeom prst="rect">
            <a:avLst/>
          </a:prstGeom>
          <a:solidFill>
            <a:srgbClr val="C4820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rPr>
              <a:t>Labels</a:t>
            </a:r>
            <a:endParaRPr sz="1800" b="1">
              <a:solidFill>
                <a:schemeClr val="lt1"/>
              </a:solidFill>
            </a:endParaRPr>
          </a:p>
        </p:txBody>
      </p:sp>
      <p:grpSp>
        <p:nvGrpSpPr>
          <p:cNvPr id="134" name="Google Shape;134;p25"/>
          <p:cNvGrpSpPr/>
          <p:nvPr/>
        </p:nvGrpSpPr>
        <p:grpSpPr>
          <a:xfrm>
            <a:off x="2475901" y="3354300"/>
            <a:ext cx="1618696" cy="864300"/>
            <a:chOff x="2475901" y="3354300"/>
            <a:chExt cx="1618696" cy="864300"/>
          </a:xfrm>
        </p:grpSpPr>
        <p:sp>
          <p:nvSpPr>
            <p:cNvPr id="135" name="Google Shape;135;p25"/>
            <p:cNvSpPr/>
            <p:nvPr/>
          </p:nvSpPr>
          <p:spPr>
            <a:xfrm>
              <a:off x="2922797" y="3354300"/>
              <a:ext cx="1171800" cy="864300"/>
            </a:xfrm>
            <a:prstGeom prst="rect">
              <a:avLst/>
            </a:prstGeom>
            <a:solidFill>
              <a:srgbClr val="3B7EA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rPr>
                <a:t>Sample</a:t>
              </a:r>
              <a:endParaRPr sz="1800" b="1">
                <a:solidFill>
                  <a:schemeClr val="lt1"/>
                </a:solidFill>
              </a:endParaRPr>
            </a:p>
          </p:txBody>
        </p:sp>
        <p:sp>
          <p:nvSpPr>
            <p:cNvPr id="136" name="Google Shape;136;p25"/>
            <p:cNvSpPr/>
            <p:nvPr/>
          </p:nvSpPr>
          <p:spPr>
            <a:xfrm>
              <a:off x="2475901" y="3545850"/>
              <a:ext cx="221100" cy="481200"/>
            </a:xfrm>
            <a:prstGeom prst="rightArrow">
              <a:avLst>
                <a:gd name="adj1" fmla="val 50000"/>
                <a:gd name="adj2" fmla="val 671509"/>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37" name="Google Shape;137;p25"/>
          <p:cNvGrpSpPr/>
          <p:nvPr/>
        </p:nvGrpSpPr>
        <p:grpSpPr>
          <a:xfrm>
            <a:off x="2838150" y="3297743"/>
            <a:ext cx="4481000" cy="1073056"/>
            <a:chOff x="2838150" y="3297743"/>
            <a:chExt cx="4481000" cy="1073056"/>
          </a:xfrm>
        </p:grpSpPr>
        <p:grpSp>
          <p:nvGrpSpPr>
            <p:cNvPr id="138" name="Google Shape;138;p25"/>
            <p:cNvGrpSpPr/>
            <p:nvPr/>
          </p:nvGrpSpPr>
          <p:grpSpPr>
            <a:xfrm>
              <a:off x="5524625" y="3297743"/>
              <a:ext cx="1794525" cy="549907"/>
              <a:chOff x="5524625" y="3297743"/>
              <a:chExt cx="1794525" cy="549907"/>
            </a:xfrm>
          </p:grpSpPr>
          <p:sp>
            <p:nvSpPr>
              <p:cNvPr id="139" name="Google Shape;139;p25"/>
              <p:cNvSpPr/>
              <p:nvPr/>
            </p:nvSpPr>
            <p:spPr>
              <a:xfrm>
                <a:off x="5524625" y="3297750"/>
                <a:ext cx="1171800" cy="549900"/>
              </a:xfrm>
              <a:prstGeom prst="rect">
                <a:avLst/>
              </a:prstGeom>
              <a:solidFill>
                <a:srgbClr val="3B7EA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rPr>
                  <a:t>Training</a:t>
                </a:r>
                <a:endParaRPr sz="1800" b="1">
                  <a:solidFill>
                    <a:schemeClr val="lt1"/>
                  </a:solidFill>
                </a:endParaRPr>
              </a:p>
            </p:txBody>
          </p:sp>
          <p:sp>
            <p:nvSpPr>
              <p:cNvPr id="140" name="Google Shape;140;p25"/>
              <p:cNvSpPr/>
              <p:nvPr/>
            </p:nvSpPr>
            <p:spPr>
              <a:xfrm>
                <a:off x="6696650" y="3297743"/>
                <a:ext cx="622500" cy="549900"/>
              </a:xfrm>
              <a:prstGeom prst="rect">
                <a:avLst/>
              </a:prstGeom>
              <a:solidFill>
                <a:srgbClr val="C4820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rPr>
                  <a:t>Set</a:t>
                </a:r>
                <a:endParaRPr sz="1800" b="1">
                  <a:solidFill>
                    <a:schemeClr val="lt1"/>
                  </a:solidFill>
                </a:endParaRPr>
              </a:p>
            </p:txBody>
          </p:sp>
        </p:grpSp>
        <p:cxnSp>
          <p:nvCxnSpPr>
            <p:cNvPr id="141" name="Google Shape;141;p25"/>
            <p:cNvCxnSpPr/>
            <p:nvPr/>
          </p:nvCxnSpPr>
          <p:spPr>
            <a:xfrm>
              <a:off x="2838150" y="3963300"/>
              <a:ext cx="2583000" cy="0"/>
            </a:xfrm>
            <a:prstGeom prst="straightConnector1">
              <a:avLst/>
            </a:prstGeom>
            <a:noFill/>
            <a:ln w="28575" cap="flat" cmpd="sng">
              <a:solidFill>
                <a:srgbClr val="000000"/>
              </a:solidFill>
              <a:prstDash val="dash"/>
              <a:round/>
              <a:headEnd type="none" w="med" len="med"/>
              <a:tailEnd type="none" w="med" len="med"/>
            </a:ln>
          </p:spPr>
        </p:cxnSp>
        <p:grpSp>
          <p:nvGrpSpPr>
            <p:cNvPr id="142" name="Google Shape;142;p25"/>
            <p:cNvGrpSpPr/>
            <p:nvPr/>
          </p:nvGrpSpPr>
          <p:grpSpPr>
            <a:xfrm>
              <a:off x="5524625" y="4066292"/>
              <a:ext cx="1794525" cy="304508"/>
              <a:chOff x="5524625" y="4066292"/>
              <a:chExt cx="1794525" cy="304508"/>
            </a:xfrm>
          </p:grpSpPr>
          <p:sp>
            <p:nvSpPr>
              <p:cNvPr id="143" name="Google Shape;143;p25"/>
              <p:cNvSpPr/>
              <p:nvPr/>
            </p:nvSpPr>
            <p:spPr>
              <a:xfrm>
                <a:off x="5524625" y="4066300"/>
                <a:ext cx="1171800" cy="304500"/>
              </a:xfrm>
              <a:prstGeom prst="rect">
                <a:avLst/>
              </a:prstGeom>
              <a:solidFill>
                <a:srgbClr val="3B7EA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rPr>
                  <a:t>Test</a:t>
                </a:r>
                <a:endParaRPr sz="1800" b="1">
                  <a:solidFill>
                    <a:schemeClr val="lt1"/>
                  </a:solidFill>
                </a:endParaRPr>
              </a:p>
            </p:txBody>
          </p:sp>
          <p:sp>
            <p:nvSpPr>
              <p:cNvPr id="144" name="Google Shape;144;p25"/>
              <p:cNvSpPr/>
              <p:nvPr/>
            </p:nvSpPr>
            <p:spPr>
              <a:xfrm>
                <a:off x="6696650" y="4066292"/>
                <a:ext cx="622500" cy="304500"/>
              </a:xfrm>
              <a:prstGeom prst="rect">
                <a:avLst/>
              </a:prstGeom>
              <a:solidFill>
                <a:srgbClr val="C4820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rPr>
                  <a:t>Set</a:t>
                </a:r>
                <a:endParaRPr sz="1800" b="1">
                  <a:solidFill>
                    <a:schemeClr val="lt1"/>
                  </a:solidFill>
                </a:endParaRPr>
              </a:p>
            </p:txBody>
          </p:sp>
        </p:grpSp>
      </p:grpSp>
      <p:sp>
        <p:nvSpPr>
          <p:cNvPr id="145" name="Google Shape;145;p25"/>
          <p:cNvSpPr/>
          <p:nvPr/>
        </p:nvSpPr>
        <p:spPr>
          <a:xfrm>
            <a:off x="7442150" y="2372100"/>
            <a:ext cx="1439100" cy="1402500"/>
          </a:xfrm>
          <a:prstGeom prst="wedgeRoundRectCallout">
            <a:avLst>
              <a:gd name="adj1" fmla="val -56589"/>
              <a:gd name="adj2" fmla="val 24524"/>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sz="1600"/>
              <a:t>Model the association between attributes &amp; labels</a:t>
            </a:r>
            <a:endParaRPr sz="1600"/>
          </a:p>
        </p:txBody>
      </p:sp>
      <p:sp>
        <p:nvSpPr>
          <p:cNvPr id="146" name="Google Shape;146;p25"/>
          <p:cNvSpPr/>
          <p:nvPr/>
        </p:nvSpPr>
        <p:spPr>
          <a:xfrm>
            <a:off x="7442150" y="3858325"/>
            <a:ext cx="1439100" cy="846300"/>
          </a:xfrm>
          <a:prstGeom prst="wedgeRoundRectCallout">
            <a:avLst>
              <a:gd name="adj1" fmla="val -57838"/>
              <a:gd name="adj2" fmla="val -11411"/>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600"/>
              <a:t>Estimate the accuracy of the classifier</a:t>
            </a:r>
            <a:endParaRPr sz="16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1"/>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1"/>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fade">
                                      <p:cBhvr>
                                        <p:cTn id="17" dur="1"/>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7"/>
                                        </p:tgtEl>
                                        <p:attrNameLst>
                                          <p:attrName>style.visibility</p:attrName>
                                        </p:attrNameLst>
                                      </p:cBhvr>
                                      <p:to>
                                        <p:strVal val="visible"/>
                                      </p:to>
                                    </p:set>
                                    <p:animEffect transition="in" filter="fade">
                                      <p:cBhvr>
                                        <p:cTn id="22" dur="1"/>
                                        <p:tgtEl>
                                          <p:spTgt spid="1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5"/>
                                        </p:tgtEl>
                                        <p:attrNameLst>
                                          <p:attrName>style.visibility</p:attrName>
                                        </p:attrNameLst>
                                      </p:cBhvr>
                                      <p:to>
                                        <p:strVal val="visible"/>
                                      </p:to>
                                    </p:set>
                                    <p:animEffect transition="in" filter="fade">
                                      <p:cBhvr>
                                        <p:cTn id="27" dur="1"/>
                                        <p:tgtEl>
                                          <p:spTgt spid="1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6"/>
                                        </p:tgtEl>
                                        <p:attrNameLst>
                                          <p:attrName>style.visibility</p:attrName>
                                        </p:attrNameLst>
                                      </p:cBhvr>
                                      <p:to>
                                        <p:strVal val="visible"/>
                                      </p:to>
                                    </p:set>
                                    <p:animEffect transition="in" filter="fade">
                                      <p:cBhvr>
                                        <p:cTn id="32" dur="1"/>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Custom">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435</Words>
  <Application>Microsoft Macintosh PowerPoint</Application>
  <PresentationFormat>On-screen Show (16:9)</PresentationFormat>
  <Paragraphs>37</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1_Custom</vt:lpstr>
      <vt:lpstr>Lecture 21</vt:lpstr>
      <vt:lpstr>Announcements</vt:lpstr>
      <vt:lpstr>Classification</vt:lpstr>
      <vt:lpstr>Classification Examples</vt:lpstr>
      <vt:lpstr>Classifiers</vt:lpstr>
      <vt:lpstr>Training a Classifier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34</dc:title>
  <cp:lastModifiedBy>Carrie Hosman</cp:lastModifiedBy>
  <cp:revision>4</cp:revision>
  <dcterms:modified xsi:type="dcterms:W3CDTF">2020-03-11T17:17:36Z</dcterms:modified>
</cp:coreProperties>
</file>