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>
      <p:cViewPr varScale="1">
        <p:scale>
          <a:sx n="42" d="100"/>
          <a:sy n="42" d="100"/>
        </p:scale>
        <p:origin x="-2496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12089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069b8ae57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069b8ae57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069b8ae57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069b8ae57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69b8ae57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069b8ae57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069b8ae5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069b8ae57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069b8ae5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069b8ae57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06f3da22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06f3da22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2c805b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d2c805b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69b8ae57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069b8ae57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69b8ae5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69b8ae5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6f3da22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6f3da22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69b8ae57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069b8ae57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69b8ae57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69b8ae57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69b8ae57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69b8ae57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69b8ae57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69b8ae57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/>
        </p:nvSpPr>
        <p:spPr>
          <a:xfrm>
            <a:off x="1801689" y="209310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190F</a:t>
            </a:r>
            <a:endParaRPr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Spring</a:t>
            </a:r>
            <a:r>
              <a:rPr lang="en" b="1" dirty="0" smtClean="0">
                <a:solidFill>
                  <a:schemeClr val="accent2">
                    <a:lumMod val="50000"/>
                  </a:schemeClr>
                </a:solidFill>
              </a:rPr>
              <a:t> 20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</a:t>
            </a:r>
            <a:r>
              <a:rPr lang="en" b="1" dirty="0">
                <a:solidFill>
                  <a:srgbClr val="C4820E"/>
                </a:solidFill>
              </a:rPr>
              <a:t>	</a:t>
            </a:r>
            <a:endParaRPr b="1" dirty="0">
              <a:solidFill>
                <a:srgbClr val="C4820E"/>
              </a:solidFill>
            </a:endParaRP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5" y="323069"/>
            <a:ext cx="972884" cy="8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855248" y="240366"/>
            <a:ext cx="673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Foundations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223038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6" name="Google Shape;16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299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cxnSp>
        <p:nvCxnSpPr>
          <p:cNvPr id="23" name="Google Shape;23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6623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36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preserve="1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784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Click to add 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208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1" u="none" strike="noStrike" cap="none" baseline="0">
          <a:solidFill>
            <a:schemeClr val="tx1">
              <a:lumMod val="5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90550" marR="0" lvl="0" indent="-5143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Mod val="50000"/>
          </a:schemeClr>
        </a:buClr>
        <a:buSzPct val="100000"/>
        <a:buFont typeface="+mj-lt"/>
        <a:buAutoNum type="romanLcPeriod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 </a:t>
            </a:r>
            <a:r>
              <a:rPr lang="en-US" smtClean="0"/>
              <a:t>22</a:t>
            </a:r>
            <a:endParaRPr dirty="0"/>
          </a:p>
        </p:txBody>
      </p:sp>
      <p:sp>
        <p:nvSpPr>
          <p:cNvPr id="125" name="Google Shape;125;p2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Nearest Neighbors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>
            <a:spLocks noGrp="1"/>
          </p:cNvSpPr>
          <p:nvPr>
            <p:ph type="title"/>
          </p:nvPr>
        </p:nvSpPr>
        <p:spPr>
          <a:xfrm>
            <a:off x="457200" y="171125"/>
            <a:ext cx="77700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</a:t>
            </a:r>
            <a:r>
              <a:rPr lang="en" i="1"/>
              <a:t>k</a:t>
            </a:r>
            <a:r>
              <a:rPr lang="en"/>
              <a:t> Nearest Neighbors</a:t>
            </a:r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find the </a:t>
            </a:r>
            <a:r>
              <a:rPr lang="en" i="1"/>
              <a:t>k</a:t>
            </a:r>
            <a:r>
              <a:rPr lang="en"/>
              <a:t> nearest neighbors of an example:</a:t>
            </a:r>
            <a:endParaRPr/>
          </a:p>
          <a:p>
            <a:pPr marL="457200" lvl="0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the distance between the example and each example in the training set</a:t>
            </a:r>
            <a:endParaRPr/>
          </a:p>
          <a:p>
            <a:pPr marL="457200" lvl="0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Augment the training data table with a column containing all the distances</a:t>
            </a:r>
            <a:endParaRPr/>
          </a:p>
          <a:p>
            <a:pPr marL="457200" lvl="0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Sort the augmented table in increasing order of the distances</a:t>
            </a:r>
            <a:endParaRPr/>
          </a:p>
          <a:p>
            <a:pPr marL="457200" lvl="0" indent="-381000" rtl="0">
              <a:spcBef>
                <a:spcPts val="800"/>
              </a:spcBef>
              <a:spcAft>
                <a:spcPts val="800"/>
              </a:spcAft>
              <a:buSzPts val="2400"/>
              <a:buChar char="●"/>
            </a:pPr>
            <a:r>
              <a:rPr lang="en"/>
              <a:t>Take the top </a:t>
            </a:r>
            <a:r>
              <a:rPr lang="en" i="1"/>
              <a:t>k</a:t>
            </a:r>
            <a:r>
              <a:rPr lang="en"/>
              <a:t> rows of the sorted table</a:t>
            </a:r>
            <a:endParaRPr/>
          </a:p>
        </p:txBody>
      </p:sp>
      <p:sp>
        <p:nvSpPr>
          <p:cNvPr id="232" name="Google Shape;232;p39"/>
          <p:cNvSpPr txBox="1"/>
          <p:nvPr/>
        </p:nvSpPr>
        <p:spPr>
          <a:xfrm>
            <a:off x="7206125" y="3956975"/>
            <a:ext cx="14040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Classifier</a:t>
            </a:r>
            <a:endParaRPr/>
          </a:p>
        </p:txBody>
      </p:sp>
      <p:sp>
        <p:nvSpPr>
          <p:cNvPr id="238" name="Google Shape;238;p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To classify a point: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its </a:t>
            </a:r>
            <a:r>
              <a:rPr lang="en" i="1"/>
              <a:t>k</a:t>
            </a:r>
            <a:r>
              <a:rPr lang="en"/>
              <a:t> nearest neighbors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 a majority vote of the </a:t>
            </a:r>
            <a:r>
              <a:rPr lang="en" i="1"/>
              <a:t>k</a:t>
            </a:r>
            <a:r>
              <a:rPr lang="en"/>
              <a:t> nearest neighbors to see which of the two classes appears more often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Assign the point the class that wins the majority vote</a:t>
            </a:r>
            <a:endParaRPr/>
          </a:p>
        </p:txBody>
      </p:sp>
      <p:sp>
        <p:nvSpPr>
          <p:cNvPr id="239" name="Google Shape;239;p40"/>
          <p:cNvSpPr txBox="1"/>
          <p:nvPr/>
        </p:nvSpPr>
        <p:spPr>
          <a:xfrm>
            <a:off x="3870000" y="3979650"/>
            <a:ext cx="14040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of a Classifier</a:t>
            </a:r>
            <a:endParaRPr/>
          </a:p>
        </p:txBody>
      </p:sp>
      <p:sp>
        <p:nvSpPr>
          <p:cNvPr id="249" name="Google Shape;249;p4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2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accuracy of a classifier on a labeled data set is the proportion of examples that are labeled correctly</a:t>
            </a:r>
            <a:endParaRPr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Need to compare classifier predictions to true labels</a:t>
            </a:r>
            <a:endParaRPr/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the labeled data set is sampled at random from a population, then we can infer accuracy on that population</a:t>
            </a:r>
            <a:endParaRPr/>
          </a:p>
        </p:txBody>
      </p:sp>
      <p:grpSp>
        <p:nvGrpSpPr>
          <p:cNvPr id="251" name="Google Shape;251;p42"/>
          <p:cNvGrpSpPr/>
          <p:nvPr/>
        </p:nvGrpSpPr>
        <p:grpSpPr>
          <a:xfrm>
            <a:off x="2331500" y="3494168"/>
            <a:ext cx="4481000" cy="1073056"/>
            <a:chOff x="2331500" y="3494168"/>
            <a:chExt cx="4481000" cy="1073056"/>
          </a:xfrm>
        </p:grpSpPr>
        <p:sp>
          <p:nvSpPr>
            <p:cNvPr id="252" name="Google Shape;252;p42"/>
            <p:cNvSpPr/>
            <p:nvPr/>
          </p:nvSpPr>
          <p:spPr>
            <a:xfrm>
              <a:off x="2416147" y="3550725"/>
              <a:ext cx="1171800" cy="864300"/>
            </a:xfrm>
            <a:prstGeom prst="rect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</a:rPr>
                <a:t>Sample</a:t>
              </a:r>
              <a:endParaRPr sz="1800" b="1">
                <a:solidFill>
                  <a:schemeClr val="lt1"/>
                </a:solidFill>
              </a:endParaRPr>
            </a:p>
          </p:txBody>
        </p:sp>
        <p:sp>
          <p:nvSpPr>
            <p:cNvPr id="253" name="Google Shape;253;p42"/>
            <p:cNvSpPr/>
            <p:nvPr/>
          </p:nvSpPr>
          <p:spPr>
            <a:xfrm>
              <a:off x="3587947" y="3550725"/>
              <a:ext cx="1171800" cy="864300"/>
            </a:xfrm>
            <a:prstGeom prst="rect">
              <a:avLst/>
            </a:prstGeom>
            <a:solidFill>
              <a:srgbClr val="C482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</a:rPr>
                <a:t>Labels</a:t>
              </a:r>
              <a:endParaRPr sz="1800" b="1">
                <a:solidFill>
                  <a:schemeClr val="lt1"/>
                </a:solidFill>
              </a:endParaRPr>
            </a:p>
          </p:txBody>
        </p:sp>
        <p:sp>
          <p:nvSpPr>
            <p:cNvPr id="254" name="Google Shape;254;p42"/>
            <p:cNvSpPr/>
            <p:nvPr/>
          </p:nvSpPr>
          <p:spPr>
            <a:xfrm>
              <a:off x="5017975" y="3494175"/>
              <a:ext cx="1171800" cy="549900"/>
            </a:xfrm>
            <a:prstGeom prst="rect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</a:rPr>
                <a:t>Training</a:t>
              </a:r>
              <a:endParaRPr sz="1800" b="1">
                <a:solidFill>
                  <a:schemeClr val="lt1"/>
                </a:solidFill>
              </a:endParaRPr>
            </a:p>
          </p:txBody>
        </p:sp>
        <p:sp>
          <p:nvSpPr>
            <p:cNvPr id="255" name="Google Shape;255;p42"/>
            <p:cNvSpPr/>
            <p:nvPr/>
          </p:nvSpPr>
          <p:spPr>
            <a:xfrm>
              <a:off x="6190000" y="3494168"/>
              <a:ext cx="622500" cy="549900"/>
            </a:xfrm>
            <a:prstGeom prst="rect">
              <a:avLst/>
            </a:prstGeom>
            <a:solidFill>
              <a:srgbClr val="C482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</a:rPr>
                <a:t>Set</a:t>
              </a:r>
              <a:endParaRPr sz="1800" b="1">
                <a:solidFill>
                  <a:schemeClr val="lt1"/>
                </a:solidFill>
              </a:endParaRPr>
            </a:p>
          </p:txBody>
        </p:sp>
        <p:cxnSp>
          <p:nvCxnSpPr>
            <p:cNvPr id="256" name="Google Shape;256;p42"/>
            <p:cNvCxnSpPr/>
            <p:nvPr/>
          </p:nvCxnSpPr>
          <p:spPr>
            <a:xfrm>
              <a:off x="2331500" y="4159725"/>
              <a:ext cx="25830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57" name="Google Shape;257;p42"/>
            <p:cNvSpPr/>
            <p:nvPr/>
          </p:nvSpPr>
          <p:spPr>
            <a:xfrm>
              <a:off x="5017975" y="4262725"/>
              <a:ext cx="1171800" cy="304500"/>
            </a:xfrm>
            <a:prstGeom prst="rect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</a:rPr>
                <a:t>Test</a:t>
              </a:r>
              <a:endParaRPr sz="1800" b="1">
                <a:solidFill>
                  <a:schemeClr val="lt1"/>
                </a:solidFill>
              </a:endParaRPr>
            </a:p>
          </p:txBody>
        </p:sp>
        <p:sp>
          <p:nvSpPr>
            <p:cNvPr id="258" name="Google Shape;258;p42"/>
            <p:cNvSpPr/>
            <p:nvPr/>
          </p:nvSpPr>
          <p:spPr>
            <a:xfrm>
              <a:off x="6190000" y="4262717"/>
              <a:ext cx="622500" cy="304500"/>
            </a:xfrm>
            <a:prstGeom prst="rect">
              <a:avLst/>
            </a:prstGeom>
            <a:solidFill>
              <a:srgbClr val="C482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</a:rPr>
                <a:t>Set</a:t>
              </a:r>
              <a:endParaRPr sz="1800" b="1">
                <a:solidFill>
                  <a:schemeClr val="lt1"/>
                </a:solidFill>
              </a:endParaRPr>
            </a:p>
          </p:txBody>
        </p:sp>
      </p:grpSp>
      <p:sp>
        <p:nvSpPr>
          <p:cNvPr id="259" name="Google Shape;259;p42"/>
          <p:cNvSpPr txBox="1"/>
          <p:nvPr/>
        </p:nvSpPr>
        <p:spPr>
          <a:xfrm>
            <a:off x="3871650" y="4643993"/>
            <a:ext cx="14007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Boundaries</a:t>
            </a:r>
            <a:endParaRPr/>
          </a:p>
        </p:txBody>
      </p:sp>
      <p:sp>
        <p:nvSpPr>
          <p:cNvPr id="265" name="Google Shape;265;p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change in input attributes might change the prediction</a:t>
            </a:r>
            <a:endParaRPr/>
          </a:p>
          <a:p>
            <a:pPr marL="457200" lvl="0" indent="-381000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Inputs that are very close but result in different predicted labels are on either side of a </a:t>
            </a:r>
            <a:r>
              <a:rPr lang="en" b="1" i="1"/>
              <a:t>decision boundary</a:t>
            </a:r>
            <a:endParaRPr b="1"/>
          </a:p>
          <a:p>
            <a:pPr marL="457200" lvl="0" indent="-381000" rtl="0">
              <a:spcBef>
                <a:spcPts val="1200"/>
              </a:spcBef>
              <a:spcAft>
                <a:spcPts val="1200"/>
              </a:spcAft>
              <a:buSzPts val="2400"/>
              <a:buChar char="●"/>
            </a:pPr>
            <a:r>
              <a:rPr lang="en"/>
              <a:t>To visualize, plot predictions of a regular set of inputs</a:t>
            </a:r>
            <a:endParaRPr/>
          </a:p>
        </p:txBody>
      </p:sp>
      <p:sp>
        <p:nvSpPr>
          <p:cNvPr id="266" name="Google Shape;266;p43"/>
          <p:cNvSpPr txBox="1"/>
          <p:nvPr/>
        </p:nvSpPr>
        <p:spPr>
          <a:xfrm>
            <a:off x="3870000" y="3979650"/>
            <a:ext cx="14040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/>
          <p:nvPr/>
        </p:nvSpPr>
        <p:spPr>
          <a:xfrm>
            <a:off x="3020188" y="1671400"/>
            <a:ext cx="3231300" cy="48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1855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 Classifier</a:t>
            </a:r>
            <a:endParaRPr/>
          </a:p>
        </p:txBody>
      </p:sp>
      <p:sp>
        <p:nvSpPr>
          <p:cNvPr id="142" name="Google Shape;142;p31"/>
          <p:cNvSpPr/>
          <p:nvPr/>
        </p:nvSpPr>
        <p:spPr>
          <a:xfrm>
            <a:off x="3545700" y="1143418"/>
            <a:ext cx="2052600" cy="153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Classifier</a:t>
            </a:r>
            <a:endParaRPr sz="2400" b="1"/>
          </a:p>
        </p:txBody>
      </p:sp>
      <p:sp>
        <p:nvSpPr>
          <p:cNvPr id="143" name="Google Shape;143;p31"/>
          <p:cNvSpPr txBox="1"/>
          <p:nvPr/>
        </p:nvSpPr>
        <p:spPr>
          <a:xfrm>
            <a:off x="821975" y="1399800"/>
            <a:ext cx="20526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Attributes of an example</a:t>
            </a:r>
            <a:endParaRPr sz="2400"/>
          </a:p>
        </p:txBody>
      </p:sp>
      <p:sp>
        <p:nvSpPr>
          <p:cNvPr id="144" name="Google Shape;144;p31"/>
          <p:cNvSpPr txBox="1"/>
          <p:nvPr/>
        </p:nvSpPr>
        <p:spPr>
          <a:xfrm>
            <a:off x="6590100" y="1399800"/>
            <a:ext cx="22299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Predicted label of the example</a:t>
            </a:r>
            <a:endParaRPr sz="2400"/>
          </a:p>
        </p:txBody>
      </p:sp>
      <p:sp>
        <p:nvSpPr>
          <p:cNvPr id="145" name="Google Shape;145;p31"/>
          <p:cNvSpPr/>
          <p:nvPr/>
        </p:nvSpPr>
        <p:spPr>
          <a:xfrm>
            <a:off x="743550" y="3138150"/>
            <a:ext cx="1591200" cy="1296600"/>
          </a:xfrm>
          <a:prstGeom prst="rect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</a:rPr>
              <a:t>Population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146" name="Google Shape;146;p31"/>
          <p:cNvSpPr/>
          <p:nvPr/>
        </p:nvSpPr>
        <p:spPr>
          <a:xfrm>
            <a:off x="4094597" y="3354300"/>
            <a:ext cx="1171800" cy="864300"/>
          </a:xfrm>
          <a:prstGeom prst="rect">
            <a:avLst/>
          </a:prstGeom>
          <a:solidFill>
            <a:srgbClr val="C482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</a:rPr>
              <a:t>Labels</a:t>
            </a:r>
            <a:endParaRPr sz="1800" b="1">
              <a:solidFill>
                <a:schemeClr val="lt1"/>
              </a:solidFill>
            </a:endParaRPr>
          </a:p>
        </p:txBody>
      </p:sp>
      <p:grpSp>
        <p:nvGrpSpPr>
          <p:cNvPr id="147" name="Google Shape;147;p31"/>
          <p:cNvGrpSpPr/>
          <p:nvPr/>
        </p:nvGrpSpPr>
        <p:grpSpPr>
          <a:xfrm>
            <a:off x="2475901" y="3354300"/>
            <a:ext cx="1618696" cy="864300"/>
            <a:chOff x="2475901" y="3354300"/>
            <a:chExt cx="1618696" cy="864300"/>
          </a:xfrm>
        </p:grpSpPr>
        <p:sp>
          <p:nvSpPr>
            <p:cNvPr id="148" name="Google Shape;148;p31"/>
            <p:cNvSpPr/>
            <p:nvPr/>
          </p:nvSpPr>
          <p:spPr>
            <a:xfrm>
              <a:off x="2922797" y="3354300"/>
              <a:ext cx="1171800" cy="864300"/>
            </a:xfrm>
            <a:prstGeom prst="rect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</a:rPr>
                <a:t>Sample</a:t>
              </a:r>
              <a:endParaRPr sz="1800" b="1">
                <a:solidFill>
                  <a:schemeClr val="lt1"/>
                </a:solidFill>
              </a:endParaRPr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2475901" y="3545850"/>
              <a:ext cx="221100" cy="481200"/>
            </a:xfrm>
            <a:prstGeom prst="rightArrow">
              <a:avLst>
                <a:gd name="adj1" fmla="val 50000"/>
                <a:gd name="adj2" fmla="val 671509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31"/>
          <p:cNvGrpSpPr/>
          <p:nvPr/>
        </p:nvGrpSpPr>
        <p:grpSpPr>
          <a:xfrm>
            <a:off x="2838150" y="3297743"/>
            <a:ext cx="4481000" cy="1073056"/>
            <a:chOff x="2838150" y="3297743"/>
            <a:chExt cx="4481000" cy="1073056"/>
          </a:xfrm>
        </p:grpSpPr>
        <p:grpSp>
          <p:nvGrpSpPr>
            <p:cNvPr id="151" name="Google Shape;151;p31"/>
            <p:cNvGrpSpPr/>
            <p:nvPr/>
          </p:nvGrpSpPr>
          <p:grpSpPr>
            <a:xfrm>
              <a:off x="5524625" y="3297743"/>
              <a:ext cx="1794525" cy="549907"/>
              <a:chOff x="5524625" y="3297743"/>
              <a:chExt cx="1794525" cy="549907"/>
            </a:xfrm>
          </p:grpSpPr>
          <p:sp>
            <p:nvSpPr>
              <p:cNvPr id="152" name="Google Shape;152;p31"/>
              <p:cNvSpPr/>
              <p:nvPr/>
            </p:nvSpPr>
            <p:spPr>
              <a:xfrm>
                <a:off x="5524625" y="3297750"/>
                <a:ext cx="1171800" cy="549900"/>
              </a:xfrm>
              <a:prstGeom prst="rect">
                <a:avLst/>
              </a:prstGeom>
              <a:solidFill>
                <a:srgbClr val="3B7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</a:rPr>
                  <a:t>Training</a:t>
                </a:r>
                <a:endParaRPr sz="1800"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153" name="Google Shape;153;p31"/>
              <p:cNvSpPr/>
              <p:nvPr/>
            </p:nvSpPr>
            <p:spPr>
              <a:xfrm>
                <a:off x="6696650" y="3297743"/>
                <a:ext cx="622500" cy="549900"/>
              </a:xfrm>
              <a:prstGeom prst="rect">
                <a:avLst/>
              </a:prstGeom>
              <a:solidFill>
                <a:srgbClr val="C482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</a:rPr>
                  <a:t>Set</a:t>
                </a:r>
                <a:endParaRPr sz="1800" b="1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54" name="Google Shape;154;p31"/>
            <p:cNvCxnSpPr/>
            <p:nvPr/>
          </p:nvCxnSpPr>
          <p:spPr>
            <a:xfrm>
              <a:off x="2838150" y="3963300"/>
              <a:ext cx="25830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155" name="Google Shape;155;p31"/>
            <p:cNvGrpSpPr/>
            <p:nvPr/>
          </p:nvGrpSpPr>
          <p:grpSpPr>
            <a:xfrm>
              <a:off x="5524625" y="4066292"/>
              <a:ext cx="1794525" cy="304508"/>
              <a:chOff x="5524625" y="4066292"/>
              <a:chExt cx="1794525" cy="304508"/>
            </a:xfrm>
          </p:grpSpPr>
          <p:sp>
            <p:nvSpPr>
              <p:cNvPr id="156" name="Google Shape;156;p31"/>
              <p:cNvSpPr/>
              <p:nvPr/>
            </p:nvSpPr>
            <p:spPr>
              <a:xfrm>
                <a:off x="5524625" y="4066300"/>
                <a:ext cx="1171800" cy="304500"/>
              </a:xfrm>
              <a:prstGeom prst="rect">
                <a:avLst/>
              </a:prstGeom>
              <a:solidFill>
                <a:srgbClr val="3B7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</a:rPr>
                  <a:t>Test</a:t>
                </a:r>
                <a:endParaRPr sz="1800"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157" name="Google Shape;157;p31"/>
              <p:cNvSpPr/>
              <p:nvPr/>
            </p:nvSpPr>
            <p:spPr>
              <a:xfrm>
                <a:off x="6696650" y="4066292"/>
                <a:ext cx="622500" cy="304500"/>
              </a:xfrm>
              <a:prstGeom prst="rect">
                <a:avLst/>
              </a:prstGeom>
              <a:solidFill>
                <a:srgbClr val="C482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</a:rPr>
                  <a:t>Set</a:t>
                </a:r>
                <a:endParaRPr sz="1800" b="1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58" name="Google Shape;158;p31"/>
          <p:cNvSpPr/>
          <p:nvPr/>
        </p:nvSpPr>
        <p:spPr>
          <a:xfrm>
            <a:off x="7442150" y="2372100"/>
            <a:ext cx="1439100" cy="1402500"/>
          </a:xfrm>
          <a:prstGeom prst="wedgeRoundRectCallout">
            <a:avLst>
              <a:gd name="adj1" fmla="val -56589"/>
              <a:gd name="adj2" fmla="val 2452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Model the association between attributes &amp; labels</a:t>
            </a:r>
            <a:endParaRPr sz="1600"/>
          </a:p>
        </p:txBody>
      </p:sp>
      <p:sp>
        <p:nvSpPr>
          <p:cNvPr id="159" name="Google Shape;159;p31"/>
          <p:cNvSpPr/>
          <p:nvPr/>
        </p:nvSpPr>
        <p:spPr>
          <a:xfrm>
            <a:off x="7442150" y="3847650"/>
            <a:ext cx="1439100" cy="846300"/>
          </a:xfrm>
          <a:prstGeom prst="wedgeRoundRectCallout">
            <a:avLst>
              <a:gd name="adj1" fmla="val -57838"/>
              <a:gd name="adj2" fmla="val -1141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Estimate the accuracy of the classifier</a:t>
            </a:r>
            <a:endParaRPr sz="1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/>
          <p:nvPr/>
        </p:nvSpPr>
        <p:spPr>
          <a:xfrm>
            <a:off x="3020188" y="1671400"/>
            <a:ext cx="3231300" cy="48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1855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Nearest Neighbor Classifier</a:t>
            </a:r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3545700" y="1143418"/>
            <a:ext cx="2052600" cy="153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/>
              <a:t>NN Classifier</a:t>
            </a:r>
            <a:endParaRPr sz="22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Use the label of the most similar training example</a:t>
            </a:r>
            <a:endParaRPr sz="2000"/>
          </a:p>
        </p:txBody>
      </p:sp>
      <p:sp>
        <p:nvSpPr>
          <p:cNvPr id="167" name="Google Shape;167;p32"/>
          <p:cNvSpPr txBox="1"/>
          <p:nvPr/>
        </p:nvSpPr>
        <p:spPr>
          <a:xfrm>
            <a:off x="821975" y="1399800"/>
            <a:ext cx="20526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Attributes of an example</a:t>
            </a:r>
            <a:endParaRPr sz="2400"/>
          </a:p>
        </p:txBody>
      </p:sp>
      <p:sp>
        <p:nvSpPr>
          <p:cNvPr id="168" name="Google Shape;168;p32"/>
          <p:cNvSpPr txBox="1"/>
          <p:nvPr/>
        </p:nvSpPr>
        <p:spPr>
          <a:xfrm>
            <a:off x="6590100" y="1399800"/>
            <a:ext cx="22299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Predicted label of the example</a:t>
            </a:r>
            <a:endParaRPr sz="2400"/>
          </a:p>
        </p:txBody>
      </p:sp>
      <p:sp>
        <p:nvSpPr>
          <p:cNvPr id="169" name="Google Shape;169;p32"/>
          <p:cNvSpPr/>
          <p:nvPr/>
        </p:nvSpPr>
        <p:spPr>
          <a:xfrm>
            <a:off x="743550" y="3138150"/>
            <a:ext cx="1591200" cy="1296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</a:rPr>
              <a:t>Population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170" name="Google Shape;170;p32"/>
          <p:cNvSpPr/>
          <p:nvPr/>
        </p:nvSpPr>
        <p:spPr>
          <a:xfrm>
            <a:off x="2922797" y="3354300"/>
            <a:ext cx="1171800" cy="864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</a:rPr>
              <a:t>Sample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171" name="Google Shape;171;p32"/>
          <p:cNvSpPr/>
          <p:nvPr/>
        </p:nvSpPr>
        <p:spPr>
          <a:xfrm>
            <a:off x="4094597" y="3354300"/>
            <a:ext cx="1171800" cy="864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</a:rPr>
              <a:t>Labels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172" name="Google Shape;172;p32"/>
          <p:cNvSpPr/>
          <p:nvPr/>
        </p:nvSpPr>
        <p:spPr>
          <a:xfrm>
            <a:off x="2475901" y="3545850"/>
            <a:ext cx="221100" cy="481200"/>
          </a:xfrm>
          <a:prstGeom prst="rightArrow">
            <a:avLst>
              <a:gd name="adj1" fmla="val 50000"/>
              <a:gd name="adj2" fmla="val 671509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" name="Google Shape;173;p32"/>
          <p:cNvCxnSpPr/>
          <p:nvPr/>
        </p:nvCxnSpPr>
        <p:spPr>
          <a:xfrm>
            <a:off x="2838150" y="3963300"/>
            <a:ext cx="2583000" cy="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1002600" y="2571750"/>
            <a:ext cx="1473300" cy="0"/>
          </a:xfrm>
          <a:prstGeom prst="straightConnector1">
            <a:avLst/>
          </a:prstGeom>
          <a:noFill/>
          <a:ln w="76200" cap="flat" cmpd="sng">
            <a:solidFill>
              <a:srgbClr val="3B7EA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32"/>
          <p:cNvSpPr/>
          <p:nvPr/>
        </p:nvSpPr>
        <p:spPr>
          <a:xfrm>
            <a:off x="2583100" y="2573275"/>
            <a:ext cx="2946525" cy="854500"/>
          </a:xfrm>
          <a:custGeom>
            <a:avLst/>
            <a:gdLst/>
            <a:ahLst/>
            <a:cxnLst/>
            <a:rect l="l" t="t" r="r" b="b"/>
            <a:pathLst>
              <a:path w="117861" h="34180" extrusionOk="0">
                <a:moveTo>
                  <a:pt x="0" y="0"/>
                </a:moveTo>
                <a:cubicBezTo>
                  <a:pt x="3209" y="262"/>
                  <a:pt x="14438" y="-229"/>
                  <a:pt x="19251" y="1572"/>
                </a:cubicBezTo>
                <a:cubicBezTo>
                  <a:pt x="24064" y="3373"/>
                  <a:pt x="24089" y="8413"/>
                  <a:pt x="28877" y="10805"/>
                </a:cubicBezTo>
                <a:cubicBezTo>
                  <a:pt x="33665" y="13197"/>
                  <a:pt x="37405" y="15070"/>
                  <a:pt x="47979" y="15923"/>
                </a:cubicBezTo>
                <a:cubicBezTo>
                  <a:pt x="58554" y="16776"/>
                  <a:pt x="81659" y="13535"/>
                  <a:pt x="92324" y="15923"/>
                </a:cubicBezTo>
                <a:cubicBezTo>
                  <a:pt x="102989" y="18311"/>
                  <a:pt x="107712" y="27208"/>
                  <a:pt x="111968" y="30251"/>
                </a:cubicBezTo>
                <a:cubicBezTo>
                  <a:pt x="116224" y="33294"/>
                  <a:pt x="116879" y="33525"/>
                  <a:pt x="117861" y="34180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176" name="Google Shape;176;p32"/>
          <p:cNvGrpSpPr/>
          <p:nvPr/>
        </p:nvGrpSpPr>
        <p:grpSpPr>
          <a:xfrm>
            <a:off x="7346625" y="2570908"/>
            <a:ext cx="650603" cy="866692"/>
            <a:chOff x="7346625" y="2570908"/>
            <a:chExt cx="650603" cy="866692"/>
          </a:xfrm>
        </p:grpSpPr>
        <p:cxnSp>
          <p:nvCxnSpPr>
            <p:cNvPr id="177" name="Google Shape;177;p32"/>
            <p:cNvCxnSpPr/>
            <p:nvPr/>
          </p:nvCxnSpPr>
          <p:spPr>
            <a:xfrm>
              <a:off x="7584728" y="2570908"/>
              <a:ext cx="412500" cy="0"/>
            </a:xfrm>
            <a:prstGeom prst="straightConnector1">
              <a:avLst/>
            </a:prstGeom>
            <a:noFill/>
            <a:ln w="76200" cap="flat" cmpd="sng">
              <a:solidFill>
                <a:srgbClr val="C4820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8" name="Google Shape;178;p32"/>
            <p:cNvSpPr/>
            <p:nvPr/>
          </p:nvSpPr>
          <p:spPr>
            <a:xfrm>
              <a:off x="7346625" y="2579500"/>
              <a:ext cx="449600" cy="858100"/>
            </a:xfrm>
            <a:custGeom>
              <a:avLst/>
              <a:gdLst/>
              <a:ahLst/>
              <a:cxnLst/>
              <a:rect l="l" t="t" r="r" b="b"/>
              <a:pathLst>
                <a:path w="17984" h="34324" extrusionOk="0">
                  <a:moveTo>
                    <a:pt x="0" y="34324"/>
                  </a:moveTo>
                  <a:cubicBezTo>
                    <a:pt x="2750" y="33604"/>
                    <a:pt x="13620" y="35723"/>
                    <a:pt x="16501" y="30002"/>
                  </a:cubicBezTo>
                  <a:cubicBezTo>
                    <a:pt x="19382" y="24281"/>
                    <a:pt x="17155" y="5000"/>
                    <a:pt x="17286" y="0"/>
                  </a:cubicBezTo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dot"/>
              <a:round/>
              <a:headEnd type="none" w="med" len="med"/>
              <a:tailEnd type="none" w="med" len="med"/>
            </a:ln>
          </p:spPr>
        </p:sp>
      </p:grpSp>
      <p:sp>
        <p:nvSpPr>
          <p:cNvPr id="179" name="Google Shape;179;p32"/>
          <p:cNvSpPr/>
          <p:nvPr/>
        </p:nvSpPr>
        <p:spPr>
          <a:xfrm>
            <a:off x="5524625" y="3297750"/>
            <a:ext cx="1171800" cy="549900"/>
          </a:xfrm>
          <a:prstGeom prst="rect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</a:rPr>
              <a:t>Training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180" name="Google Shape;180;p32"/>
          <p:cNvSpPr/>
          <p:nvPr/>
        </p:nvSpPr>
        <p:spPr>
          <a:xfrm>
            <a:off x="6696650" y="3297743"/>
            <a:ext cx="622500" cy="549900"/>
          </a:xfrm>
          <a:prstGeom prst="rect">
            <a:avLst/>
          </a:prstGeom>
          <a:solidFill>
            <a:srgbClr val="C482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</a:rPr>
              <a:t>Set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181" name="Google Shape;181;p32"/>
          <p:cNvSpPr/>
          <p:nvPr/>
        </p:nvSpPr>
        <p:spPr>
          <a:xfrm>
            <a:off x="5524625" y="4066300"/>
            <a:ext cx="1171800" cy="304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</a:rPr>
              <a:t>Test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182" name="Google Shape;182;p32"/>
          <p:cNvSpPr/>
          <p:nvPr/>
        </p:nvSpPr>
        <p:spPr>
          <a:xfrm>
            <a:off x="6696650" y="4066292"/>
            <a:ext cx="622500" cy="304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</a:rPr>
              <a:t>Set</a:t>
            </a:r>
            <a:endParaRPr sz="1800"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1855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Google Science Fair</a:t>
            </a:r>
            <a:endParaRPr/>
          </a:p>
        </p:txBody>
      </p:sp>
      <p:sp>
        <p:nvSpPr>
          <p:cNvPr id="188" name="Google Shape;188;p3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5154600" cy="1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Brittany Wenger, a 17-year-old high school student in 2012</a:t>
            </a:r>
            <a:endParaRPr/>
          </a:p>
          <a:p>
            <a:pPr marL="457200" lvl="0" indent="-381000" rtl="0">
              <a:spcBef>
                <a:spcPts val="800"/>
              </a:spcBef>
              <a:spcAft>
                <a:spcPts val="800"/>
              </a:spcAft>
              <a:buSzPts val="2400"/>
              <a:buChar char="●"/>
            </a:pPr>
            <a:r>
              <a:rPr lang="en"/>
              <a:t>Won by building a breast cancer classifier with 99% accuracy</a:t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 rotWithShape="1">
          <a:blip r:embed="rId3">
            <a:alphaModFix/>
          </a:blip>
          <a:srcRect l="23902"/>
          <a:stretch/>
        </p:blipFill>
        <p:spPr>
          <a:xfrm>
            <a:off x="5781700" y="1114074"/>
            <a:ext cx="3061800" cy="268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890625"/>
            <a:ext cx="2554325" cy="164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9450" y="2890625"/>
            <a:ext cx="2492500" cy="161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 txBox="1"/>
          <p:nvPr/>
        </p:nvSpPr>
        <p:spPr>
          <a:xfrm>
            <a:off x="6610600" y="3962785"/>
            <a:ext cx="14040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Rows of Tables</a:t>
            </a:r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Each row contains all the data for one individual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t.row(i)</a:t>
            </a:r>
            <a:r>
              <a:rPr lang="en"/>
              <a:t> evaluates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/>
              <a:t>th row of table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t.row(i).item(j)</a:t>
            </a:r>
            <a:r>
              <a:rPr lang="en">
                <a:solidFill>
                  <a:srgbClr val="000000"/>
                </a:solidFill>
              </a:rPr>
              <a:t>is the value of column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>
                <a:solidFill>
                  <a:srgbClr val="000000"/>
                </a:solidFill>
              </a:rPr>
              <a:t> in row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/>
              <a:t>If all values are numbers, then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np.array(t.row(i))</a:t>
            </a:r>
            <a:r>
              <a:rPr lang="en"/>
              <a:t> evaluates to an array of all the numbers in the row.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/>
              <a:t>To consider each row individually, use</a:t>
            </a:r>
            <a:br>
              <a:rPr lang="en"/>
            </a:b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row in t.rows:</a:t>
            </a:r>
            <a:b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... row.item(j) ...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Between Two Points</a:t>
            </a:r>
            <a:endParaRPr/>
          </a:p>
        </p:txBody>
      </p:sp>
      <p:sp>
        <p:nvSpPr>
          <p:cNvPr id="209" name="Google Shape;209;p3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Two attributes </a:t>
            </a:r>
            <a:r>
              <a:rPr lang="en" i="1"/>
              <a:t>x</a:t>
            </a:r>
            <a:r>
              <a:rPr lang="en"/>
              <a:t> and </a:t>
            </a:r>
            <a:r>
              <a:rPr lang="en" i="1"/>
              <a:t>y</a:t>
            </a:r>
            <a:r>
              <a:rPr lang="en"/>
              <a:t>:</a:t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226" y="1505461"/>
            <a:ext cx="4365665" cy="9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6"/>
          <p:cNvSpPr txBox="1"/>
          <p:nvPr/>
        </p:nvSpPr>
        <p:spPr>
          <a:xfrm>
            <a:off x="457200" y="2571225"/>
            <a:ext cx="77478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sz="2400"/>
              <a:t>Three attributes </a:t>
            </a:r>
            <a:r>
              <a:rPr lang="en" sz="2400" i="1"/>
              <a:t>x</a:t>
            </a:r>
            <a:r>
              <a:rPr lang="en" sz="2400"/>
              <a:t>, </a:t>
            </a:r>
            <a:r>
              <a:rPr lang="en" sz="2400" i="1"/>
              <a:t>y,</a:t>
            </a:r>
            <a:r>
              <a:rPr lang="en" sz="2400"/>
              <a:t> and </a:t>
            </a:r>
            <a:r>
              <a:rPr lang="en" sz="2400" i="1"/>
              <a:t>z</a:t>
            </a:r>
            <a:r>
              <a:rPr lang="en" sz="2400"/>
              <a:t>:</a:t>
            </a:r>
            <a:endParaRPr sz="2400"/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5025" y="3113650"/>
            <a:ext cx="5978075" cy="88078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 txBox="1"/>
          <p:nvPr/>
        </p:nvSpPr>
        <p:spPr>
          <a:xfrm>
            <a:off x="647050" y="4103725"/>
            <a:ext cx="65157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sz="2400"/>
              <a:t>and so on ...</a:t>
            </a:r>
            <a:endParaRPr sz="2400"/>
          </a:p>
        </p:txBody>
      </p:sp>
      <p:sp>
        <p:nvSpPr>
          <p:cNvPr id="214" name="Google Shape;214;p36"/>
          <p:cNvSpPr txBox="1"/>
          <p:nvPr/>
        </p:nvSpPr>
        <p:spPr>
          <a:xfrm>
            <a:off x="7206125" y="3956975"/>
            <a:ext cx="14040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397</Words>
  <Application>Microsoft Macintosh PowerPoint</Application>
  <PresentationFormat>On-screen Show (16:9)</PresentationFormat>
  <Paragraphs>79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1_Custom</vt:lpstr>
      <vt:lpstr>Lecture 22</vt:lpstr>
      <vt:lpstr>Announcements</vt:lpstr>
      <vt:lpstr>Classifiers</vt:lpstr>
      <vt:lpstr>Training a Classifier</vt:lpstr>
      <vt:lpstr>Nearest Neighbor Classifier</vt:lpstr>
      <vt:lpstr>The Google Science Fair</vt:lpstr>
      <vt:lpstr>Distance</vt:lpstr>
      <vt:lpstr>Rows of Tables</vt:lpstr>
      <vt:lpstr>Distance Between Two Points</vt:lpstr>
      <vt:lpstr>Nearest Neighbors</vt:lpstr>
      <vt:lpstr>Finding the k Nearest Neighbors</vt:lpstr>
      <vt:lpstr>The Classifier</vt:lpstr>
      <vt:lpstr>Evaluation</vt:lpstr>
      <vt:lpstr>Accuracy of a Classifier</vt:lpstr>
      <vt:lpstr>Decision Boundaries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35</dc:title>
  <cp:lastModifiedBy>Carrie Hosman</cp:lastModifiedBy>
  <cp:revision>4</cp:revision>
  <dcterms:modified xsi:type="dcterms:W3CDTF">2020-03-11T17:18:04Z</dcterms:modified>
</cp:coreProperties>
</file>