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257" r:id="rId3"/>
    <p:sldId id="260" r:id="rId4"/>
    <p:sldId id="274" r:id="rId5"/>
    <p:sldId id="275" r:id="rId6"/>
    <p:sldId id="276" r:id="rId7"/>
    <p:sldId id="284" r:id="rId8"/>
    <p:sldId id="278" r:id="rId9"/>
    <p:sldId id="281" r:id="rId10"/>
    <p:sldId id="280" r:id="rId11"/>
    <p:sldId id="279" r:id="rId12"/>
    <p:sldId id="285" r:id="rId13"/>
    <p:sldId id="282" r:id="rId14"/>
    <p:sldId id="290" r:id="rId15"/>
    <p:sldId id="287" r:id="rId16"/>
    <p:sldId id="288" r:id="rId17"/>
    <p:sldId id="289" r:id="rId18"/>
    <p:sldId id="283" r:id="rId19"/>
    <p:sldId id="286" r:id="rId20"/>
    <p:sldId id="292" r:id="rId21"/>
    <p:sldId id="261" r:id="rId22"/>
    <p:sldId id="262" r:id="rId23"/>
    <p:sldId id="293" r:id="rId24"/>
    <p:sldId id="294" r:id="rId25"/>
    <p:sldId id="295" r:id="rId26"/>
    <p:sldId id="296" r:id="rId27"/>
    <p:sldId id="297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4C36E4-11B1-4488-84CF-9501D2F51130}">
  <a:tblStyle styleId="{234C36E4-11B1-4488-84CF-9501D2F511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9"/>
    <p:restoredTop sz="94595"/>
  </p:normalViewPr>
  <p:slideViewPr>
    <p:cSldViewPr snapToGrid="0">
      <p:cViewPr varScale="1">
        <p:scale>
          <a:sx n="42" d="100"/>
          <a:sy n="42" d="100"/>
        </p:scale>
        <p:origin x="-2624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0666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365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48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0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34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201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2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327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560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264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41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2c805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2c805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409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9908059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9908059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251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774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349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48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f26397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f26397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4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9908059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9908059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79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32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27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9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908059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908059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20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</a:t>
            </a:r>
            <a:r>
              <a:rPr lang="en" b="1" dirty="0" smtClean="0">
                <a:solidFill>
                  <a:schemeClr val="accent2">
                    <a:lumMod val="50000"/>
                  </a:schemeClr>
                </a:solidFill>
              </a:rPr>
              <a:t> 20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52904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5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521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78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21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84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smtClean="0"/>
              <a:t>23</a:t>
            </a:r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334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Back to </a:t>
            </a:r>
            <a:r>
              <a:rPr lang="en-US" dirty="0"/>
              <a:t>Questions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83627" y="25885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92165" y="167442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92164" y="335691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7"/>
            <a:endCxn id="5" idx="2"/>
          </p:cNvCxnSpPr>
          <p:nvPr/>
        </p:nvCxnSpPr>
        <p:spPr>
          <a:xfrm flipV="1">
            <a:off x="961584" y="1981151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5"/>
            <a:endCxn id="6" idx="2"/>
          </p:cNvCxnSpPr>
          <p:nvPr/>
        </p:nvCxnSpPr>
        <p:spPr>
          <a:xfrm>
            <a:off x="961584" y="3112208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326" y="185832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267" y="338190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39083" y="12857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39083" y="207377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5" idx="7"/>
          </p:cNvCxnSpPr>
          <p:nvPr/>
        </p:nvCxnSpPr>
        <p:spPr>
          <a:xfrm flipV="1">
            <a:off x="2270122" y="1592519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5" idx="5"/>
            <a:endCxn id="21" idx="2"/>
          </p:cNvCxnSpPr>
          <p:nvPr/>
        </p:nvCxnSpPr>
        <p:spPr>
          <a:xfrm>
            <a:off x="2270122" y="2198041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2085557" y="134679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2085557" y="22159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3065934" y="3014818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3052508" y="376015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43" name="Straight Arrow Connector 342"/>
          <p:cNvCxnSpPr>
            <a:stCxn id="6" idx="7"/>
            <a:endCxn id="341" idx="2"/>
          </p:cNvCxnSpPr>
          <p:nvPr/>
        </p:nvCxnSpPr>
        <p:spPr>
          <a:xfrm flipV="1">
            <a:off x="2270121" y="3321547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6" idx="5"/>
            <a:endCxn id="342" idx="2"/>
          </p:cNvCxnSpPr>
          <p:nvPr/>
        </p:nvCxnSpPr>
        <p:spPr>
          <a:xfrm>
            <a:off x="2270121" y="3880535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2098982" y="304565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098982" y="3904168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7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090744" y="1157365"/>
            <a:ext cx="4596055" cy="1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i="1" dirty="0" smtClean="0"/>
              <a:t>Q4: What is the probability that a randomly selected person is healthy and tests positive?</a:t>
            </a:r>
          </a:p>
          <a:p>
            <a:pPr marL="354013" indent="-342900"/>
            <a:r>
              <a:rPr lang="en-US" sz="2200" i="1" dirty="0" smtClean="0"/>
              <a:t>A4: P(H,TP)=P(H)P(TP|H)</a:t>
            </a:r>
            <a:br>
              <a:rPr lang="en-US" sz="2200" i="1" dirty="0" smtClean="0"/>
            </a:br>
            <a:r>
              <a:rPr lang="en-US" sz="2200" i="1" dirty="0" smtClean="0"/>
              <a:t>                   = 0.999x0.05</a:t>
            </a:r>
          </a:p>
          <a:p>
            <a:pPr marL="354013" indent="-342900"/>
            <a:r>
              <a:rPr lang="en-US" sz="2200" i="1" dirty="0" smtClean="0"/>
              <a:t>This is the joint probability of being healthy and testing positive.</a:t>
            </a:r>
          </a:p>
          <a:p>
            <a:pPr marL="354013" indent="-342900"/>
            <a:endParaRPr lang="en-US" sz="2200" dirty="0" smtClean="0"/>
          </a:p>
        </p:txBody>
      </p:sp>
      <p:sp>
        <p:nvSpPr>
          <p:cNvPr id="3" name="Freeform 2"/>
          <p:cNvSpPr/>
          <p:nvPr/>
        </p:nvSpPr>
        <p:spPr>
          <a:xfrm>
            <a:off x="188532" y="2255178"/>
            <a:ext cx="3794889" cy="2054063"/>
          </a:xfrm>
          <a:custGeom>
            <a:avLst/>
            <a:gdLst>
              <a:gd name="connsiteX0" fmla="*/ 400047 w 3794889"/>
              <a:gd name="connsiteY0" fmla="*/ 88629 h 2054063"/>
              <a:gd name="connsiteX1" fmla="*/ 400047 w 3794889"/>
              <a:gd name="connsiteY1" fmla="*/ 88629 h 2054063"/>
              <a:gd name="connsiteX2" fmla="*/ 273923 w 3794889"/>
              <a:gd name="connsiteY2" fmla="*/ 151691 h 2054063"/>
              <a:gd name="connsiteX3" fmla="*/ 210861 w 3794889"/>
              <a:gd name="connsiteY3" fmla="*/ 204243 h 2054063"/>
              <a:gd name="connsiteX4" fmla="*/ 179330 w 3794889"/>
              <a:gd name="connsiteY4" fmla="*/ 225263 h 2054063"/>
              <a:gd name="connsiteX5" fmla="*/ 95247 w 3794889"/>
              <a:gd name="connsiteY5" fmla="*/ 319856 h 2054063"/>
              <a:gd name="connsiteX6" fmla="*/ 63716 w 3794889"/>
              <a:gd name="connsiteY6" fmla="*/ 382919 h 2054063"/>
              <a:gd name="connsiteX7" fmla="*/ 32185 w 3794889"/>
              <a:gd name="connsiteY7" fmla="*/ 488022 h 2054063"/>
              <a:gd name="connsiteX8" fmla="*/ 11165 w 3794889"/>
              <a:gd name="connsiteY8" fmla="*/ 572105 h 2054063"/>
              <a:gd name="connsiteX9" fmla="*/ 11165 w 3794889"/>
              <a:gd name="connsiteY9" fmla="*/ 855884 h 2054063"/>
              <a:gd name="connsiteX10" fmla="*/ 32185 w 3794889"/>
              <a:gd name="connsiteY10" fmla="*/ 929456 h 2054063"/>
              <a:gd name="connsiteX11" fmla="*/ 53206 w 3794889"/>
              <a:gd name="connsiteY11" fmla="*/ 960988 h 2054063"/>
              <a:gd name="connsiteX12" fmla="*/ 63716 w 3794889"/>
              <a:gd name="connsiteY12" fmla="*/ 992519 h 2054063"/>
              <a:gd name="connsiteX13" fmla="*/ 105758 w 3794889"/>
              <a:gd name="connsiteY13" fmla="*/ 1055581 h 2054063"/>
              <a:gd name="connsiteX14" fmla="*/ 126778 w 3794889"/>
              <a:gd name="connsiteY14" fmla="*/ 1087112 h 2054063"/>
              <a:gd name="connsiteX15" fmla="*/ 189840 w 3794889"/>
              <a:gd name="connsiteY15" fmla="*/ 1150174 h 2054063"/>
              <a:gd name="connsiteX16" fmla="*/ 221371 w 3794889"/>
              <a:gd name="connsiteY16" fmla="*/ 1181705 h 2054063"/>
              <a:gd name="connsiteX17" fmla="*/ 252902 w 3794889"/>
              <a:gd name="connsiteY17" fmla="*/ 1213236 h 2054063"/>
              <a:gd name="connsiteX18" fmla="*/ 326475 w 3794889"/>
              <a:gd name="connsiteY18" fmla="*/ 1307829 h 2054063"/>
              <a:gd name="connsiteX19" fmla="*/ 368516 w 3794889"/>
              <a:gd name="connsiteY19" fmla="*/ 1370891 h 2054063"/>
              <a:gd name="connsiteX20" fmla="*/ 442089 w 3794889"/>
              <a:gd name="connsiteY20" fmla="*/ 1465484 h 2054063"/>
              <a:gd name="connsiteX21" fmla="*/ 473620 w 3794889"/>
              <a:gd name="connsiteY21" fmla="*/ 1486505 h 2054063"/>
              <a:gd name="connsiteX22" fmla="*/ 547192 w 3794889"/>
              <a:gd name="connsiteY22" fmla="*/ 1570588 h 2054063"/>
              <a:gd name="connsiteX23" fmla="*/ 599744 w 3794889"/>
              <a:gd name="connsiteY23" fmla="*/ 1633650 h 2054063"/>
              <a:gd name="connsiteX24" fmla="*/ 662806 w 3794889"/>
              <a:gd name="connsiteY24" fmla="*/ 1675691 h 2054063"/>
              <a:gd name="connsiteX25" fmla="*/ 767909 w 3794889"/>
              <a:gd name="connsiteY25" fmla="*/ 1749263 h 2054063"/>
              <a:gd name="connsiteX26" fmla="*/ 830971 w 3794889"/>
              <a:gd name="connsiteY26" fmla="*/ 1801815 h 2054063"/>
              <a:gd name="connsiteX27" fmla="*/ 862502 w 3794889"/>
              <a:gd name="connsiteY27" fmla="*/ 1822836 h 2054063"/>
              <a:gd name="connsiteX28" fmla="*/ 946585 w 3794889"/>
              <a:gd name="connsiteY28" fmla="*/ 1896408 h 2054063"/>
              <a:gd name="connsiteX29" fmla="*/ 1009647 w 3794889"/>
              <a:gd name="connsiteY29" fmla="*/ 1938450 h 2054063"/>
              <a:gd name="connsiteX30" fmla="*/ 1041178 w 3794889"/>
              <a:gd name="connsiteY30" fmla="*/ 1959470 h 2054063"/>
              <a:gd name="connsiteX31" fmla="*/ 1072709 w 3794889"/>
              <a:gd name="connsiteY31" fmla="*/ 1969981 h 2054063"/>
              <a:gd name="connsiteX32" fmla="*/ 1156792 w 3794889"/>
              <a:gd name="connsiteY32" fmla="*/ 2001512 h 2054063"/>
              <a:gd name="connsiteX33" fmla="*/ 1272406 w 3794889"/>
              <a:gd name="connsiteY33" fmla="*/ 2033043 h 2054063"/>
              <a:gd name="connsiteX34" fmla="*/ 1440571 w 3794889"/>
              <a:gd name="connsiteY34" fmla="*/ 2054063 h 2054063"/>
              <a:gd name="connsiteX35" fmla="*/ 1692820 w 3794889"/>
              <a:gd name="connsiteY35" fmla="*/ 2043553 h 2054063"/>
              <a:gd name="connsiteX36" fmla="*/ 1755882 w 3794889"/>
              <a:gd name="connsiteY36" fmla="*/ 2012022 h 2054063"/>
              <a:gd name="connsiteX37" fmla="*/ 1797923 w 3794889"/>
              <a:gd name="connsiteY37" fmla="*/ 2001512 h 2054063"/>
              <a:gd name="connsiteX38" fmla="*/ 1839965 w 3794889"/>
              <a:gd name="connsiteY38" fmla="*/ 1980491 h 2054063"/>
              <a:gd name="connsiteX39" fmla="*/ 1934558 w 3794889"/>
              <a:gd name="connsiteY39" fmla="*/ 1917429 h 2054063"/>
              <a:gd name="connsiteX40" fmla="*/ 1966089 w 3794889"/>
              <a:gd name="connsiteY40" fmla="*/ 1896408 h 2054063"/>
              <a:gd name="connsiteX41" fmla="*/ 1997620 w 3794889"/>
              <a:gd name="connsiteY41" fmla="*/ 1875388 h 2054063"/>
              <a:gd name="connsiteX42" fmla="*/ 2018640 w 3794889"/>
              <a:gd name="connsiteY42" fmla="*/ 1843856 h 2054063"/>
              <a:gd name="connsiteX43" fmla="*/ 2081702 w 3794889"/>
              <a:gd name="connsiteY43" fmla="*/ 1791305 h 2054063"/>
              <a:gd name="connsiteX44" fmla="*/ 2134254 w 3794889"/>
              <a:gd name="connsiteY44" fmla="*/ 1738753 h 2054063"/>
              <a:gd name="connsiteX45" fmla="*/ 2197316 w 3794889"/>
              <a:gd name="connsiteY45" fmla="*/ 1686201 h 2054063"/>
              <a:gd name="connsiteX46" fmla="*/ 2239358 w 3794889"/>
              <a:gd name="connsiteY46" fmla="*/ 1665181 h 2054063"/>
              <a:gd name="connsiteX47" fmla="*/ 2302420 w 3794889"/>
              <a:gd name="connsiteY47" fmla="*/ 1623139 h 2054063"/>
              <a:gd name="connsiteX48" fmla="*/ 2333951 w 3794889"/>
              <a:gd name="connsiteY48" fmla="*/ 1602119 h 2054063"/>
              <a:gd name="connsiteX49" fmla="*/ 2407523 w 3794889"/>
              <a:gd name="connsiteY49" fmla="*/ 1570588 h 2054063"/>
              <a:gd name="connsiteX50" fmla="*/ 2470585 w 3794889"/>
              <a:gd name="connsiteY50" fmla="*/ 1549567 h 2054063"/>
              <a:gd name="connsiteX51" fmla="*/ 2575689 w 3794889"/>
              <a:gd name="connsiteY51" fmla="*/ 1518036 h 2054063"/>
              <a:gd name="connsiteX52" fmla="*/ 2764875 w 3794889"/>
              <a:gd name="connsiteY52" fmla="*/ 1497015 h 2054063"/>
              <a:gd name="connsiteX53" fmla="*/ 2964571 w 3794889"/>
              <a:gd name="connsiteY53" fmla="*/ 1475994 h 2054063"/>
              <a:gd name="connsiteX54" fmla="*/ 3237840 w 3794889"/>
              <a:gd name="connsiteY54" fmla="*/ 1454974 h 2054063"/>
              <a:gd name="connsiteX55" fmla="*/ 3300902 w 3794889"/>
              <a:gd name="connsiteY55" fmla="*/ 1444463 h 2054063"/>
              <a:gd name="connsiteX56" fmla="*/ 3374475 w 3794889"/>
              <a:gd name="connsiteY56" fmla="*/ 1433953 h 2054063"/>
              <a:gd name="connsiteX57" fmla="*/ 3437537 w 3794889"/>
              <a:gd name="connsiteY57" fmla="*/ 1423443 h 2054063"/>
              <a:gd name="connsiteX58" fmla="*/ 3521620 w 3794889"/>
              <a:gd name="connsiteY58" fmla="*/ 1412932 h 2054063"/>
              <a:gd name="connsiteX59" fmla="*/ 3626723 w 3794889"/>
              <a:gd name="connsiteY59" fmla="*/ 1381401 h 2054063"/>
              <a:gd name="connsiteX60" fmla="*/ 3658254 w 3794889"/>
              <a:gd name="connsiteY60" fmla="*/ 1370891 h 2054063"/>
              <a:gd name="connsiteX61" fmla="*/ 3689785 w 3794889"/>
              <a:gd name="connsiteY61" fmla="*/ 1360381 h 2054063"/>
              <a:gd name="connsiteX62" fmla="*/ 3721316 w 3794889"/>
              <a:gd name="connsiteY62" fmla="*/ 1339360 h 2054063"/>
              <a:gd name="connsiteX63" fmla="*/ 3752847 w 3794889"/>
              <a:gd name="connsiteY63" fmla="*/ 1276298 h 2054063"/>
              <a:gd name="connsiteX64" fmla="*/ 3773868 w 3794889"/>
              <a:gd name="connsiteY64" fmla="*/ 1244767 h 2054063"/>
              <a:gd name="connsiteX65" fmla="*/ 3784378 w 3794889"/>
              <a:gd name="connsiteY65" fmla="*/ 1202725 h 2054063"/>
              <a:gd name="connsiteX66" fmla="*/ 3794889 w 3794889"/>
              <a:gd name="connsiteY66" fmla="*/ 1171194 h 2054063"/>
              <a:gd name="connsiteX67" fmla="*/ 3784378 w 3794889"/>
              <a:gd name="connsiteY67" fmla="*/ 982008 h 2054063"/>
              <a:gd name="connsiteX68" fmla="*/ 3752847 w 3794889"/>
              <a:gd name="connsiteY68" fmla="*/ 908436 h 2054063"/>
              <a:gd name="connsiteX69" fmla="*/ 3731827 w 3794889"/>
              <a:gd name="connsiteY69" fmla="*/ 845374 h 2054063"/>
              <a:gd name="connsiteX70" fmla="*/ 3710806 w 3794889"/>
              <a:gd name="connsiteY70" fmla="*/ 813843 h 2054063"/>
              <a:gd name="connsiteX71" fmla="*/ 3616213 w 3794889"/>
              <a:gd name="connsiteY71" fmla="*/ 729760 h 2054063"/>
              <a:gd name="connsiteX72" fmla="*/ 3563661 w 3794889"/>
              <a:gd name="connsiteY72" fmla="*/ 677208 h 2054063"/>
              <a:gd name="connsiteX73" fmla="*/ 3500599 w 3794889"/>
              <a:gd name="connsiteY73" fmla="*/ 614146 h 2054063"/>
              <a:gd name="connsiteX74" fmla="*/ 3448047 w 3794889"/>
              <a:gd name="connsiteY74" fmla="*/ 582615 h 2054063"/>
              <a:gd name="connsiteX75" fmla="*/ 3406006 w 3794889"/>
              <a:gd name="connsiteY75" fmla="*/ 551084 h 2054063"/>
              <a:gd name="connsiteX76" fmla="*/ 3321923 w 3794889"/>
              <a:gd name="connsiteY76" fmla="*/ 519553 h 2054063"/>
              <a:gd name="connsiteX77" fmla="*/ 3258861 w 3794889"/>
              <a:gd name="connsiteY77" fmla="*/ 498532 h 2054063"/>
              <a:gd name="connsiteX78" fmla="*/ 3227330 w 3794889"/>
              <a:gd name="connsiteY78" fmla="*/ 488022 h 2054063"/>
              <a:gd name="connsiteX79" fmla="*/ 3195799 w 3794889"/>
              <a:gd name="connsiteY79" fmla="*/ 477512 h 2054063"/>
              <a:gd name="connsiteX80" fmla="*/ 3101206 w 3794889"/>
              <a:gd name="connsiteY80" fmla="*/ 467001 h 2054063"/>
              <a:gd name="connsiteX81" fmla="*/ 2659771 w 3794889"/>
              <a:gd name="connsiteY81" fmla="*/ 477512 h 2054063"/>
              <a:gd name="connsiteX82" fmla="*/ 2596709 w 3794889"/>
              <a:gd name="connsiteY82" fmla="*/ 488022 h 2054063"/>
              <a:gd name="connsiteX83" fmla="*/ 2491606 w 3794889"/>
              <a:gd name="connsiteY83" fmla="*/ 509043 h 2054063"/>
              <a:gd name="connsiteX84" fmla="*/ 2439054 w 3794889"/>
              <a:gd name="connsiteY84" fmla="*/ 519553 h 2054063"/>
              <a:gd name="connsiteX85" fmla="*/ 2375992 w 3794889"/>
              <a:gd name="connsiteY85" fmla="*/ 540574 h 2054063"/>
              <a:gd name="connsiteX86" fmla="*/ 2270889 w 3794889"/>
              <a:gd name="connsiteY86" fmla="*/ 572105 h 2054063"/>
              <a:gd name="connsiteX87" fmla="*/ 2207827 w 3794889"/>
              <a:gd name="connsiteY87" fmla="*/ 603636 h 2054063"/>
              <a:gd name="connsiteX88" fmla="*/ 2113234 w 3794889"/>
              <a:gd name="connsiteY88" fmla="*/ 656188 h 2054063"/>
              <a:gd name="connsiteX89" fmla="*/ 2050171 w 3794889"/>
              <a:gd name="connsiteY89" fmla="*/ 708739 h 2054063"/>
              <a:gd name="connsiteX90" fmla="*/ 2018640 w 3794889"/>
              <a:gd name="connsiteY90" fmla="*/ 740270 h 2054063"/>
              <a:gd name="connsiteX91" fmla="*/ 1955578 w 3794889"/>
              <a:gd name="connsiteY91" fmla="*/ 782312 h 2054063"/>
              <a:gd name="connsiteX92" fmla="*/ 1913537 w 3794889"/>
              <a:gd name="connsiteY92" fmla="*/ 813843 h 2054063"/>
              <a:gd name="connsiteX93" fmla="*/ 1882006 w 3794889"/>
              <a:gd name="connsiteY93" fmla="*/ 824353 h 2054063"/>
              <a:gd name="connsiteX94" fmla="*/ 1818944 w 3794889"/>
              <a:gd name="connsiteY94" fmla="*/ 866394 h 2054063"/>
              <a:gd name="connsiteX95" fmla="*/ 1787413 w 3794889"/>
              <a:gd name="connsiteY95" fmla="*/ 876905 h 2054063"/>
              <a:gd name="connsiteX96" fmla="*/ 1755882 w 3794889"/>
              <a:gd name="connsiteY96" fmla="*/ 897925 h 2054063"/>
              <a:gd name="connsiteX97" fmla="*/ 1713840 w 3794889"/>
              <a:gd name="connsiteY97" fmla="*/ 908436 h 2054063"/>
              <a:gd name="connsiteX98" fmla="*/ 1598227 w 3794889"/>
              <a:gd name="connsiteY98" fmla="*/ 929456 h 2054063"/>
              <a:gd name="connsiteX99" fmla="*/ 1388020 w 3794889"/>
              <a:gd name="connsiteY99" fmla="*/ 908436 h 2054063"/>
              <a:gd name="connsiteX100" fmla="*/ 1356489 w 3794889"/>
              <a:gd name="connsiteY100" fmla="*/ 897925 h 2054063"/>
              <a:gd name="connsiteX101" fmla="*/ 1282916 w 3794889"/>
              <a:gd name="connsiteY101" fmla="*/ 855884 h 2054063"/>
              <a:gd name="connsiteX102" fmla="*/ 1219854 w 3794889"/>
              <a:gd name="connsiteY102" fmla="*/ 792822 h 2054063"/>
              <a:gd name="connsiteX103" fmla="*/ 1177813 w 3794889"/>
              <a:gd name="connsiteY103" fmla="*/ 729760 h 2054063"/>
              <a:gd name="connsiteX104" fmla="*/ 1146282 w 3794889"/>
              <a:gd name="connsiteY104" fmla="*/ 698229 h 2054063"/>
              <a:gd name="connsiteX105" fmla="*/ 1083220 w 3794889"/>
              <a:gd name="connsiteY105" fmla="*/ 614146 h 2054063"/>
              <a:gd name="connsiteX106" fmla="*/ 1051689 w 3794889"/>
              <a:gd name="connsiteY106" fmla="*/ 582615 h 2054063"/>
              <a:gd name="connsiteX107" fmla="*/ 1020158 w 3794889"/>
              <a:gd name="connsiteY107" fmla="*/ 530063 h 2054063"/>
              <a:gd name="connsiteX108" fmla="*/ 999137 w 3794889"/>
              <a:gd name="connsiteY108" fmla="*/ 498532 h 2054063"/>
              <a:gd name="connsiteX109" fmla="*/ 988627 w 3794889"/>
              <a:gd name="connsiteY109" fmla="*/ 467001 h 2054063"/>
              <a:gd name="connsiteX110" fmla="*/ 946585 w 3794889"/>
              <a:gd name="connsiteY110" fmla="*/ 393429 h 2054063"/>
              <a:gd name="connsiteX111" fmla="*/ 915054 w 3794889"/>
              <a:gd name="connsiteY111" fmla="*/ 330367 h 2054063"/>
              <a:gd name="connsiteX112" fmla="*/ 894034 w 3794889"/>
              <a:gd name="connsiteY112" fmla="*/ 288325 h 2054063"/>
              <a:gd name="connsiteX113" fmla="*/ 862502 w 3794889"/>
              <a:gd name="connsiteY113" fmla="*/ 256794 h 2054063"/>
              <a:gd name="connsiteX114" fmla="*/ 820461 w 3794889"/>
              <a:gd name="connsiteY114" fmla="*/ 204243 h 2054063"/>
              <a:gd name="connsiteX115" fmla="*/ 767909 w 3794889"/>
              <a:gd name="connsiteY115" fmla="*/ 141181 h 2054063"/>
              <a:gd name="connsiteX116" fmla="*/ 694337 w 3794889"/>
              <a:gd name="connsiteY116" fmla="*/ 78119 h 2054063"/>
              <a:gd name="connsiteX117" fmla="*/ 641785 w 3794889"/>
              <a:gd name="connsiteY117" fmla="*/ 15056 h 2054063"/>
              <a:gd name="connsiteX118" fmla="*/ 610254 w 3794889"/>
              <a:gd name="connsiteY118" fmla="*/ 4546 h 2054063"/>
              <a:gd name="connsiteX119" fmla="*/ 421068 w 3794889"/>
              <a:gd name="connsiteY119" fmla="*/ 46588 h 2054063"/>
              <a:gd name="connsiteX120" fmla="*/ 400047 w 3794889"/>
              <a:gd name="connsiteY120" fmla="*/ 88629 h 205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794889" h="2054063">
                <a:moveTo>
                  <a:pt x="400047" y="88629"/>
                </a:moveTo>
                <a:lnTo>
                  <a:pt x="400047" y="88629"/>
                </a:lnTo>
                <a:cubicBezTo>
                  <a:pt x="358006" y="109650"/>
                  <a:pt x="315397" y="129572"/>
                  <a:pt x="273923" y="151691"/>
                </a:cubicBezTo>
                <a:cubicBezTo>
                  <a:pt x="230431" y="174887"/>
                  <a:pt x="250846" y="170923"/>
                  <a:pt x="210861" y="204243"/>
                </a:cubicBezTo>
                <a:cubicBezTo>
                  <a:pt x="201157" y="212330"/>
                  <a:pt x="188771" y="216871"/>
                  <a:pt x="179330" y="225263"/>
                </a:cubicBezTo>
                <a:cubicBezTo>
                  <a:pt x="120427" y="277621"/>
                  <a:pt x="127196" y="271934"/>
                  <a:pt x="95247" y="319856"/>
                </a:cubicBezTo>
                <a:cubicBezTo>
                  <a:pt x="56920" y="434846"/>
                  <a:pt x="118045" y="260679"/>
                  <a:pt x="63716" y="382919"/>
                </a:cubicBezTo>
                <a:cubicBezTo>
                  <a:pt x="43740" y="427865"/>
                  <a:pt x="44412" y="445229"/>
                  <a:pt x="32185" y="488022"/>
                </a:cubicBezTo>
                <a:cubicBezTo>
                  <a:pt x="10642" y="563420"/>
                  <a:pt x="32529" y="465283"/>
                  <a:pt x="11165" y="572105"/>
                </a:cubicBezTo>
                <a:cubicBezTo>
                  <a:pt x="-1887" y="715669"/>
                  <a:pt x="-5452" y="689712"/>
                  <a:pt x="11165" y="855884"/>
                </a:cubicBezTo>
                <a:cubicBezTo>
                  <a:pt x="12007" y="864302"/>
                  <a:pt x="26583" y="918252"/>
                  <a:pt x="32185" y="929456"/>
                </a:cubicBezTo>
                <a:cubicBezTo>
                  <a:pt x="37834" y="940755"/>
                  <a:pt x="46199" y="950477"/>
                  <a:pt x="53206" y="960988"/>
                </a:cubicBezTo>
                <a:cubicBezTo>
                  <a:pt x="56709" y="971498"/>
                  <a:pt x="58336" y="982834"/>
                  <a:pt x="63716" y="992519"/>
                </a:cubicBezTo>
                <a:cubicBezTo>
                  <a:pt x="75985" y="1014604"/>
                  <a:pt x="91744" y="1034560"/>
                  <a:pt x="105758" y="1055581"/>
                </a:cubicBezTo>
                <a:cubicBezTo>
                  <a:pt x="112765" y="1066091"/>
                  <a:pt x="117846" y="1078180"/>
                  <a:pt x="126778" y="1087112"/>
                </a:cubicBezTo>
                <a:lnTo>
                  <a:pt x="189840" y="1150174"/>
                </a:lnTo>
                <a:lnTo>
                  <a:pt x="221371" y="1181705"/>
                </a:lnTo>
                <a:cubicBezTo>
                  <a:pt x="231881" y="1192215"/>
                  <a:pt x="244657" y="1200869"/>
                  <a:pt x="252902" y="1213236"/>
                </a:cubicBezTo>
                <a:cubicBezTo>
                  <a:pt x="303189" y="1288665"/>
                  <a:pt x="277080" y="1258434"/>
                  <a:pt x="326475" y="1307829"/>
                </a:cubicBezTo>
                <a:cubicBezTo>
                  <a:pt x="346575" y="1368130"/>
                  <a:pt x="322591" y="1311845"/>
                  <a:pt x="368516" y="1370891"/>
                </a:cubicBezTo>
                <a:cubicBezTo>
                  <a:pt x="411691" y="1426402"/>
                  <a:pt x="396878" y="1427808"/>
                  <a:pt x="442089" y="1465484"/>
                </a:cubicBezTo>
                <a:cubicBezTo>
                  <a:pt x="451793" y="1473571"/>
                  <a:pt x="463110" y="1479498"/>
                  <a:pt x="473620" y="1486505"/>
                </a:cubicBezTo>
                <a:cubicBezTo>
                  <a:pt x="522668" y="1560077"/>
                  <a:pt x="494640" y="1535553"/>
                  <a:pt x="547192" y="1570588"/>
                </a:cubicBezTo>
                <a:cubicBezTo>
                  <a:pt x="565877" y="1598615"/>
                  <a:pt x="571732" y="1611863"/>
                  <a:pt x="599744" y="1633650"/>
                </a:cubicBezTo>
                <a:cubicBezTo>
                  <a:pt x="619686" y="1649160"/>
                  <a:pt x="642595" y="1660533"/>
                  <a:pt x="662806" y="1675691"/>
                </a:cubicBezTo>
                <a:cubicBezTo>
                  <a:pt x="725061" y="1722383"/>
                  <a:pt x="690267" y="1697502"/>
                  <a:pt x="767909" y="1749263"/>
                </a:cubicBezTo>
                <a:cubicBezTo>
                  <a:pt x="846190" y="1801450"/>
                  <a:pt x="750051" y="1734381"/>
                  <a:pt x="830971" y="1801815"/>
                </a:cubicBezTo>
                <a:cubicBezTo>
                  <a:pt x="840675" y="1809902"/>
                  <a:pt x="851992" y="1815829"/>
                  <a:pt x="862502" y="1822836"/>
                </a:cubicBezTo>
                <a:cubicBezTo>
                  <a:pt x="922063" y="1912176"/>
                  <a:pt x="823961" y="1773784"/>
                  <a:pt x="946585" y="1896408"/>
                </a:cubicBezTo>
                <a:cubicBezTo>
                  <a:pt x="1006355" y="1956178"/>
                  <a:pt x="948806" y="1908030"/>
                  <a:pt x="1009647" y="1938450"/>
                </a:cubicBezTo>
                <a:cubicBezTo>
                  <a:pt x="1020945" y="1944099"/>
                  <a:pt x="1029880" y="1953821"/>
                  <a:pt x="1041178" y="1959470"/>
                </a:cubicBezTo>
                <a:cubicBezTo>
                  <a:pt x="1051087" y="1964425"/>
                  <a:pt x="1062526" y="1965617"/>
                  <a:pt x="1072709" y="1969981"/>
                </a:cubicBezTo>
                <a:cubicBezTo>
                  <a:pt x="1170664" y="2011961"/>
                  <a:pt x="1059914" y="1973832"/>
                  <a:pt x="1156792" y="2001512"/>
                </a:cubicBezTo>
                <a:cubicBezTo>
                  <a:pt x="1204903" y="2015258"/>
                  <a:pt x="1205811" y="2024719"/>
                  <a:pt x="1272406" y="2033043"/>
                </a:cubicBezTo>
                <a:lnTo>
                  <a:pt x="1440571" y="2054063"/>
                </a:lnTo>
                <a:cubicBezTo>
                  <a:pt x="1524654" y="2050560"/>
                  <a:pt x="1608894" y="2049770"/>
                  <a:pt x="1692820" y="2043553"/>
                </a:cubicBezTo>
                <a:cubicBezTo>
                  <a:pt x="1728516" y="2040909"/>
                  <a:pt x="1724047" y="2025665"/>
                  <a:pt x="1755882" y="2012022"/>
                </a:cubicBezTo>
                <a:cubicBezTo>
                  <a:pt x="1769159" y="2006332"/>
                  <a:pt x="1783909" y="2005015"/>
                  <a:pt x="1797923" y="2001512"/>
                </a:cubicBezTo>
                <a:cubicBezTo>
                  <a:pt x="1811937" y="1994505"/>
                  <a:pt x="1826530" y="1988552"/>
                  <a:pt x="1839965" y="1980491"/>
                </a:cubicBezTo>
                <a:cubicBezTo>
                  <a:pt x="1839982" y="1980481"/>
                  <a:pt x="1918784" y="1927945"/>
                  <a:pt x="1934558" y="1917429"/>
                </a:cubicBezTo>
                <a:lnTo>
                  <a:pt x="1966089" y="1896408"/>
                </a:lnTo>
                <a:lnTo>
                  <a:pt x="1997620" y="1875388"/>
                </a:lnTo>
                <a:cubicBezTo>
                  <a:pt x="2004627" y="1864877"/>
                  <a:pt x="2010553" y="1853560"/>
                  <a:pt x="2018640" y="1843856"/>
                </a:cubicBezTo>
                <a:cubicBezTo>
                  <a:pt x="2043928" y="1813509"/>
                  <a:pt x="2050699" y="1811973"/>
                  <a:pt x="2081702" y="1791305"/>
                </a:cubicBezTo>
                <a:cubicBezTo>
                  <a:pt x="2120240" y="1733498"/>
                  <a:pt x="2081702" y="1782546"/>
                  <a:pt x="2134254" y="1738753"/>
                </a:cubicBezTo>
                <a:cubicBezTo>
                  <a:pt x="2181678" y="1699233"/>
                  <a:pt x="2147502" y="1714665"/>
                  <a:pt x="2197316" y="1686201"/>
                </a:cubicBezTo>
                <a:cubicBezTo>
                  <a:pt x="2210920" y="1678428"/>
                  <a:pt x="2225923" y="1673242"/>
                  <a:pt x="2239358" y="1665181"/>
                </a:cubicBezTo>
                <a:cubicBezTo>
                  <a:pt x="2261022" y="1652183"/>
                  <a:pt x="2281399" y="1637153"/>
                  <a:pt x="2302420" y="1623139"/>
                </a:cubicBezTo>
                <a:cubicBezTo>
                  <a:pt x="2312930" y="1616132"/>
                  <a:pt x="2321968" y="1606114"/>
                  <a:pt x="2333951" y="1602119"/>
                </a:cubicBezTo>
                <a:cubicBezTo>
                  <a:pt x="2435462" y="1568280"/>
                  <a:pt x="2277628" y="1622546"/>
                  <a:pt x="2407523" y="1570588"/>
                </a:cubicBezTo>
                <a:cubicBezTo>
                  <a:pt x="2428096" y="1562359"/>
                  <a:pt x="2449564" y="1556574"/>
                  <a:pt x="2470585" y="1549567"/>
                </a:cubicBezTo>
                <a:cubicBezTo>
                  <a:pt x="2505431" y="1537951"/>
                  <a:pt x="2539560" y="1525262"/>
                  <a:pt x="2575689" y="1518036"/>
                </a:cubicBezTo>
                <a:cubicBezTo>
                  <a:pt x="2653559" y="1502462"/>
                  <a:pt x="2670578" y="1505587"/>
                  <a:pt x="2764875" y="1497015"/>
                </a:cubicBezTo>
                <a:cubicBezTo>
                  <a:pt x="2840074" y="1490179"/>
                  <a:pt x="2890373" y="1484239"/>
                  <a:pt x="2964571" y="1475994"/>
                </a:cubicBezTo>
                <a:cubicBezTo>
                  <a:pt x="3088156" y="1445099"/>
                  <a:pt x="2956444" y="1475074"/>
                  <a:pt x="3237840" y="1454974"/>
                </a:cubicBezTo>
                <a:cubicBezTo>
                  <a:pt x="3259096" y="1453456"/>
                  <a:pt x="3279839" y="1447703"/>
                  <a:pt x="3300902" y="1444463"/>
                </a:cubicBezTo>
                <a:cubicBezTo>
                  <a:pt x="3325387" y="1440696"/>
                  <a:pt x="3349990" y="1437720"/>
                  <a:pt x="3374475" y="1433953"/>
                </a:cubicBezTo>
                <a:cubicBezTo>
                  <a:pt x="3395538" y="1430713"/>
                  <a:pt x="3416441" y="1426457"/>
                  <a:pt x="3437537" y="1423443"/>
                </a:cubicBezTo>
                <a:cubicBezTo>
                  <a:pt x="3465499" y="1419448"/>
                  <a:pt x="3493759" y="1417576"/>
                  <a:pt x="3521620" y="1412932"/>
                </a:cubicBezTo>
                <a:cubicBezTo>
                  <a:pt x="3553393" y="1407636"/>
                  <a:pt x="3598682" y="1390748"/>
                  <a:pt x="3626723" y="1381401"/>
                </a:cubicBezTo>
                <a:lnTo>
                  <a:pt x="3658254" y="1370891"/>
                </a:lnTo>
                <a:lnTo>
                  <a:pt x="3689785" y="1360381"/>
                </a:lnTo>
                <a:cubicBezTo>
                  <a:pt x="3700295" y="1353374"/>
                  <a:pt x="3712384" y="1348292"/>
                  <a:pt x="3721316" y="1339360"/>
                </a:cubicBezTo>
                <a:cubicBezTo>
                  <a:pt x="3751439" y="1309237"/>
                  <a:pt x="3735749" y="1310493"/>
                  <a:pt x="3752847" y="1276298"/>
                </a:cubicBezTo>
                <a:cubicBezTo>
                  <a:pt x="3758496" y="1265000"/>
                  <a:pt x="3766861" y="1255277"/>
                  <a:pt x="3773868" y="1244767"/>
                </a:cubicBezTo>
                <a:cubicBezTo>
                  <a:pt x="3777371" y="1230753"/>
                  <a:pt x="3780410" y="1216614"/>
                  <a:pt x="3784378" y="1202725"/>
                </a:cubicBezTo>
                <a:cubicBezTo>
                  <a:pt x="3787422" y="1192072"/>
                  <a:pt x="3794889" y="1182273"/>
                  <a:pt x="3794889" y="1171194"/>
                </a:cubicBezTo>
                <a:cubicBezTo>
                  <a:pt x="3794889" y="1108035"/>
                  <a:pt x="3790366" y="1044883"/>
                  <a:pt x="3784378" y="982008"/>
                </a:cubicBezTo>
                <a:cubicBezTo>
                  <a:pt x="3782263" y="959802"/>
                  <a:pt x="3759943" y="926177"/>
                  <a:pt x="3752847" y="908436"/>
                </a:cubicBezTo>
                <a:cubicBezTo>
                  <a:pt x="3744618" y="887863"/>
                  <a:pt x="3744118" y="863810"/>
                  <a:pt x="3731827" y="845374"/>
                </a:cubicBezTo>
                <a:cubicBezTo>
                  <a:pt x="3724820" y="834864"/>
                  <a:pt x="3719198" y="823284"/>
                  <a:pt x="3710806" y="813843"/>
                </a:cubicBezTo>
                <a:cubicBezTo>
                  <a:pt x="3658447" y="754939"/>
                  <a:pt x="3664136" y="761709"/>
                  <a:pt x="3616213" y="729760"/>
                </a:cubicBezTo>
                <a:cubicBezTo>
                  <a:pt x="3572897" y="664787"/>
                  <a:pt x="3620990" y="728168"/>
                  <a:pt x="3563661" y="677208"/>
                </a:cubicBezTo>
                <a:cubicBezTo>
                  <a:pt x="3541442" y="657458"/>
                  <a:pt x="3526090" y="629441"/>
                  <a:pt x="3500599" y="614146"/>
                </a:cubicBezTo>
                <a:cubicBezTo>
                  <a:pt x="3483082" y="603636"/>
                  <a:pt x="3465045" y="593947"/>
                  <a:pt x="3448047" y="582615"/>
                </a:cubicBezTo>
                <a:cubicBezTo>
                  <a:pt x="3433472" y="572898"/>
                  <a:pt x="3420860" y="560368"/>
                  <a:pt x="3406006" y="551084"/>
                </a:cubicBezTo>
                <a:cubicBezTo>
                  <a:pt x="3362629" y="523973"/>
                  <a:pt x="3368485" y="533521"/>
                  <a:pt x="3321923" y="519553"/>
                </a:cubicBezTo>
                <a:cubicBezTo>
                  <a:pt x="3300700" y="513186"/>
                  <a:pt x="3279882" y="505539"/>
                  <a:pt x="3258861" y="498532"/>
                </a:cubicBezTo>
                <a:lnTo>
                  <a:pt x="3227330" y="488022"/>
                </a:lnTo>
                <a:cubicBezTo>
                  <a:pt x="3216820" y="484519"/>
                  <a:pt x="3206810" y="478736"/>
                  <a:pt x="3195799" y="477512"/>
                </a:cubicBezTo>
                <a:lnTo>
                  <a:pt x="3101206" y="467001"/>
                </a:lnTo>
                <a:lnTo>
                  <a:pt x="2659771" y="477512"/>
                </a:lnTo>
                <a:cubicBezTo>
                  <a:pt x="2638479" y="478399"/>
                  <a:pt x="2617655" y="484095"/>
                  <a:pt x="2596709" y="488022"/>
                </a:cubicBezTo>
                <a:cubicBezTo>
                  <a:pt x="2561593" y="494606"/>
                  <a:pt x="2526640" y="502036"/>
                  <a:pt x="2491606" y="509043"/>
                </a:cubicBezTo>
                <a:cubicBezTo>
                  <a:pt x="2474089" y="512546"/>
                  <a:pt x="2456001" y="513904"/>
                  <a:pt x="2439054" y="519553"/>
                </a:cubicBezTo>
                <a:cubicBezTo>
                  <a:pt x="2418033" y="526560"/>
                  <a:pt x="2397488" y="535200"/>
                  <a:pt x="2375992" y="540574"/>
                </a:cubicBezTo>
                <a:cubicBezTo>
                  <a:pt x="2352489" y="546450"/>
                  <a:pt x="2286245" y="561868"/>
                  <a:pt x="2270889" y="572105"/>
                </a:cubicBezTo>
                <a:cubicBezTo>
                  <a:pt x="2130899" y="665429"/>
                  <a:pt x="2338383" y="531105"/>
                  <a:pt x="2207827" y="603636"/>
                </a:cubicBezTo>
                <a:cubicBezTo>
                  <a:pt x="2099407" y="663870"/>
                  <a:pt x="2184581" y="632404"/>
                  <a:pt x="2113234" y="656188"/>
                </a:cubicBezTo>
                <a:cubicBezTo>
                  <a:pt x="2021103" y="748316"/>
                  <a:pt x="2137977" y="635568"/>
                  <a:pt x="2050171" y="708739"/>
                </a:cubicBezTo>
                <a:cubicBezTo>
                  <a:pt x="2038752" y="718255"/>
                  <a:pt x="2030373" y="731144"/>
                  <a:pt x="2018640" y="740270"/>
                </a:cubicBezTo>
                <a:cubicBezTo>
                  <a:pt x="1998698" y="755781"/>
                  <a:pt x="1975789" y="767154"/>
                  <a:pt x="1955578" y="782312"/>
                </a:cubicBezTo>
                <a:cubicBezTo>
                  <a:pt x="1941564" y="792822"/>
                  <a:pt x="1928746" y="805152"/>
                  <a:pt x="1913537" y="813843"/>
                </a:cubicBezTo>
                <a:cubicBezTo>
                  <a:pt x="1903918" y="819340"/>
                  <a:pt x="1892516" y="820850"/>
                  <a:pt x="1882006" y="824353"/>
                </a:cubicBezTo>
                <a:cubicBezTo>
                  <a:pt x="1860985" y="838367"/>
                  <a:pt x="1842911" y="858404"/>
                  <a:pt x="1818944" y="866394"/>
                </a:cubicBezTo>
                <a:cubicBezTo>
                  <a:pt x="1808434" y="869898"/>
                  <a:pt x="1797322" y="871950"/>
                  <a:pt x="1787413" y="876905"/>
                </a:cubicBezTo>
                <a:cubicBezTo>
                  <a:pt x="1776115" y="882554"/>
                  <a:pt x="1767492" y="892949"/>
                  <a:pt x="1755882" y="897925"/>
                </a:cubicBezTo>
                <a:cubicBezTo>
                  <a:pt x="1742605" y="903615"/>
                  <a:pt x="1727941" y="905302"/>
                  <a:pt x="1713840" y="908436"/>
                </a:cubicBezTo>
                <a:cubicBezTo>
                  <a:pt x="1669776" y="918228"/>
                  <a:pt x="1643856" y="921851"/>
                  <a:pt x="1598227" y="929456"/>
                </a:cubicBezTo>
                <a:cubicBezTo>
                  <a:pt x="1506543" y="923344"/>
                  <a:pt x="1463795" y="927380"/>
                  <a:pt x="1388020" y="908436"/>
                </a:cubicBezTo>
                <a:cubicBezTo>
                  <a:pt x="1377272" y="905749"/>
                  <a:pt x="1366672" y="902289"/>
                  <a:pt x="1356489" y="897925"/>
                </a:cubicBezTo>
                <a:cubicBezTo>
                  <a:pt x="1338108" y="890048"/>
                  <a:pt x="1299298" y="870446"/>
                  <a:pt x="1282916" y="855884"/>
                </a:cubicBezTo>
                <a:cubicBezTo>
                  <a:pt x="1260697" y="836134"/>
                  <a:pt x="1236344" y="817557"/>
                  <a:pt x="1219854" y="792822"/>
                </a:cubicBezTo>
                <a:cubicBezTo>
                  <a:pt x="1205840" y="771801"/>
                  <a:pt x="1195677" y="747624"/>
                  <a:pt x="1177813" y="729760"/>
                </a:cubicBezTo>
                <a:cubicBezTo>
                  <a:pt x="1167303" y="719250"/>
                  <a:pt x="1155694" y="709733"/>
                  <a:pt x="1146282" y="698229"/>
                </a:cubicBezTo>
                <a:cubicBezTo>
                  <a:pt x="1124097" y="671114"/>
                  <a:pt x="1107993" y="638919"/>
                  <a:pt x="1083220" y="614146"/>
                </a:cubicBezTo>
                <a:cubicBezTo>
                  <a:pt x="1072710" y="603636"/>
                  <a:pt x="1060607" y="594506"/>
                  <a:pt x="1051689" y="582615"/>
                </a:cubicBezTo>
                <a:cubicBezTo>
                  <a:pt x="1039432" y="566272"/>
                  <a:pt x="1030985" y="547386"/>
                  <a:pt x="1020158" y="530063"/>
                </a:cubicBezTo>
                <a:cubicBezTo>
                  <a:pt x="1013463" y="519351"/>
                  <a:pt x="1006144" y="509042"/>
                  <a:pt x="999137" y="498532"/>
                </a:cubicBezTo>
                <a:cubicBezTo>
                  <a:pt x="995634" y="488022"/>
                  <a:pt x="993582" y="476910"/>
                  <a:pt x="988627" y="467001"/>
                </a:cubicBezTo>
                <a:cubicBezTo>
                  <a:pt x="935849" y="361445"/>
                  <a:pt x="1001865" y="522415"/>
                  <a:pt x="946585" y="393429"/>
                </a:cubicBezTo>
                <a:cubicBezTo>
                  <a:pt x="905286" y="297065"/>
                  <a:pt x="972771" y="431374"/>
                  <a:pt x="915054" y="330367"/>
                </a:cubicBezTo>
                <a:cubicBezTo>
                  <a:pt x="907281" y="316763"/>
                  <a:pt x="903141" y="301075"/>
                  <a:pt x="894034" y="288325"/>
                </a:cubicBezTo>
                <a:cubicBezTo>
                  <a:pt x="885394" y="276230"/>
                  <a:pt x="873013" y="267304"/>
                  <a:pt x="862502" y="256794"/>
                </a:cubicBezTo>
                <a:cubicBezTo>
                  <a:pt x="842041" y="195410"/>
                  <a:pt x="868001" y="251783"/>
                  <a:pt x="820461" y="204243"/>
                </a:cubicBezTo>
                <a:cubicBezTo>
                  <a:pt x="723140" y="106924"/>
                  <a:pt x="888452" y="244504"/>
                  <a:pt x="767909" y="141181"/>
                </a:cubicBezTo>
                <a:cubicBezTo>
                  <a:pt x="727314" y="106385"/>
                  <a:pt x="726937" y="117239"/>
                  <a:pt x="694337" y="78119"/>
                </a:cubicBezTo>
                <a:cubicBezTo>
                  <a:pt x="670103" y="49038"/>
                  <a:pt x="676327" y="38084"/>
                  <a:pt x="641785" y="15056"/>
                </a:cubicBezTo>
                <a:cubicBezTo>
                  <a:pt x="632567" y="8911"/>
                  <a:pt x="620764" y="8049"/>
                  <a:pt x="610254" y="4546"/>
                </a:cubicBezTo>
                <a:cubicBezTo>
                  <a:pt x="453581" y="14338"/>
                  <a:pt x="467823" y="-31337"/>
                  <a:pt x="421068" y="46588"/>
                </a:cubicBezTo>
                <a:cubicBezTo>
                  <a:pt x="417038" y="53305"/>
                  <a:pt x="403550" y="81622"/>
                  <a:pt x="400047" y="88629"/>
                </a:cubicBezTo>
                <a:close/>
              </a:path>
            </a:pathLst>
          </a:custGeom>
          <a:solidFill>
            <a:schemeClr val="accent2">
              <a:lumMod val="5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334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More Questions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83627" y="25885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92165" y="167442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92164" y="335691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7"/>
            <a:endCxn id="5" idx="2"/>
          </p:cNvCxnSpPr>
          <p:nvPr/>
        </p:nvCxnSpPr>
        <p:spPr>
          <a:xfrm flipV="1">
            <a:off x="961584" y="1981151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5"/>
            <a:endCxn id="6" idx="2"/>
          </p:cNvCxnSpPr>
          <p:nvPr/>
        </p:nvCxnSpPr>
        <p:spPr>
          <a:xfrm>
            <a:off x="961584" y="3112208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326" y="185832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267" y="338190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39083" y="12857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39083" y="207377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5" idx="7"/>
          </p:cNvCxnSpPr>
          <p:nvPr/>
        </p:nvCxnSpPr>
        <p:spPr>
          <a:xfrm flipV="1">
            <a:off x="2270122" y="1592519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5" idx="5"/>
            <a:endCxn id="21" idx="2"/>
          </p:cNvCxnSpPr>
          <p:nvPr/>
        </p:nvCxnSpPr>
        <p:spPr>
          <a:xfrm>
            <a:off x="2270122" y="2198041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2085557" y="134679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2085557" y="22159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3065934" y="3014818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3052508" y="376015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43" name="Straight Arrow Connector 342"/>
          <p:cNvCxnSpPr>
            <a:stCxn id="6" idx="7"/>
            <a:endCxn id="341" idx="2"/>
          </p:cNvCxnSpPr>
          <p:nvPr/>
        </p:nvCxnSpPr>
        <p:spPr>
          <a:xfrm flipV="1">
            <a:off x="2270121" y="3321547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6" idx="5"/>
            <a:endCxn id="342" idx="2"/>
          </p:cNvCxnSpPr>
          <p:nvPr/>
        </p:nvCxnSpPr>
        <p:spPr>
          <a:xfrm>
            <a:off x="2270121" y="3880535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2098982" y="304565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098982" y="3904168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7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083903" y="939340"/>
            <a:ext cx="4596055" cy="1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i="1" dirty="0" smtClean="0"/>
              <a:t>Q5: What is the probability that a randomly selected person tests positive?</a:t>
            </a:r>
          </a:p>
          <a:p>
            <a:pPr marL="354013" indent="-342900"/>
            <a:r>
              <a:rPr lang="en-US" sz="2200" i="1" dirty="0" smtClean="0"/>
              <a:t>A5: P(TP</a:t>
            </a:r>
            <a:r>
              <a:rPr lang="en-US" sz="2200" i="1" dirty="0"/>
              <a:t>)=P(H)P(TP|H</a:t>
            </a:r>
            <a:r>
              <a:rPr lang="en-US" sz="2200" i="1" dirty="0" smtClean="0"/>
              <a:t>)</a:t>
            </a:r>
            <a:br>
              <a:rPr lang="en-US" sz="2200" i="1" dirty="0" smtClean="0"/>
            </a:br>
            <a:r>
              <a:rPr lang="en-US" sz="2200" i="1" dirty="0" smtClean="0"/>
              <a:t>                  +P(D)P(TP|D)</a:t>
            </a:r>
            <a:endParaRPr lang="en-US" sz="2200" i="1" dirty="0"/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  <p:sp>
        <p:nvSpPr>
          <p:cNvPr id="23" name="Freeform 22"/>
          <p:cNvSpPr/>
          <p:nvPr/>
        </p:nvSpPr>
        <p:spPr>
          <a:xfrm>
            <a:off x="188532" y="2255178"/>
            <a:ext cx="3794889" cy="2054063"/>
          </a:xfrm>
          <a:custGeom>
            <a:avLst/>
            <a:gdLst>
              <a:gd name="connsiteX0" fmla="*/ 400047 w 3794889"/>
              <a:gd name="connsiteY0" fmla="*/ 88629 h 2054063"/>
              <a:gd name="connsiteX1" fmla="*/ 400047 w 3794889"/>
              <a:gd name="connsiteY1" fmla="*/ 88629 h 2054063"/>
              <a:gd name="connsiteX2" fmla="*/ 273923 w 3794889"/>
              <a:gd name="connsiteY2" fmla="*/ 151691 h 2054063"/>
              <a:gd name="connsiteX3" fmla="*/ 210861 w 3794889"/>
              <a:gd name="connsiteY3" fmla="*/ 204243 h 2054063"/>
              <a:gd name="connsiteX4" fmla="*/ 179330 w 3794889"/>
              <a:gd name="connsiteY4" fmla="*/ 225263 h 2054063"/>
              <a:gd name="connsiteX5" fmla="*/ 95247 w 3794889"/>
              <a:gd name="connsiteY5" fmla="*/ 319856 h 2054063"/>
              <a:gd name="connsiteX6" fmla="*/ 63716 w 3794889"/>
              <a:gd name="connsiteY6" fmla="*/ 382919 h 2054063"/>
              <a:gd name="connsiteX7" fmla="*/ 32185 w 3794889"/>
              <a:gd name="connsiteY7" fmla="*/ 488022 h 2054063"/>
              <a:gd name="connsiteX8" fmla="*/ 11165 w 3794889"/>
              <a:gd name="connsiteY8" fmla="*/ 572105 h 2054063"/>
              <a:gd name="connsiteX9" fmla="*/ 11165 w 3794889"/>
              <a:gd name="connsiteY9" fmla="*/ 855884 h 2054063"/>
              <a:gd name="connsiteX10" fmla="*/ 32185 w 3794889"/>
              <a:gd name="connsiteY10" fmla="*/ 929456 h 2054063"/>
              <a:gd name="connsiteX11" fmla="*/ 53206 w 3794889"/>
              <a:gd name="connsiteY11" fmla="*/ 960988 h 2054063"/>
              <a:gd name="connsiteX12" fmla="*/ 63716 w 3794889"/>
              <a:gd name="connsiteY12" fmla="*/ 992519 h 2054063"/>
              <a:gd name="connsiteX13" fmla="*/ 105758 w 3794889"/>
              <a:gd name="connsiteY13" fmla="*/ 1055581 h 2054063"/>
              <a:gd name="connsiteX14" fmla="*/ 126778 w 3794889"/>
              <a:gd name="connsiteY14" fmla="*/ 1087112 h 2054063"/>
              <a:gd name="connsiteX15" fmla="*/ 189840 w 3794889"/>
              <a:gd name="connsiteY15" fmla="*/ 1150174 h 2054063"/>
              <a:gd name="connsiteX16" fmla="*/ 221371 w 3794889"/>
              <a:gd name="connsiteY16" fmla="*/ 1181705 h 2054063"/>
              <a:gd name="connsiteX17" fmla="*/ 252902 w 3794889"/>
              <a:gd name="connsiteY17" fmla="*/ 1213236 h 2054063"/>
              <a:gd name="connsiteX18" fmla="*/ 326475 w 3794889"/>
              <a:gd name="connsiteY18" fmla="*/ 1307829 h 2054063"/>
              <a:gd name="connsiteX19" fmla="*/ 368516 w 3794889"/>
              <a:gd name="connsiteY19" fmla="*/ 1370891 h 2054063"/>
              <a:gd name="connsiteX20" fmla="*/ 442089 w 3794889"/>
              <a:gd name="connsiteY20" fmla="*/ 1465484 h 2054063"/>
              <a:gd name="connsiteX21" fmla="*/ 473620 w 3794889"/>
              <a:gd name="connsiteY21" fmla="*/ 1486505 h 2054063"/>
              <a:gd name="connsiteX22" fmla="*/ 547192 w 3794889"/>
              <a:gd name="connsiteY22" fmla="*/ 1570588 h 2054063"/>
              <a:gd name="connsiteX23" fmla="*/ 599744 w 3794889"/>
              <a:gd name="connsiteY23" fmla="*/ 1633650 h 2054063"/>
              <a:gd name="connsiteX24" fmla="*/ 662806 w 3794889"/>
              <a:gd name="connsiteY24" fmla="*/ 1675691 h 2054063"/>
              <a:gd name="connsiteX25" fmla="*/ 767909 w 3794889"/>
              <a:gd name="connsiteY25" fmla="*/ 1749263 h 2054063"/>
              <a:gd name="connsiteX26" fmla="*/ 830971 w 3794889"/>
              <a:gd name="connsiteY26" fmla="*/ 1801815 h 2054063"/>
              <a:gd name="connsiteX27" fmla="*/ 862502 w 3794889"/>
              <a:gd name="connsiteY27" fmla="*/ 1822836 h 2054063"/>
              <a:gd name="connsiteX28" fmla="*/ 946585 w 3794889"/>
              <a:gd name="connsiteY28" fmla="*/ 1896408 h 2054063"/>
              <a:gd name="connsiteX29" fmla="*/ 1009647 w 3794889"/>
              <a:gd name="connsiteY29" fmla="*/ 1938450 h 2054063"/>
              <a:gd name="connsiteX30" fmla="*/ 1041178 w 3794889"/>
              <a:gd name="connsiteY30" fmla="*/ 1959470 h 2054063"/>
              <a:gd name="connsiteX31" fmla="*/ 1072709 w 3794889"/>
              <a:gd name="connsiteY31" fmla="*/ 1969981 h 2054063"/>
              <a:gd name="connsiteX32" fmla="*/ 1156792 w 3794889"/>
              <a:gd name="connsiteY32" fmla="*/ 2001512 h 2054063"/>
              <a:gd name="connsiteX33" fmla="*/ 1272406 w 3794889"/>
              <a:gd name="connsiteY33" fmla="*/ 2033043 h 2054063"/>
              <a:gd name="connsiteX34" fmla="*/ 1440571 w 3794889"/>
              <a:gd name="connsiteY34" fmla="*/ 2054063 h 2054063"/>
              <a:gd name="connsiteX35" fmla="*/ 1692820 w 3794889"/>
              <a:gd name="connsiteY35" fmla="*/ 2043553 h 2054063"/>
              <a:gd name="connsiteX36" fmla="*/ 1755882 w 3794889"/>
              <a:gd name="connsiteY36" fmla="*/ 2012022 h 2054063"/>
              <a:gd name="connsiteX37" fmla="*/ 1797923 w 3794889"/>
              <a:gd name="connsiteY37" fmla="*/ 2001512 h 2054063"/>
              <a:gd name="connsiteX38" fmla="*/ 1839965 w 3794889"/>
              <a:gd name="connsiteY38" fmla="*/ 1980491 h 2054063"/>
              <a:gd name="connsiteX39" fmla="*/ 1934558 w 3794889"/>
              <a:gd name="connsiteY39" fmla="*/ 1917429 h 2054063"/>
              <a:gd name="connsiteX40" fmla="*/ 1966089 w 3794889"/>
              <a:gd name="connsiteY40" fmla="*/ 1896408 h 2054063"/>
              <a:gd name="connsiteX41" fmla="*/ 1997620 w 3794889"/>
              <a:gd name="connsiteY41" fmla="*/ 1875388 h 2054063"/>
              <a:gd name="connsiteX42" fmla="*/ 2018640 w 3794889"/>
              <a:gd name="connsiteY42" fmla="*/ 1843856 h 2054063"/>
              <a:gd name="connsiteX43" fmla="*/ 2081702 w 3794889"/>
              <a:gd name="connsiteY43" fmla="*/ 1791305 h 2054063"/>
              <a:gd name="connsiteX44" fmla="*/ 2134254 w 3794889"/>
              <a:gd name="connsiteY44" fmla="*/ 1738753 h 2054063"/>
              <a:gd name="connsiteX45" fmla="*/ 2197316 w 3794889"/>
              <a:gd name="connsiteY45" fmla="*/ 1686201 h 2054063"/>
              <a:gd name="connsiteX46" fmla="*/ 2239358 w 3794889"/>
              <a:gd name="connsiteY46" fmla="*/ 1665181 h 2054063"/>
              <a:gd name="connsiteX47" fmla="*/ 2302420 w 3794889"/>
              <a:gd name="connsiteY47" fmla="*/ 1623139 h 2054063"/>
              <a:gd name="connsiteX48" fmla="*/ 2333951 w 3794889"/>
              <a:gd name="connsiteY48" fmla="*/ 1602119 h 2054063"/>
              <a:gd name="connsiteX49" fmla="*/ 2407523 w 3794889"/>
              <a:gd name="connsiteY49" fmla="*/ 1570588 h 2054063"/>
              <a:gd name="connsiteX50" fmla="*/ 2470585 w 3794889"/>
              <a:gd name="connsiteY50" fmla="*/ 1549567 h 2054063"/>
              <a:gd name="connsiteX51" fmla="*/ 2575689 w 3794889"/>
              <a:gd name="connsiteY51" fmla="*/ 1518036 h 2054063"/>
              <a:gd name="connsiteX52" fmla="*/ 2764875 w 3794889"/>
              <a:gd name="connsiteY52" fmla="*/ 1497015 h 2054063"/>
              <a:gd name="connsiteX53" fmla="*/ 2964571 w 3794889"/>
              <a:gd name="connsiteY53" fmla="*/ 1475994 h 2054063"/>
              <a:gd name="connsiteX54" fmla="*/ 3237840 w 3794889"/>
              <a:gd name="connsiteY54" fmla="*/ 1454974 h 2054063"/>
              <a:gd name="connsiteX55" fmla="*/ 3300902 w 3794889"/>
              <a:gd name="connsiteY55" fmla="*/ 1444463 h 2054063"/>
              <a:gd name="connsiteX56" fmla="*/ 3374475 w 3794889"/>
              <a:gd name="connsiteY56" fmla="*/ 1433953 h 2054063"/>
              <a:gd name="connsiteX57" fmla="*/ 3437537 w 3794889"/>
              <a:gd name="connsiteY57" fmla="*/ 1423443 h 2054063"/>
              <a:gd name="connsiteX58" fmla="*/ 3521620 w 3794889"/>
              <a:gd name="connsiteY58" fmla="*/ 1412932 h 2054063"/>
              <a:gd name="connsiteX59" fmla="*/ 3626723 w 3794889"/>
              <a:gd name="connsiteY59" fmla="*/ 1381401 h 2054063"/>
              <a:gd name="connsiteX60" fmla="*/ 3658254 w 3794889"/>
              <a:gd name="connsiteY60" fmla="*/ 1370891 h 2054063"/>
              <a:gd name="connsiteX61" fmla="*/ 3689785 w 3794889"/>
              <a:gd name="connsiteY61" fmla="*/ 1360381 h 2054063"/>
              <a:gd name="connsiteX62" fmla="*/ 3721316 w 3794889"/>
              <a:gd name="connsiteY62" fmla="*/ 1339360 h 2054063"/>
              <a:gd name="connsiteX63" fmla="*/ 3752847 w 3794889"/>
              <a:gd name="connsiteY63" fmla="*/ 1276298 h 2054063"/>
              <a:gd name="connsiteX64" fmla="*/ 3773868 w 3794889"/>
              <a:gd name="connsiteY64" fmla="*/ 1244767 h 2054063"/>
              <a:gd name="connsiteX65" fmla="*/ 3784378 w 3794889"/>
              <a:gd name="connsiteY65" fmla="*/ 1202725 h 2054063"/>
              <a:gd name="connsiteX66" fmla="*/ 3794889 w 3794889"/>
              <a:gd name="connsiteY66" fmla="*/ 1171194 h 2054063"/>
              <a:gd name="connsiteX67" fmla="*/ 3784378 w 3794889"/>
              <a:gd name="connsiteY67" fmla="*/ 982008 h 2054063"/>
              <a:gd name="connsiteX68" fmla="*/ 3752847 w 3794889"/>
              <a:gd name="connsiteY68" fmla="*/ 908436 h 2054063"/>
              <a:gd name="connsiteX69" fmla="*/ 3731827 w 3794889"/>
              <a:gd name="connsiteY69" fmla="*/ 845374 h 2054063"/>
              <a:gd name="connsiteX70" fmla="*/ 3710806 w 3794889"/>
              <a:gd name="connsiteY70" fmla="*/ 813843 h 2054063"/>
              <a:gd name="connsiteX71" fmla="*/ 3616213 w 3794889"/>
              <a:gd name="connsiteY71" fmla="*/ 729760 h 2054063"/>
              <a:gd name="connsiteX72" fmla="*/ 3563661 w 3794889"/>
              <a:gd name="connsiteY72" fmla="*/ 677208 h 2054063"/>
              <a:gd name="connsiteX73" fmla="*/ 3500599 w 3794889"/>
              <a:gd name="connsiteY73" fmla="*/ 614146 h 2054063"/>
              <a:gd name="connsiteX74" fmla="*/ 3448047 w 3794889"/>
              <a:gd name="connsiteY74" fmla="*/ 582615 h 2054063"/>
              <a:gd name="connsiteX75" fmla="*/ 3406006 w 3794889"/>
              <a:gd name="connsiteY75" fmla="*/ 551084 h 2054063"/>
              <a:gd name="connsiteX76" fmla="*/ 3321923 w 3794889"/>
              <a:gd name="connsiteY76" fmla="*/ 519553 h 2054063"/>
              <a:gd name="connsiteX77" fmla="*/ 3258861 w 3794889"/>
              <a:gd name="connsiteY77" fmla="*/ 498532 h 2054063"/>
              <a:gd name="connsiteX78" fmla="*/ 3227330 w 3794889"/>
              <a:gd name="connsiteY78" fmla="*/ 488022 h 2054063"/>
              <a:gd name="connsiteX79" fmla="*/ 3195799 w 3794889"/>
              <a:gd name="connsiteY79" fmla="*/ 477512 h 2054063"/>
              <a:gd name="connsiteX80" fmla="*/ 3101206 w 3794889"/>
              <a:gd name="connsiteY80" fmla="*/ 467001 h 2054063"/>
              <a:gd name="connsiteX81" fmla="*/ 2659771 w 3794889"/>
              <a:gd name="connsiteY81" fmla="*/ 477512 h 2054063"/>
              <a:gd name="connsiteX82" fmla="*/ 2596709 w 3794889"/>
              <a:gd name="connsiteY82" fmla="*/ 488022 h 2054063"/>
              <a:gd name="connsiteX83" fmla="*/ 2491606 w 3794889"/>
              <a:gd name="connsiteY83" fmla="*/ 509043 h 2054063"/>
              <a:gd name="connsiteX84" fmla="*/ 2439054 w 3794889"/>
              <a:gd name="connsiteY84" fmla="*/ 519553 h 2054063"/>
              <a:gd name="connsiteX85" fmla="*/ 2375992 w 3794889"/>
              <a:gd name="connsiteY85" fmla="*/ 540574 h 2054063"/>
              <a:gd name="connsiteX86" fmla="*/ 2270889 w 3794889"/>
              <a:gd name="connsiteY86" fmla="*/ 572105 h 2054063"/>
              <a:gd name="connsiteX87" fmla="*/ 2207827 w 3794889"/>
              <a:gd name="connsiteY87" fmla="*/ 603636 h 2054063"/>
              <a:gd name="connsiteX88" fmla="*/ 2113234 w 3794889"/>
              <a:gd name="connsiteY88" fmla="*/ 656188 h 2054063"/>
              <a:gd name="connsiteX89" fmla="*/ 2050171 w 3794889"/>
              <a:gd name="connsiteY89" fmla="*/ 708739 h 2054063"/>
              <a:gd name="connsiteX90" fmla="*/ 2018640 w 3794889"/>
              <a:gd name="connsiteY90" fmla="*/ 740270 h 2054063"/>
              <a:gd name="connsiteX91" fmla="*/ 1955578 w 3794889"/>
              <a:gd name="connsiteY91" fmla="*/ 782312 h 2054063"/>
              <a:gd name="connsiteX92" fmla="*/ 1913537 w 3794889"/>
              <a:gd name="connsiteY92" fmla="*/ 813843 h 2054063"/>
              <a:gd name="connsiteX93" fmla="*/ 1882006 w 3794889"/>
              <a:gd name="connsiteY93" fmla="*/ 824353 h 2054063"/>
              <a:gd name="connsiteX94" fmla="*/ 1818944 w 3794889"/>
              <a:gd name="connsiteY94" fmla="*/ 866394 h 2054063"/>
              <a:gd name="connsiteX95" fmla="*/ 1787413 w 3794889"/>
              <a:gd name="connsiteY95" fmla="*/ 876905 h 2054063"/>
              <a:gd name="connsiteX96" fmla="*/ 1755882 w 3794889"/>
              <a:gd name="connsiteY96" fmla="*/ 897925 h 2054063"/>
              <a:gd name="connsiteX97" fmla="*/ 1713840 w 3794889"/>
              <a:gd name="connsiteY97" fmla="*/ 908436 h 2054063"/>
              <a:gd name="connsiteX98" fmla="*/ 1598227 w 3794889"/>
              <a:gd name="connsiteY98" fmla="*/ 929456 h 2054063"/>
              <a:gd name="connsiteX99" fmla="*/ 1388020 w 3794889"/>
              <a:gd name="connsiteY99" fmla="*/ 908436 h 2054063"/>
              <a:gd name="connsiteX100" fmla="*/ 1356489 w 3794889"/>
              <a:gd name="connsiteY100" fmla="*/ 897925 h 2054063"/>
              <a:gd name="connsiteX101" fmla="*/ 1282916 w 3794889"/>
              <a:gd name="connsiteY101" fmla="*/ 855884 h 2054063"/>
              <a:gd name="connsiteX102" fmla="*/ 1219854 w 3794889"/>
              <a:gd name="connsiteY102" fmla="*/ 792822 h 2054063"/>
              <a:gd name="connsiteX103" fmla="*/ 1177813 w 3794889"/>
              <a:gd name="connsiteY103" fmla="*/ 729760 h 2054063"/>
              <a:gd name="connsiteX104" fmla="*/ 1146282 w 3794889"/>
              <a:gd name="connsiteY104" fmla="*/ 698229 h 2054063"/>
              <a:gd name="connsiteX105" fmla="*/ 1083220 w 3794889"/>
              <a:gd name="connsiteY105" fmla="*/ 614146 h 2054063"/>
              <a:gd name="connsiteX106" fmla="*/ 1051689 w 3794889"/>
              <a:gd name="connsiteY106" fmla="*/ 582615 h 2054063"/>
              <a:gd name="connsiteX107" fmla="*/ 1020158 w 3794889"/>
              <a:gd name="connsiteY107" fmla="*/ 530063 h 2054063"/>
              <a:gd name="connsiteX108" fmla="*/ 999137 w 3794889"/>
              <a:gd name="connsiteY108" fmla="*/ 498532 h 2054063"/>
              <a:gd name="connsiteX109" fmla="*/ 988627 w 3794889"/>
              <a:gd name="connsiteY109" fmla="*/ 467001 h 2054063"/>
              <a:gd name="connsiteX110" fmla="*/ 946585 w 3794889"/>
              <a:gd name="connsiteY110" fmla="*/ 393429 h 2054063"/>
              <a:gd name="connsiteX111" fmla="*/ 915054 w 3794889"/>
              <a:gd name="connsiteY111" fmla="*/ 330367 h 2054063"/>
              <a:gd name="connsiteX112" fmla="*/ 894034 w 3794889"/>
              <a:gd name="connsiteY112" fmla="*/ 288325 h 2054063"/>
              <a:gd name="connsiteX113" fmla="*/ 862502 w 3794889"/>
              <a:gd name="connsiteY113" fmla="*/ 256794 h 2054063"/>
              <a:gd name="connsiteX114" fmla="*/ 820461 w 3794889"/>
              <a:gd name="connsiteY114" fmla="*/ 204243 h 2054063"/>
              <a:gd name="connsiteX115" fmla="*/ 767909 w 3794889"/>
              <a:gd name="connsiteY115" fmla="*/ 141181 h 2054063"/>
              <a:gd name="connsiteX116" fmla="*/ 694337 w 3794889"/>
              <a:gd name="connsiteY116" fmla="*/ 78119 h 2054063"/>
              <a:gd name="connsiteX117" fmla="*/ 641785 w 3794889"/>
              <a:gd name="connsiteY117" fmla="*/ 15056 h 2054063"/>
              <a:gd name="connsiteX118" fmla="*/ 610254 w 3794889"/>
              <a:gd name="connsiteY118" fmla="*/ 4546 h 2054063"/>
              <a:gd name="connsiteX119" fmla="*/ 421068 w 3794889"/>
              <a:gd name="connsiteY119" fmla="*/ 46588 h 2054063"/>
              <a:gd name="connsiteX120" fmla="*/ 400047 w 3794889"/>
              <a:gd name="connsiteY120" fmla="*/ 88629 h 205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794889" h="2054063">
                <a:moveTo>
                  <a:pt x="400047" y="88629"/>
                </a:moveTo>
                <a:lnTo>
                  <a:pt x="400047" y="88629"/>
                </a:lnTo>
                <a:cubicBezTo>
                  <a:pt x="358006" y="109650"/>
                  <a:pt x="315397" y="129572"/>
                  <a:pt x="273923" y="151691"/>
                </a:cubicBezTo>
                <a:cubicBezTo>
                  <a:pt x="230431" y="174887"/>
                  <a:pt x="250846" y="170923"/>
                  <a:pt x="210861" y="204243"/>
                </a:cubicBezTo>
                <a:cubicBezTo>
                  <a:pt x="201157" y="212330"/>
                  <a:pt x="188771" y="216871"/>
                  <a:pt x="179330" y="225263"/>
                </a:cubicBezTo>
                <a:cubicBezTo>
                  <a:pt x="120427" y="277621"/>
                  <a:pt x="127196" y="271934"/>
                  <a:pt x="95247" y="319856"/>
                </a:cubicBezTo>
                <a:cubicBezTo>
                  <a:pt x="56920" y="434846"/>
                  <a:pt x="118045" y="260679"/>
                  <a:pt x="63716" y="382919"/>
                </a:cubicBezTo>
                <a:cubicBezTo>
                  <a:pt x="43740" y="427865"/>
                  <a:pt x="44412" y="445229"/>
                  <a:pt x="32185" y="488022"/>
                </a:cubicBezTo>
                <a:cubicBezTo>
                  <a:pt x="10642" y="563420"/>
                  <a:pt x="32529" y="465283"/>
                  <a:pt x="11165" y="572105"/>
                </a:cubicBezTo>
                <a:cubicBezTo>
                  <a:pt x="-1887" y="715669"/>
                  <a:pt x="-5452" y="689712"/>
                  <a:pt x="11165" y="855884"/>
                </a:cubicBezTo>
                <a:cubicBezTo>
                  <a:pt x="12007" y="864302"/>
                  <a:pt x="26583" y="918252"/>
                  <a:pt x="32185" y="929456"/>
                </a:cubicBezTo>
                <a:cubicBezTo>
                  <a:pt x="37834" y="940755"/>
                  <a:pt x="46199" y="950477"/>
                  <a:pt x="53206" y="960988"/>
                </a:cubicBezTo>
                <a:cubicBezTo>
                  <a:pt x="56709" y="971498"/>
                  <a:pt x="58336" y="982834"/>
                  <a:pt x="63716" y="992519"/>
                </a:cubicBezTo>
                <a:cubicBezTo>
                  <a:pt x="75985" y="1014604"/>
                  <a:pt x="91744" y="1034560"/>
                  <a:pt x="105758" y="1055581"/>
                </a:cubicBezTo>
                <a:cubicBezTo>
                  <a:pt x="112765" y="1066091"/>
                  <a:pt x="117846" y="1078180"/>
                  <a:pt x="126778" y="1087112"/>
                </a:cubicBezTo>
                <a:lnTo>
                  <a:pt x="189840" y="1150174"/>
                </a:lnTo>
                <a:lnTo>
                  <a:pt x="221371" y="1181705"/>
                </a:lnTo>
                <a:cubicBezTo>
                  <a:pt x="231881" y="1192215"/>
                  <a:pt x="244657" y="1200869"/>
                  <a:pt x="252902" y="1213236"/>
                </a:cubicBezTo>
                <a:cubicBezTo>
                  <a:pt x="303189" y="1288665"/>
                  <a:pt x="277080" y="1258434"/>
                  <a:pt x="326475" y="1307829"/>
                </a:cubicBezTo>
                <a:cubicBezTo>
                  <a:pt x="346575" y="1368130"/>
                  <a:pt x="322591" y="1311845"/>
                  <a:pt x="368516" y="1370891"/>
                </a:cubicBezTo>
                <a:cubicBezTo>
                  <a:pt x="411691" y="1426402"/>
                  <a:pt x="396878" y="1427808"/>
                  <a:pt x="442089" y="1465484"/>
                </a:cubicBezTo>
                <a:cubicBezTo>
                  <a:pt x="451793" y="1473571"/>
                  <a:pt x="463110" y="1479498"/>
                  <a:pt x="473620" y="1486505"/>
                </a:cubicBezTo>
                <a:cubicBezTo>
                  <a:pt x="522668" y="1560077"/>
                  <a:pt x="494640" y="1535553"/>
                  <a:pt x="547192" y="1570588"/>
                </a:cubicBezTo>
                <a:cubicBezTo>
                  <a:pt x="565877" y="1598615"/>
                  <a:pt x="571732" y="1611863"/>
                  <a:pt x="599744" y="1633650"/>
                </a:cubicBezTo>
                <a:cubicBezTo>
                  <a:pt x="619686" y="1649160"/>
                  <a:pt x="642595" y="1660533"/>
                  <a:pt x="662806" y="1675691"/>
                </a:cubicBezTo>
                <a:cubicBezTo>
                  <a:pt x="725061" y="1722383"/>
                  <a:pt x="690267" y="1697502"/>
                  <a:pt x="767909" y="1749263"/>
                </a:cubicBezTo>
                <a:cubicBezTo>
                  <a:pt x="846190" y="1801450"/>
                  <a:pt x="750051" y="1734381"/>
                  <a:pt x="830971" y="1801815"/>
                </a:cubicBezTo>
                <a:cubicBezTo>
                  <a:pt x="840675" y="1809902"/>
                  <a:pt x="851992" y="1815829"/>
                  <a:pt x="862502" y="1822836"/>
                </a:cubicBezTo>
                <a:cubicBezTo>
                  <a:pt x="922063" y="1912176"/>
                  <a:pt x="823961" y="1773784"/>
                  <a:pt x="946585" y="1896408"/>
                </a:cubicBezTo>
                <a:cubicBezTo>
                  <a:pt x="1006355" y="1956178"/>
                  <a:pt x="948806" y="1908030"/>
                  <a:pt x="1009647" y="1938450"/>
                </a:cubicBezTo>
                <a:cubicBezTo>
                  <a:pt x="1020945" y="1944099"/>
                  <a:pt x="1029880" y="1953821"/>
                  <a:pt x="1041178" y="1959470"/>
                </a:cubicBezTo>
                <a:cubicBezTo>
                  <a:pt x="1051087" y="1964425"/>
                  <a:pt x="1062526" y="1965617"/>
                  <a:pt x="1072709" y="1969981"/>
                </a:cubicBezTo>
                <a:cubicBezTo>
                  <a:pt x="1170664" y="2011961"/>
                  <a:pt x="1059914" y="1973832"/>
                  <a:pt x="1156792" y="2001512"/>
                </a:cubicBezTo>
                <a:cubicBezTo>
                  <a:pt x="1204903" y="2015258"/>
                  <a:pt x="1205811" y="2024719"/>
                  <a:pt x="1272406" y="2033043"/>
                </a:cubicBezTo>
                <a:lnTo>
                  <a:pt x="1440571" y="2054063"/>
                </a:lnTo>
                <a:cubicBezTo>
                  <a:pt x="1524654" y="2050560"/>
                  <a:pt x="1608894" y="2049770"/>
                  <a:pt x="1692820" y="2043553"/>
                </a:cubicBezTo>
                <a:cubicBezTo>
                  <a:pt x="1728516" y="2040909"/>
                  <a:pt x="1724047" y="2025665"/>
                  <a:pt x="1755882" y="2012022"/>
                </a:cubicBezTo>
                <a:cubicBezTo>
                  <a:pt x="1769159" y="2006332"/>
                  <a:pt x="1783909" y="2005015"/>
                  <a:pt x="1797923" y="2001512"/>
                </a:cubicBezTo>
                <a:cubicBezTo>
                  <a:pt x="1811937" y="1994505"/>
                  <a:pt x="1826530" y="1988552"/>
                  <a:pt x="1839965" y="1980491"/>
                </a:cubicBezTo>
                <a:cubicBezTo>
                  <a:pt x="1839982" y="1980481"/>
                  <a:pt x="1918784" y="1927945"/>
                  <a:pt x="1934558" y="1917429"/>
                </a:cubicBezTo>
                <a:lnTo>
                  <a:pt x="1966089" y="1896408"/>
                </a:lnTo>
                <a:lnTo>
                  <a:pt x="1997620" y="1875388"/>
                </a:lnTo>
                <a:cubicBezTo>
                  <a:pt x="2004627" y="1864877"/>
                  <a:pt x="2010553" y="1853560"/>
                  <a:pt x="2018640" y="1843856"/>
                </a:cubicBezTo>
                <a:cubicBezTo>
                  <a:pt x="2043928" y="1813509"/>
                  <a:pt x="2050699" y="1811973"/>
                  <a:pt x="2081702" y="1791305"/>
                </a:cubicBezTo>
                <a:cubicBezTo>
                  <a:pt x="2120240" y="1733498"/>
                  <a:pt x="2081702" y="1782546"/>
                  <a:pt x="2134254" y="1738753"/>
                </a:cubicBezTo>
                <a:cubicBezTo>
                  <a:pt x="2181678" y="1699233"/>
                  <a:pt x="2147502" y="1714665"/>
                  <a:pt x="2197316" y="1686201"/>
                </a:cubicBezTo>
                <a:cubicBezTo>
                  <a:pt x="2210920" y="1678428"/>
                  <a:pt x="2225923" y="1673242"/>
                  <a:pt x="2239358" y="1665181"/>
                </a:cubicBezTo>
                <a:cubicBezTo>
                  <a:pt x="2261022" y="1652183"/>
                  <a:pt x="2281399" y="1637153"/>
                  <a:pt x="2302420" y="1623139"/>
                </a:cubicBezTo>
                <a:cubicBezTo>
                  <a:pt x="2312930" y="1616132"/>
                  <a:pt x="2321968" y="1606114"/>
                  <a:pt x="2333951" y="1602119"/>
                </a:cubicBezTo>
                <a:cubicBezTo>
                  <a:pt x="2435462" y="1568280"/>
                  <a:pt x="2277628" y="1622546"/>
                  <a:pt x="2407523" y="1570588"/>
                </a:cubicBezTo>
                <a:cubicBezTo>
                  <a:pt x="2428096" y="1562359"/>
                  <a:pt x="2449564" y="1556574"/>
                  <a:pt x="2470585" y="1549567"/>
                </a:cubicBezTo>
                <a:cubicBezTo>
                  <a:pt x="2505431" y="1537951"/>
                  <a:pt x="2539560" y="1525262"/>
                  <a:pt x="2575689" y="1518036"/>
                </a:cubicBezTo>
                <a:cubicBezTo>
                  <a:pt x="2653559" y="1502462"/>
                  <a:pt x="2670578" y="1505587"/>
                  <a:pt x="2764875" y="1497015"/>
                </a:cubicBezTo>
                <a:cubicBezTo>
                  <a:pt x="2840074" y="1490179"/>
                  <a:pt x="2890373" y="1484239"/>
                  <a:pt x="2964571" y="1475994"/>
                </a:cubicBezTo>
                <a:cubicBezTo>
                  <a:pt x="3088156" y="1445099"/>
                  <a:pt x="2956444" y="1475074"/>
                  <a:pt x="3237840" y="1454974"/>
                </a:cubicBezTo>
                <a:cubicBezTo>
                  <a:pt x="3259096" y="1453456"/>
                  <a:pt x="3279839" y="1447703"/>
                  <a:pt x="3300902" y="1444463"/>
                </a:cubicBezTo>
                <a:cubicBezTo>
                  <a:pt x="3325387" y="1440696"/>
                  <a:pt x="3349990" y="1437720"/>
                  <a:pt x="3374475" y="1433953"/>
                </a:cubicBezTo>
                <a:cubicBezTo>
                  <a:pt x="3395538" y="1430713"/>
                  <a:pt x="3416441" y="1426457"/>
                  <a:pt x="3437537" y="1423443"/>
                </a:cubicBezTo>
                <a:cubicBezTo>
                  <a:pt x="3465499" y="1419448"/>
                  <a:pt x="3493759" y="1417576"/>
                  <a:pt x="3521620" y="1412932"/>
                </a:cubicBezTo>
                <a:cubicBezTo>
                  <a:pt x="3553393" y="1407636"/>
                  <a:pt x="3598682" y="1390748"/>
                  <a:pt x="3626723" y="1381401"/>
                </a:cubicBezTo>
                <a:lnTo>
                  <a:pt x="3658254" y="1370891"/>
                </a:lnTo>
                <a:lnTo>
                  <a:pt x="3689785" y="1360381"/>
                </a:lnTo>
                <a:cubicBezTo>
                  <a:pt x="3700295" y="1353374"/>
                  <a:pt x="3712384" y="1348292"/>
                  <a:pt x="3721316" y="1339360"/>
                </a:cubicBezTo>
                <a:cubicBezTo>
                  <a:pt x="3751439" y="1309237"/>
                  <a:pt x="3735749" y="1310493"/>
                  <a:pt x="3752847" y="1276298"/>
                </a:cubicBezTo>
                <a:cubicBezTo>
                  <a:pt x="3758496" y="1265000"/>
                  <a:pt x="3766861" y="1255277"/>
                  <a:pt x="3773868" y="1244767"/>
                </a:cubicBezTo>
                <a:cubicBezTo>
                  <a:pt x="3777371" y="1230753"/>
                  <a:pt x="3780410" y="1216614"/>
                  <a:pt x="3784378" y="1202725"/>
                </a:cubicBezTo>
                <a:cubicBezTo>
                  <a:pt x="3787422" y="1192072"/>
                  <a:pt x="3794889" y="1182273"/>
                  <a:pt x="3794889" y="1171194"/>
                </a:cubicBezTo>
                <a:cubicBezTo>
                  <a:pt x="3794889" y="1108035"/>
                  <a:pt x="3790366" y="1044883"/>
                  <a:pt x="3784378" y="982008"/>
                </a:cubicBezTo>
                <a:cubicBezTo>
                  <a:pt x="3782263" y="959802"/>
                  <a:pt x="3759943" y="926177"/>
                  <a:pt x="3752847" y="908436"/>
                </a:cubicBezTo>
                <a:cubicBezTo>
                  <a:pt x="3744618" y="887863"/>
                  <a:pt x="3744118" y="863810"/>
                  <a:pt x="3731827" y="845374"/>
                </a:cubicBezTo>
                <a:cubicBezTo>
                  <a:pt x="3724820" y="834864"/>
                  <a:pt x="3719198" y="823284"/>
                  <a:pt x="3710806" y="813843"/>
                </a:cubicBezTo>
                <a:cubicBezTo>
                  <a:pt x="3658447" y="754939"/>
                  <a:pt x="3664136" y="761709"/>
                  <a:pt x="3616213" y="729760"/>
                </a:cubicBezTo>
                <a:cubicBezTo>
                  <a:pt x="3572897" y="664787"/>
                  <a:pt x="3620990" y="728168"/>
                  <a:pt x="3563661" y="677208"/>
                </a:cubicBezTo>
                <a:cubicBezTo>
                  <a:pt x="3541442" y="657458"/>
                  <a:pt x="3526090" y="629441"/>
                  <a:pt x="3500599" y="614146"/>
                </a:cubicBezTo>
                <a:cubicBezTo>
                  <a:pt x="3483082" y="603636"/>
                  <a:pt x="3465045" y="593947"/>
                  <a:pt x="3448047" y="582615"/>
                </a:cubicBezTo>
                <a:cubicBezTo>
                  <a:pt x="3433472" y="572898"/>
                  <a:pt x="3420860" y="560368"/>
                  <a:pt x="3406006" y="551084"/>
                </a:cubicBezTo>
                <a:cubicBezTo>
                  <a:pt x="3362629" y="523973"/>
                  <a:pt x="3368485" y="533521"/>
                  <a:pt x="3321923" y="519553"/>
                </a:cubicBezTo>
                <a:cubicBezTo>
                  <a:pt x="3300700" y="513186"/>
                  <a:pt x="3279882" y="505539"/>
                  <a:pt x="3258861" y="498532"/>
                </a:cubicBezTo>
                <a:lnTo>
                  <a:pt x="3227330" y="488022"/>
                </a:lnTo>
                <a:cubicBezTo>
                  <a:pt x="3216820" y="484519"/>
                  <a:pt x="3206810" y="478736"/>
                  <a:pt x="3195799" y="477512"/>
                </a:cubicBezTo>
                <a:lnTo>
                  <a:pt x="3101206" y="467001"/>
                </a:lnTo>
                <a:lnTo>
                  <a:pt x="2659771" y="477512"/>
                </a:lnTo>
                <a:cubicBezTo>
                  <a:pt x="2638479" y="478399"/>
                  <a:pt x="2617655" y="484095"/>
                  <a:pt x="2596709" y="488022"/>
                </a:cubicBezTo>
                <a:cubicBezTo>
                  <a:pt x="2561593" y="494606"/>
                  <a:pt x="2526640" y="502036"/>
                  <a:pt x="2491606" y="509043"/>
                </a:cubicBezTo>
                <a:cubicBezTo>
                  <a:pt x="2474089" y="512546"/>
                  <a:pt x="2456001" y="513904"/>
                  <a:pt x="2439054" y="519553"/>
                </a:cubicBezTo>
                <a:cubicBezTo>
                  <a:pt x="2418033" y="526560"/>
                  <a:pt x="2397488" y="535200"/>
                  <a:pt x="2375992" y="540574"/>
                </a:cubicBezTo>
                <a:cubicBezTo>
                  <a:pt x="2352489" y="546450"/>
                  <a:pt x="2286245" y="561868"/>
                  <a:pt x="2270889" y="572105"/>
                </a:cubicBezTo>
                <a:cubicBezTo>
                  <a:pt x="2130899" y="665429"/>
                  <a:pt x="2338383" y="531105"/>
                  <a:pt x="2207827" y="603636"/>
                </a:cubicBezTo>
                <a:cubicBezTo>
                  <a:pt x="2099407" y="663870"/>
                  <a:pt x="2184581" y="632404"/>
                  <a:pt x="2113234" y="656188"/>
                </a:cubicBezTo>
                <a:cubicBezTo>
                  <a:pt x="2021103" y="748316"/>
                  <a:pt x="2137977" y="635568"/>
                  <a:pt x="2050171" y="708739"/>
                </a:cubicBezTo>
                <a:cubicBezTo>
                  <a:pt x="2038752" y="718255"/>
                  <a:pt x="2030373" y="731144"/>
                  <a:pt x="2018640" y="740270"/>
                </a:cubicBezTo>
                <a:cubicBezTo>
                  <a:pt x="1998698" y="755781"/>
                  <a:pt x="1975789" y="767154"/>
                  <a:pt x="1955578" y="782312"/>
                </a:cubicBezTo>
                <a:cubicBezTo>
                  <a:pt x="1941564" y="792822"/>
                  <a:pt x="1928746" y="805152"/>
                  <a:pt x="1913537" y="813843"/>
                </a:cubicBezTo>
                <a:cubicBezTo>
                  <a:pt x="1903918" y="819340"/>
                  <a:pt x="1892516" y="820850"/>
                  <a:pt x="1882006" y="824353"/>
                </a:cubicBezTo>
                <a:cubicBezTo>
                  <a:pt x="1860985" y="838367"/>
                  <a:pt x="1842911" y="858404"/>
                  <a:pt x="1818944" y="866394"/>
                </a:cubicBezTo>
                <a:cubicBezTo>
                  <a:pt x="1808434" y="869898"/>
                  <a:pt x="1797322" y="871950"/>
                  <a:pt x="1787413" y="876905"/>
                </a:cubicBezTo>
                <a:cubicBezTo>
                  <a:pt x="1776115" y="882554"/>
                  <a:pt x="1767492" y="892949"/>
                  <a:pt x="1755882" y="897925"/>
                </a:cubicBezTo>
                <a:cubicBezTo>
                  <a:pt x="1742605" y="903615"/>
                  <a:pt x="1727941" y="905302"/>
                  <a:pt x="1713840" y="908436"/>
                </a:cubicBezTo>
                <a:cubicBezTo>
                  <a:pt x="1669776" y="918228"/>
                  <a:pt x="1643856" y="921851"/>
                  <a:pt x="1598227" y="929456"/>
                </a:cubicBezTo>
                <a:cubicBezTo>
                  <a:pt x="1506543" y="923344"/>
                  <a:pt x="1463795" y="927380"/>
                  <a:pt x="1388020" y="908436"/>
                </a:cubicBezTo>
                <a:cubicBezTo>
                  <a:pt x="1377272" y="905749"/>
                  <a:pt x="1366672" y="902289"/>
                  <a:pt x="1356489" y="897925"/>
                </a:cubicBezTo>
                <a:cubicBezTo>
                  <a:pt x="1338108" y="890048"/>
                  <a:pt x="1299298" y="870446"/>
                  <a:pt x="1282916" y="855884"/>
                </a:cubicBezTo>
                <a:cubicBezTo>
                  <a:pt x="1260697" y="836134"/>
                  <a:pt x="1236344" y="817557"/>
                  <a:pt x="1219854" y="792822"/>
                </a:cubicBezTo>
                <a:cubicBezTo>
                  <a:pt x="1205840" y="771801"/>
                  <a:pt x="1195677" y="747624"/>
                  <a:pt x="1177813" y="729760"/>
                </a:cubicBezTo>
                <a:cubicBezTo>
                  <a:pt x="1167303" y="719250"/>
                  <a:pt x="1155694" y="709733"/>
                  <a:pt x="1146282" y="698229"/>
                </a:cubicBezTo>
                <a:cubicBezTo>
                  <a:pt x="1124097" y="671114"/>
                  <a:pt x="1107993" y="638919"/>
                  <a:pt x="1083220" y="614146"/>
                </a:cubicBezTo>
                <a:cubicBezTo>
                  <a:pt x="1072710" y="603636"/>
                  <a:pt x="1060607" y="594506"/>
                  <a:pt x="1051689" y="582615"/>
                </a:cubicBezTo>
                <a:cubicBezTo>
                  <a:pt x="1039432" y="566272"/>
                  <a:pt x="1030985" y="547386"/>
                  <a:pt x="1020158" y="530063"/>
                </a:cubicBezTo>
                <a:cubicBezTo>
                  <a:pt x="1013463" y="519351"/>
                  <a:pt x="1006144" y="509042"/>
                  <a:pt x="999137" y="498532"/>
                </a:cubicBezTo>
                <a:cubicBezTo>
                  <a:pt x="995634" y="488022"/>
                  <a:pt x="993582" y="476910"/>
                  <a:pt x="988627" y="467001"/>
                </a:cubicBezTo>
                <a:cubicBezTo>
                  <a:pt x="935849" y="361445"/>
                  <a:pt x="1001865" y="522415"/>
                  <a:pt x="946585" y="393429"/>
                </a:cubicBezTo>
                <a:cubicBezTo>
                  <a:pt x="905286" y="297065"/>
                  <a:pt x="972771" y="431374"/>
                  <a:pt x="915054" y="330367"/>
                </a:cubicBezTo>
                <a:cubicBezTo>
                  <a:pt x="907281" y="316763"/>
                  <a:pt x="903141" y="301075"/>
                  <a:pt x="894034" y="288325"/>
                </a:cubicBezTo>
                <a:cubicBezTo>
                  <a:pt x="885394" y="276230"/>
                  <a:pt x="873013" y="267304"/>
                  <a:pt x="862502" y="256794"/>
                </a:cubicBezTo>
                <a:cubicBezTo>
                  <a:pt x="842041" y="195410"/>
                  <a:pt x="868001" y="251783"/>
                  <a:pt x="820461" y="204243"/>
                </a:cubicBezTo>
                <a:cubicBezTo>
                  <a:pt x="723140" y="106924"/>
                  <a:pt x="888452" y="244504"/>
                  <a:pt x="767909" y="141181"/>
                </a:cubicBezTo>
                <a:cubicBezTo>
                  <a:pt x="727314" y="106385"/>
                  <a:pt x="726937" y="117239"/>
                  <a:pt x="694337" y="78119"/>
                </a:cubicBezTo>
                <a:cubicBezTo>
                  <a:pt x="670103" y="49038"/>
                  <a:pt x="676327" y="38084"/>
                  <a:pt x="641785" y="15056"/>
                </a:cubicBezTo>
                <a:cubicBezTo>
                  <a:pt x="632567" y="8911"/>
                  <a:pt x="620764" y="8049"/>
                  <a:pt x="610254" y="4546"/>
                </a:cubicBezTo>
                <a:cubicBezTo>
                  <a:pt x="453581" y="14338"/>
                  <a:pt x="467823" y="-31337"/>
                  <a:pt x="421068" y="46588"/>
                </a:cubicBezTo>
                <a:cubicBezTo>
                  <a:pt x="417038" y="53305"/>
                  <a:pt x="403550" y="81622"/>
                  <a:pt x="400047" y="88629"/>
                </a:cubicBezTo>
                <a:close/>
              </a:path>
            </a:pathLst>
          </a:custGeom>
          <a:solidFill>
            <a:schemeClr val="accent2">
              <a:lumMod val="50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94290" y="1145628"/>
            <a:ext cx="3605048" cy="2127694"/>
          </a:xfrm>
          <a:custGeom>
            <a:avLst/>
            <a:gdLst>
              <a:gd name="connsiteX0" fmla="*/ 3520965 w 3605048"/>
              <a:gd name="connsiteY0" fmla="*/ 430924 h 2127694"/>
              <a:gd name="connsiteX1" fmla="*/ 3520965 w 3605048"/>
              <a:gd name="connsiteY1" fmla="*/ 430924 h 2127694"/>
              <a:gd name="connsiteX2" fmla="*/ 3447393 w 3605048"/>
              <a:gd name="connsiteY2" fmla="*/ 325820 h 2127694"/>
              <a:gd name="connsiteX3" fmla="*/ 3426372 w 3605048"/>
              <a:gd name="connsiteY3" fmla="*/ 294289 h 2127694"/>
              <a:gd name="connsiteX4" fmla="*/ 3415862 w 3605048"/>
              <a:gd name="connsiteY4" fmla="*/ 262758 h 2127694"/>
              <a:gd name="connsiteX5" fmla="*/ 3373820 w 3605048"/>
              <a:gd name="connsiteY5" fmla="*/ 199696 h 2127694"/>
              <a:gd name="connsiteX6" fmla="*/ 3331779 w 3605048"/>
              <a:gd name="connsiteY6" fmla="*/ 136634 h 2127694"/>
              <a:gd name="connsiteX7" fmla="*/ 3310758 w 3605048"/>
              <a:gd name="connsiteY7" fmla="*/ 105103 h 2127694"/>
              <a:gd name="connsiteX8" fmla="*/ 3247696 w 3605048"/>
              <a:gd name="connsiteY8" fmla="*/ 84082 h 2127694"/>
              <a:gd name="connsiteX9" fmla="*/ 3184634 w 3605048"/>
              <a:gd name="connsiteY9" fmla="*/ 42041 h 2127694"/>
              <a:gd name="connsiteX10" fmla="*/ 3121572 w 3605048"/>
              <a:gd name="connsiteY10" fmla="*/ 21020 h 2127694"/>
              <a:gd name="connsiteX11" fmla="*/ 3090041 w 3605048"/>
              <a:gd name="connsiteY11" fmla="*/ 10510 h 2127694"/>
              <a:gd name="connsiteX12" fmla="*/ 3037489 w 3605048"/>
              <a:gd name="connsiteY12" fmla="*/ 0 h 2127694"/>
              <a:gd name="connsiteX13" fmla="*/ 2617076 w 3605048"/>
              <a:gd name="connsiteY13" fmla="*/ 10510 h 2127694"/>
              <a:gd name="connsiteX14" fmla="*/ 2522482 w 3605048"/>
              <a:gd name="connsiteY14" fmla="*/ 31531 h 2127694"/>
              <a:gd name="connsiteX15" fmla="*/ 2427889 w 3605048"/>
              <a:gd name="connsiteY15" fmla="*/ 63062 h 2127694"/>
              <a:gd name="connsiteX16" fmla="*/ 2312276 w 3605048"/>
              <a:gd name="connsiteY16" fmla="*/ 94593 h 2127694"/>
              <a:gd name="connsiteX17" fmla="*/ 2280744 w 3605048"/>
              <a:gd name="connsiteY17" fmla="*/ 105103 h 2127694"/>
              <a:gd name="connsiteX18" fmla="*/ 2228193 w 3605048"/>
              <a:gd name="connsiteY18" fmla="*/ 115613 h 2127694"/>
              <a:gd name="connsiteX19" fmla="*/ 2144110 w 3605048"/>
              <a:gd name="connsiteY19" fmla="*/ 136634 h 2127694"/>
              <a:gd name="connsiteX20" fmla="*/ 2081048 w 3605048"/>
              <a:gd name="connsiteY20" fmla="*/ 147144 h 2127694"/>
              <a:gd name="connsiteX21" fmla="*/ 1849820 w 3605048"/>
              <a:gd name="connsiteY21" fmla="*/ 178675 h 2127694"/>
              <a:gd name="connsiteX22" fmla="*/ 1818289 w 3605048"/>
              <a:gd name="connsiteY22" fmla="*/ 189186 h 2127694"/>
              <a:gd name="connsiteX23" fmla="*/ 1765738 w 3605048"/>
              <a:gd name="connsiteY23" fmla="*/ 199696 h 2127694"/>
              <a:gd name="connsiteX24" fmla="*/ 1723696 w 3605048"/>
              <a:gd name="connsiteY24" fmla="*/ 220717 h 2127694"/>
              <a:gd name="connsiteX25" fmla="*/ 1660634 w 3605048"/>
              <a:gd name="connsiteY25" fmla="*/ 241738 h 2127694"/>
              <a:gd name="connsiteX26" fmla="*/ 1576551 w 3605048"/>
              <a:gd name="connsiteY26" fmla="*/ 273269 h 2127694"/>
              <a:gd name="connsiteX27" fmla="*/ 1502979 w 3605048"/>
              <a:gd name="connsiteY27" fmla="*/ 315310 h 2127694"/>
              <a:gd name="connsiteX28" fmla="*/ 1471448 w 3605048"/>
              <a:gd name="connsiteY28" fmla="*/ 336331 h 2127694"/>
              <a:gd name="connsiteX29" fmla="*/ 1387365 w 3605048"/>
              <a:gd name="connsiteY29" fmla="*/ 378372 h 2127694"/>
              <a:gd name="connsiteX30" fmla="*/ 1303282 w 3605048"/>
              <a:gd name="connsiteY30" fmla="*/ 420413 h 2127694"/>
              <a:gd name="connsiteX31" fmla="*/ 1261241 w 3605048"/>
              <a:gd name="connsiteY31" fmla="*/ 441434 h 2127694"/>
              <a:gd name="connsiteX32" fmla="*/ 1187669 w 3605048"/>
              <a:gd name="connsiteY32" fmla="*/ 472965 h 2127694"/>
              <a:gd name="connsiteX33" fmla="*/ 1156138 w 3605048"/>
              <a:gd name="connsiteY33" fmla="*/ 493986 h 2127694"/>
              <a:gd name="connsiteX34" fmla="*/ 1072055 w 3605048"/>
              <a:gd name="connsiteY34" fmla="*/ 515006 h 2127694"/>
              <a:gd name="connsiteX35" fmla="*/ 1008993 w 3605048"/>
              <a:gd name="connsiteY35" fmla="*/ 546538 h 2127694"/>
              <a:gd name="connsiteX36" fmla="*/ 977462 w 3605048"/>
              <a:gd name="connsiteY36" fmla="*/ 567558 h 2127694"/>
              <a:gd name="connsiteX37" fmla="*/ 935420 w 3605048"/>
              <a:gd name="connsiteY37" fmla="*/ 578069 h 2127694"/>
              <a:gd name="connsiteX38" fmla="*/ 893379 w 3605048"/>
              <a:gd name="connsiteY38" fmla="*/ 599089 h 2127694"/>
              <a:gd name="connsiteX39" fmla="*/ 861848 w 3605048"/>
              <a:gd name="connsiteY39" fmla="*/ 609600 h 2127694"/>
              <a:gd name="connsiteX40" fmla="*/ 819807 w 3605048"/>
              <a:gd name="connsiteY40" fmla="*/ 630620 h 2127694"/>
              <a:gd name="connsiteX41" fmla="*/ 788276 w 3605048"/>
              <a:gd name="connsiteY41" fmla="*/ 651641 h 2127694"/>
              <a:gd name="connsiteX42" fmla="*/ 746234 w 3605048"/>
              <a:gd name="connsiteY42" fmla="*/ 662151 h 2127694"/>
              <a:gd name="connsiteX43" fmla="*/ 714703 w 3605048"/>
              <a:gd name="connsiteY43" fmla="*/ 683172 h 2127694"/>
              <a:gd name="connsiteX44" fmla="*/ 651641 w 3605048"/>
              <a:gd name="connsiteY44" fmla="*/ 714703 h 2127694"/>
              <a:gd name="connsiteX45" fmla="*/ 620110 w 3605048"/>
              <a:gd name="connsiteY45" fmla="*/ 746234 h 2127694"/>
              <a:gd name="connsiteX46" fmla="*/ 525517 w 3605048"/>
              <a:gd name="connsiteY46" fmla="*/ 809296 h 2127694"/>
              <a:gd name="connsiteX47" fmla="*/ 493986 w 3605048"/>
              <a:gd name="connsiteY47" fmla="*/ 840827 h 2127694"/>
              <a:gd name="connsiteX48" fmla="*/ 378372 w 3605048"/>
              <a:gd name="connsiteY48" fmla="*/ 935420 h 2127694"/>
              <a:gd name="connsiteX49" fmla="*/ 315310 w 3605048"/>
              <a:gd name="connsiteY49" fmla="*/ 1019503 h 2127694"/>
              <a:gd name="connsiteX50" fmla="*/ 220717 w 3605048"/>
              <a:gd name="connsiteY50" fmla="*/ 1124606 h 2127694"/>
              <a:gd name="connsiteX51" fmla="*/ 178676 w 3605048"/>
              <a:gd name="connsiteY51" fmla="*/ 1187669 h 2127694"/>
              <a:gd name="connsiteX52" fmla="*/ 157655 w 3605048"/>
              <a:gd name="connsiteY52" fmla="*/ 1240220 h 2127694"/>
              <a:gd name="connsiteX53" fmla="*/ 136634 w 3605048"/>
              <a:gd name="connsiteY53" fmla="*/ 1282262 h 2127694"/>
              <a:gd name="connsiteX54" fmla="*/ 115613 w 3605048"/>
              <a:gd name="connsiteY54" fmla="*/ 1345324 h 2127694"/>
              <a:gd name="connsiteX55" fmla="*/ 105103 w 3605048"/>
              <a:gd name="connsiteY55" fmla="*/ 1376855 h 2127694"/>
              <a:gd name="connsiteX56" fmla="*/ 84082 w 3605048"/>
              <a:gd name="connsiteY56" fmla="*/ 1418896 h 2127694"/>
              <a:gd name="connsiteX57" fmla="*/ 63062 w 3605048"/>
              <a:gd name="connsiteY57" fmla="*/ 1502979 h 2127694"/>
              <a:gd name="connsiteX58" fmla="*/ 52551 w 3605048"/>
              <a:gd name="connsiteY58" fmla="*/ 1545020 h 2127694"/>
              <a:gd name="connsiteX59" fmla="*/ 42041 w 3605048"/>
              <a:gd name="connsiteY59" fmla="*/ 1576551 h 2127694"/>
              <a:gd name="connsiteX60" fmla="*/ 31531 w 3605048"/>
              <a:gd name="connsiteY60" fmla="*/ 1629103 h 2127694"/>
              <a:gd name="connsiteX61" fmla="*/ 21020 w 3605048"/>
              <a:gd name="connsiteY61" fmla="*/ 1660634 h 2127694"/>
              <a:gd name="connsiteX62" fmla="*/ 0 w 3605048"/>
              <a:gd name="connsiteY62" fmla="*/ 1734206 h 2127694"/>
              <a:gd name="connsiteX63" fmla="*/ 10510 w 3605048"/>
              <a:gd name="connsiteY63" fmla="*/ 1891862 h 2127694"/>
              <a:gd name="connsiteX64" fmla="*/ 63062 w 3605048"/>
              <a:gd name="connsiteY64" fmla="*/ 1986455 h 2127694"/>
              <a:gd name="connsiteX65" fmla="*/ 157655 w 3605048"/>
              <a:gd name="connsiteY65" fmla="*/ 2060027 h 2127694"/>
              <a:gd name="connsiteX66" fmla="*/ 220717 w 3605048"/>
              <a:gd name="connsiteY66" fmla="*/ 2091558 h 2127694"/>
              <a:gd name="connsiteX67" fmla="*/ 493986 w 3605048"/>
              <a:gd name="connsiteY67" fmla="*/ 2102069 h 2127694"/>
              <a:gd name="connsiteX68" fmla="*/ 672662 w 3605048"/>
              <a:gd name="connsiteY68" fmla="*/ 2081048 h 2127694"/>
              <a:gd name="connsiteX69" fmla="*/ 714703 w 3605048"/>
              <a:gd name="connsiteY69" fmla="*/ 2060027 h 2127694"/>
              <a:gd name="connsiteX70" fmla="*/ 819807 w 3605048"/>
              <a:gd name="connsiteY70" fmla="*/ 2028496 h 2127694"/>
              <a:gd name="connsiteX71" fmla="*/ 861848 w 3605048"/>
              <a:gd name="connsiteY71" fmla="*/ 2007475 h 2127694"/>
              <a:gd name="connsiteX72" fmla="*/ 893379 w 3605048"/>
              <a:gd name="connsiteY72" fmla="*/ 1986455 h 2127694"/>
              <a:gd name="connsiteX73" fmla="*/ 924910 w 3605048"/>
              <a:gd name="connsiteY73" fmla="*/ 1975944 h 2127694"/>
              <a:gd name="connsiteX74" fmla="*/ 1008993 w 3605048"/>
              <a:gd name="connsiteY74" fmla="*/ 1912882 h 2127694"/>
              <a:gd name="connsiteX75" fmla="*/ 1040524 w 3605048"/>
              <a:gd name="connsiteY75" fmla="*/ 1891862 h 2127694"/>
              <a:gd name="connsiteX76" fmla="*/ 1114096 w 3605048"/>
              <a:gd name="connsiteY76" fmla="*/ 1818289 h 2127694"/>
              <a:gd name="connsiteX77" fmla="*/ 1145627 w 3605048"/>
              <a:gd name="connsiteY77" fmla="*/ 1797269 h 2127694"/>
              <a:gd name="connsiteX78" fmla="*/ 1208689 w 3605048"/>
              <a:gd name="connsiteY78" fmla="*/ 1734206 h 2127694"/>
              <a:gd name="connsiteX79" fmla="*/ 1250731 w 3605048"/>
              <a:gd name="connsiteY79" fmla="*/ 1692165 h 2127694"/>
              <a:gd name="connsiteX80" fmla="*/ 1303282 w 3605048"/>
              <a:gd name="connsiteY80" fmla="*/ 1639613 h 2127694"/>
              <a:gd name="connsiteX81" fmla="*/ 1345324 w 3605048"/>
              <a:gd name="connsiteY81" fmla="*/ 1576551 h 2127694"/>
              <a:gd name="connsiteX82" fmla="*/ 1408386 w 3605048"/>
              <a:gd name="connsiteY82" fmla="*/ 1534510 h 2127694"/>
              <a:gd name="connsiteX83" fmla="*/ 1439917 w 3605048"/>
              <a:gd name="connsiteY83" fmla="*/ 1502979 h 2127694"/>
              <a:gd name="connsiteX84" fmla="*/ 1481958 w 3605048"/>
              <a:gd name="connsiteY84" fmla="*/ 1481958 h 2127694"/>
              <a:gd name="connsiteX85" fmla="*/ 1545020 w 3605048"/>
              <a:gd name="connsiteY85" fmla="*/ 1439917 h 2127694"/>
              <a:gd name="connsiteX86" fmla="*/ 1576551 w 3605048"/>
              <a:gd name="connsiteY86" fmla="*/ 1418896 h 2127694"/>
              <a:gd name="connsiteX87" fmla="*/ 1618593 w 3605048"/>
              <a:gd name="connsiteY87" fmla="*/ 1397875 h 2127694"/>
              <a:gd name="connsiteX88" fmla="*/ 1734207 w 3605048"/>
              <a:gd name="connsiteY88" fmla="*/ 1313793 h 2127694"/>
              <a:gd name="connsiteX89" fmla="*/ 1765738 w 3605048"/>
              <a:gd name="connsiteY89" fmla="*/ 1292772 h 2127694"/>
              <a:gd name="connsiteX90" fmla="*/ 1807779 w 3605048"/>
              <a:gd name="connsiteY90" fmla="*/ 1261241 h 2127694"/>
              <a:gd name="connsiteX91" fmla="*/ 1849820 w 3605048"/>
              <a:gd name="connsiteY91" fmla="*/ 1240220 h 2127694"/>
              <a:gd name="connsiteX92" fmla="*/ 1881351 w 3605048"/>
              <a:gd name="connsiteY92" fmla="*/ 1208689 h 2127694"/>
              <a:gd name="connsiteX93" fmla="*/ 1923393 w 3605048"/>
              <a:gd name="connsiteY93" fmla="*/ 1187669 h 2127694"/>
              <a:gd name="connsiteX94" fmla="*/ 1954924 w 3605048"/>
              <a:gd name="connsiteY94" fmla="*/ 1166648 h 2127694"/>
              <a:gd name="connsiteX95" fmla="*/ 2039007 w 3605048"/>
              <a:gd name="connsiteY95" fmla="*/ 1124606 h 2127694"/>
              <a:gd name="connsiteX96" fmla="*/ 2102069 w 3605048"/>
              <a:gd name="connsiteY96" fmla="*/ 1093075 h 2127694"/>
              <a:gd name="connsiteX97" fmla="*/ 2165131 w 3605048"/>
              <a:gd name="connsiteY97" fmla="*/ 1040524 h 2127694"/>
              <a:gd name="connsiteX98" fmla="*/ 2207172 w 3605048"/>
              <a:gd name="connsiteY98" fmla="*/ 1030013 h 2127694"/>
              <a:gd name="connsiteX99" fmla="*/ 2291255 w 3605048"/>
              <a:gd name="connsiteY99" fmla="*/ 987972 h 2127694"/>
              <a:gd name="connsiteX100" fmla="*/ 2322786 w 3605048"/>
              <a:gd name="connsiteY100" fmla="*/ 966951 h 2127694"/>
              <a:gd name="connsiteX101" fmla="*/ 2364827 w 3605048"/>
              <a:gd name="connsiteY101" fmla="*/ 956441 h 2127694"/>
              <a:gd name="connsiteX102" fmla="*/ 2427889 w 3605048"/>
              <a:gd name="connsiteY102" fmla="*/ 935420 h 2127694"/>
              <a:gd name="connsiteX103" fmla="*/ 2469931 w 3605048"/>
              <a:gd name="connsiteY103" fmla="*/ 924910 h 2127694"/>
              <a:gd name="connsiteX104" fmla="*/ 2543503 w 3605048"/>
              <a:gd name="connsiteY104" fmla="*/ 893379 h 2127694"/>
              <a:gd name="connsiteX105" fmla="*/ 2575034 w 3605048"/>
              <a:gd name="connsiteY105" fmla="*/ 882869 h 2127694"/>
              <a:gd name="connsiteX106" fmla="*/ 2680138 w 3605048"/>
              <a:gd name="connsiteY106" fmla="*/ 861848 h 2127694"/>
              <a:gd name="connsiteX107" fmla="*/ 2722179 w 3605048"/>
              <a:gd name="connsiteY107" fmla="*/ 851338 h 2127694"/>
              <a:gd name="connsiteX108" fmla="*/ 2911365 w 3605048"/>
              <a:gd name="connsiteY108" fmla="*/ 861848 h 2127694"/>
              <a:gd name="connsiteX109" fmla="*/ 2974427 w 3605048"/>
              <a:gd name="connsiteY109" fmla="*/ 882869 h 2127694"/>
              <a:gd name="connsiteX110" fmla="*/ 3005958 w 3605048"/>
              <a:gd name="connsiteY110" fmla="*/ 893379 h 2127694"/>
              <a:gd name="connsiteX111" fmla="*/ 3100551 w 3605048"/>
              <a:gd name="connsiteY111" fmla="*/ 903889 h 2127694"/>
              <a:gd name="connsiteX112" fmla="*/ 3268717 w 3605048"/>
              <a:gd name="connsiteY112" fmla="*/ 893379 h 2127694"/>
              <a:gd name="connsiteX113" fmla="*/ 3331779 w 3605048"/>
              <a:gd name="connsiteY113" fmla="*/ 861848 h 2127694"/>
              <a:gd name="connsiteX114" fmla="*/ 3363310 w 3605048"/>
              <a:gd name="connsiteY114" fmla="*/ 851338 h 2127694"/>
              <a:gd name="connsiteX115" fmla="*/ 3394841 w 3605048"/>
              <a:gd name="connsiteY115" fmla="*/ 830317 h 2127694"/>
              <a:gd name="connsiteX116" fmla="*/ 3468413 w 3605048"/>
              <a:gd name="connsiteY116" fmla="*/ 756744 h 2127694"/>
              <a:gd name="connsiteX117" fmla="*/ 3499944 w 3605048"/>
              <a:gd name="connsiteY117" fmla="*/ 725213 h 2127694"/>
              <a:gd name="connsiteX118" fmla="*/ 3531476 w 3605048"/>
              <a:gd name="connsiteY118" fmla="*/ 693682 h 2127694"/>
              <a:gd name="connsiteX119" fmla="*/ 3573517 w 3605048"/>
              <a:gd name="connsiteY119" fmla="*/ 630620 h 2127694"/>
              <a:gd name="connsiteX120" fmla="*/ 3594538 w 3605048"/>
              <a:gd name="connsiteY120" fmla="*/ 567558 h 2127694"/>
              <a:gd name="connsiteX121" fmla="*/ 3605048 w 3605048"/>
              <a:gd name="connsiteY121" fmla="*/ 536027 h 2127694"/>
              <a:gd name="connsiteX122" fmla="*/ 3584027 w 3605048"/>
              <a:gd name="connsiteY122" fmla="*/ 504496 h 2127694"/>
              <a:gd name="connsiteX123" fmla="*/ 3573517 w 3605048"/>
              <a:gd name="connsiteY123" fmla="*/ 472965 h 2127694"/>
              <a:gd name="connsiteX124" fmla="*/ 3520965 w 3605048"/>
              <a:gd name="connsiteY124" fmla="*/ 430924 h 212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3605048" h="2127694">
                <a:moveTo>
                  <a:pt x="3520965" y="430924"/>
                </a:moveTo>
                <a:lnTo>
                  <a:pt x="3520965" y="430924"/>
                </a:lnTo>
                <a:lnTo>
                  <a:pt x="3447393" y="325820"/>
                </a:lnTo>
                <a:cubicBezTo>
                  <a:pt x="3440203" y="315434"/>
                  <a:pt x="3426372" y="294289"/>
                  <a:pt x="3426372" y="294289"/>
                </a:cubicBezTo>
                <a:cubicBezTo>
                  <a:pt x="3422869" y="283779"/>
                  <a:pt x="3421242" y="272443"/>
                  <a:pt x="3415862" y="262758"/>
                </a:cubicBezTo>
                <a:cubicBezTo>
                  <a:pt x="3403593" y="240673"/>
                  <a:pt x="3387834" y="220717"/>
                  <a:pt x="3373820" y="199696"/>
                </a:cubicBezTo>
                <a:lnTo>
                  <a:pt x="3331779" y="136634"/>
                </a:lnTo>
                <a:cubicBezTo>
                  <a:pt x="3324772" y="126124"/>
                  <a:pt x="3322742" y="109098"/>
                  <a:pt x="3310758" y="105103"/>
                </a:cubicBezTo>
                <a:cubicBezTo>
                  <a:pt x="3289737" y="98096"/>
                  <a:pt x="3266132" y="96373"/>
                  <a:pt x="3247696" y="84082"/>
                </a:cubicBezTo>
                <a:cubicBezTo>
                  <a:pt x="3226675" y="70068"/>
                  <a:pt x="3208601" y="50030"/>
                  <a:pt x="3184634" y="42041"/>
                </a:cubicBezTo>
                <a:lnTo>
                  <a:pt x="3121572" y="21020"/>
                </a:lnTo>
                <a:cubicBezTo>
                  <a:pt x="3111062" y="17517"/>
                  <a:pt x="3100905" y="12683"/>
                  <a:pt x="3090041" y="10510"/>
                </a:cubicBezTo>
                <a:lnTo>
                  <a:pt x="3037489" y="0"/>
                </a:lnTo>
                <a:lnTo>
                  <a:pt x="2617076" y="10510"/>
                </a:lnTo>
                <a:cubicBezTo>
                  <a:pt x="2561136" y="12942"/>
                  <a:pt x="2564846" y="19427"/>
                  <a:pt x="2522482" y="31531"/>
                </a:cubicBezTo>
                <a:cubicBezTo>
                  <a:pt x="2423845" y="59714"/>
                  <a:pt x="2543868" y="19570"/>
                  <a:pt x="2427889" y="63062"/>
                </a:cubicBezTo>
                <a:cubicBezTo>
                  <a:pt x="2355200" y="90320"/>
                  <a:pt x="2442962" y="51034"/>
                  <a:pt x="2312276" y="94593"/>
                </a:cubicBezTo>
                <a:cubicBezTo>
                  <a:pt x="2301765" y="98096"/>
                  <a:pt x="2291492" y="102416"/>
                  <a:pt x="2280744" y="105103"/>
                </a:cubicBezTo>
                <a:cubicBezTo>
                  <a:pt x="2263413" y="109435"/>
                  <a:pt x="2245599" y="111596"/>
                  <a:pt x="2228193" y="115613"/>
                </a:cubicBezTo>
                <a:cubicBezTo>
                  <a:pt x="2200043" y="122109"/>
                  <a:pt x="2172607" y="131885"/>
                  <a:pt x="2144110" y="136634"/>
                </a:cubicBezTo>
                <a:lnTo>
                  <a:pt x="2081048" y="147144"/>
                </a:lnTo>
                <a:cubicBezTo>
                  <a:pt x="1955948" y="165909"/>
                  <a:pt x="1954558" y="165583"/>
                  <a:pt x="1849820" y="178675"/>
                </a:cubicBezTo>
                <a:cubicBezTo>
                  <a:pt x="1839310" y="182179"/>
                  <a:pt x="1829037" y="186499"/>
                  <a:pt x="1818289" y="189186"/>
                </a:cubicBezTo>
                <a:cubicBezTo>
                  <a:pt x="1800959" y="193519"/>
                  <a:pt x="1782685" y="194047"/>
                  <a:pt x="1765738" y="199696"/>
                </a:cubicBezTo>
                <a:cubicBezTo>
                  <a:pt x="1750874" y="204651"/>
                  <a:pt x="1738243" y="214898"/>
                  <a:pt x="1723696" y="220717"/>
                </a:cubicBezTo>
                <a:cubicBezTo>
                  <a:pt x="1703123" y="228946"/>
                  <a:pt x="1680453" y="231829"/>
                  <a:pt x="1660634" y="241738"/>
                </a:cubicBezTo>
                <a:cubicBezTo>
                  <a:pt x="1605673" y="269218"/>
                  <a:pt x="1633793" y="258958"/>
                  <a:pt x="1576551" y="273269"/>
                </a:cubicBezTo>
                <a:cubicBezTo>
                  <a:pt x="1499720" y="324488"/>
                  <a:pt x="1596336" y="261962"/>
                  <a:pt x="1502979" y="315310"/>
                </a:cubicBezTo>
                <a:cubicBezTo>
                  <a:pt x="1492011" y="321577"/>
                  <a:pt x="1482538" y="330282"/>
                  <a:pt x="1471448" y="336331"/>
                </a:cubicBezTo>
                <a:cubicBezTo>
                  <a:pt x="1443938" y="351336"/>
                  <a:pt x="1415393" y="364358"/>
                  <a:pt x="1387365" y="378372"/>
                </a:cubicBezTo>
                <a:lnTo>
                  <a:pt x="1303282" y="420413"/>
                </a:lnTo>
                <a:cubicBezTo>
                  <a:pt x="1289268" y="427420"/>
                  <a:pt x="1276105" y="436480"/>
                  <a:pt x="1261241" y="441434"/>
                </a:cubicBezTo>
                <a:cubicBezTo>
                  <a:pt x="1225865" y="453226"/>
                  <a:pt x="1224036" y="452184"/>
                  <a:pt x="1187669" y="472965"/>
                </a:cubicBezTo>
                <a:cubicBezTo>
                  <a:pt x="1176701" y="479232"/>
                  <a:pt x="1168009" y="489669"/>
                  <a:pt x="1156138" y="493986"/>
                </a:cubicBezTo>
                <a:cubicBezTo>
                  <a:pt x="1128987" y="503859"/>
                  <a:pt x="1072055" y="515006"/>
                  <a:pt x="1072055" y="515006"/>
                </a:cubicBezTo>
                <a:cubicBezTo>
                  <a:pt x="981701" y="575243"/>
                  <a:pt x="1096014" y="503028"/>
                  <a:pt x="1008993" y="546538"/>
                </a:cubicBezTo>
                <a:cubicBezTo>
                  <a:pt x="997695" y="552187"/>
                  <a:pt x="989072" y="562582"/>
                  <a:pt x="977462" y="567558"/>
                </a:cubicBezTo>
                <a:cubicBezTo>
                  <a:pt x="964185" y="573248"/>
                  <a:pt x="948946" y="572997"/>
                  <a:pt x="935420" y="578069"/>
                </a:cubicBezTo>
                <a:cubicBezTo>
                  <a:pt x="920750" y="583570"/>
                  <a:pt x="907780" y="592917"/>
                  <a:pt x="893379" y="599089"/>
                </a:cubicBezTo>
                <a:cubicBezTo>
                  <a:pt x="883196" y="603453"/>
                  <a:pt x="872031" y="605236"/>
                  <a:pt x="861848" y="609600"/>
                </a:cubicBezTo>
                <a:cubicBezTo>
                  <a:pt x="847447" y="615772"/>
                  <a:pt x="833410" y="622847"/>
                  <a:pt x="819807" y="630620"/>
                </a:cubicBezTo>
                <a:cubicBezTo>
                  <a:pt x="808839" y="636887"/>
                  <a:pt x="799887" y="646665"/>
                  <a:pt x="788276" y="651641"/>
                </a:cubicBezTo>
                <a:cubicBezTo>
                  <a:pt x="774999" y="657331"/>
                  <a:pt x="760248" y="658648"/>
                  <a:pt x="746234" y="662151"/>
                </a:cubicBezTo>
                <a:cubicBezTo>
                  <a:pt x="735724" y="669158"/>
                  <a:pt x="725745" y="677037"/>
                  <a:pt x="714703" y="683172"/>
                </a:cubicBezTo>
                <a:cubicBezTo>
                  <a:pt x="694159" y="694586"/>
                  <a:pt x="671196" y="701667"/>
                  <a:pt x="651641" y="714703"/>
                </a:cubicBezTo>
                <a:cubicBezTo>
                  <a:pt x="639274" y="722948"/>
                  <a:pt x="632001" y="737316"/>
                  <a:pt x="620110" y="746234"/>
                </a:cubicBezTo>
                <a:cubicBezTo>
                  <a:pt x="589794" y="768971"/>
                  <a:pt x="552313" y="782500"/>
                  <a:pt x="525517" y="809296"/>
                </a:cubicBezTo>
                <a:cubicBezTo>
                  <a:pt x="515007" y="819806"/>
                  <a:pt x="505271" y="831154"/>
                  <a:pt x="493986" y="840827"/>
                </a:cubicBezTo>
                <a:cubicBezTo>
                  <a:pt x="456180" y="873232"/>
                  <a:pt x="408248" y="895585"/>
                  <a:pt x="378372" y="935420"/>
                </a:cubicBezTo>
                <a:cubicBezTo>
                  <a:pt x="357351" y="963448"/>
                  <a:pt x="340083" y="994730"/>
                  <a:pt x="315310" y="1019503"/>
                </a:cubicBezTo>
                <a:cubicBezTo>
                  <a:pt x="258484" y="1076329"/>
                  <a:pt x="259112" y="1069756"/>
                  <a:pt x="220717" y="1124606"/>
                </a:cubicBezTo>
                <a:cubicBezTo>
                  <a:pt x="206229" y="1145303"/>
                  <a:pt x="188059" y="1164212"/>
                  <a:pt x="178676" y="1187669"/>
                </a:cubicBezTo>
                <a:cubicBezTo>
                  <a:pt x="171669" y="1205186"/>
                  <a:pt x="165317" y="1222980"/>
                  <a:pt x="157655" y="1240220"/>
                </a:cubicBezTo>
                <a:cubicBezTo>
                  <a:pt x="151291" y="1254538"/>
                  <a:pt x="142453" y="1267715"/>
                  <a:pt x="136634" y="1282262"/>
                </a:cubicBezTo>
                <a:cubicBezTo>
                  <a:pt x="128405" y="1302835"/>
                  <a:pt x="122620" y="1324303"/>
                  <a:pt x="115613" y="1345324"/>
                </a:cubicBezTo>
                <a:cubicBezTo>
                  <a:pt x="112110" y="1355834"/>
                  <a:pt x="110058" y="1366946"/>
                  <a:pt x="105103" y="1376855"/>
                </a:cubicBezTo>
                <a:lnTo>
                  <a:pt x="84082" y="1418896"/>
                </a:lnTo>
                <a:lnTo>
                  <a:pt x="63062" y="1502979"/>
                </a:lnTo>
                <a:cubicBezTo>
                  <a:pt x="59559" y="1516993"/>
                  <a:pt x="57119" y="1531316"/>
                  <a:pt x="52551" y="1545020"/>
                </a:cubicBezTo>
                <a:cubicBezTo>
                  <a:pt x="49048" y="1555530"/>
                  <a:pt x="44728" y="1565803"/>
                  <a:pt x="42041" y="1576551"/>
                </a:cubicBezTo>
                <a:cubicBezTo>
                  <a:pt x="37708" y="1593882"/>
                  <a:pt x="35864" y="1611772"/>
                  <a:pt x="31531" y="1629103"/>
                </a:cubicBezTo>
                <a:cubicBezTo>
                  <a:pt x="28844" y="1639851"/>
                  <a:pt x="24064" y="1649981"/>
                  <a:pt x="21020" y="1660634"/>
                </a:cubicBezTo>
                <a:cubicBezTo>
                  <a:pt x="-5383" y="1753042"/>
                  <a:pt x="25206" y="1658585"/>
                  <a:pt x="0" y="1734206"/>
                </a:cubicBezTo>
                <a:cubicBezTo>
                  <a:pt x="3503" y="1786758"/>
                  <a:pt x="4694" y="1839515"/>
                  <a:pt x="10510" y="1891862"/>
                </a:cubicBezTo>
                <a:cubicBezTo>
                  <a:pt x="13814" y="1921600"/>
                  <a:pt x="49524" y="1972917"/>
                  <a:pt x="63062" y="1986455"/>
                </a:cubicBezTo>
                <a:cubicBezTo>
                  <a:pt x="112458" y="2035851"/>
                  <a:pt x="82224" y="2009740"/>
                  <a:pt x="157655" y="2060027"/>
                </a:cubicBezTo>
                <a:cubicBezTo>
                  <a:pt x="198405" y="2087194"/>
                  <a:pt x="177201" y="2077053"/>
                  <a:pt x="220717" y="2091558"/>
                </a:cubicBezTo>
                <a:cubicBezTo>
                  <a:pt x="318514" y="2156757"/>
                  <a:pt x="245009" y="2116715"/>
                  <a:pt x="493986" y="2102069"/>
                </a:cubicBezTo>
                <a:cubicBezTo>
                  <a:pt x="590103" y="2096415"/>
                  <a:pt x="593854" y="2094182"/>
                  <a:pt x="672662" y="2081048"/>
                </a:cubicBezTo>
                <a:cubicBezTo>
                  <a:pt x="686676" y="2074041"/>
                  <a:pt x="700156" y="2065846"/>
                  <a:pt x="714703" y="2060027"/>
                </a:cubicBezTo>
                <a:cubicBezTo>
                  <a:pt x="757354" y="2042966"/>
                  <a:pt x="778509" y="2038820"/>
                  <a:pt x="819807" y="2028496"/>
                </a:cubicBezTo>
                <a:cubicBezTo>
                  <a:pt x="833821" y="2021489"/>
                  <a:pt x="848245" y="2015248"/>
                  <a:pt x="861848" y="2007475"/>
                </a:cubicBezTo>
                <a:cubicBezTo>
                  <a:pt x="872815" y="2001208"/>
                  <a:pt x="882081" y="1992104"/>
                  <a:pt x="893379" y="1986455"/>
                </a:cubicBezTo>
                <a:cubicBezTo>
                  <a:pt x="903288" y="1981500"/>
                  <a:pt x="914400" y="1979448"/>
                  <a:pt x="924910" y="1975944"/>
                </a:cubicBezTo>
                <a:cubicBezTo>
                  <a:pt x="952938" y="1954923"/>
                  <a:pt x="979842" y="1932315"/>
                  <a:pt x="1008993" y="1912882"/>
                </a:cubicBezTo>
                <a:cubicBezTo>
                  <a:pt x="1019503" y="1905875"/>
                  <a:pt x="1031135" y="1900312"/>
                  <a:pt x="1040524" y="1891862"/>
                </a:cubicBezTo>
                <a:cubicBezTo>
                  <a:pt x="1066303" y="1868661"/>
                  <a:pt x="1085238" y="1837527"/>
                  <a:pt x="1114096" y="1818289"/>
                </a:cubicBezTo>
                <a:cubicBezTo>
                  <a:pt x="1124606" y="1811282"/>
                  <a:pt x="1136186" y="1805661"/>
                  <a:pt x="1145627" y="1797269"/>
                </a:cubicBezTo>
                <a:cubicBezTo>
                  <a:pt x="1167846" y="1777519"/>
                  <a:pt x="1187668" y="1755227"/>
                  <a:pt x="1208689" y="1734206"/>
                </a:cubicBezTo>
                <a:cubicBezTo>
                  <a:pt x="1222703" y="1720192"/>
                  <a:pt x="1239738" y="1708655"/>
                  <a:pt x="1250731" y="1692165"/>
                </a:cubicBezTo>
                <a:cubicBezTo>
                  <a:pt x="1278758" y="1650124"/>
                  <a:pt x="1261241" y="1667641"/>
                  <a:pt x="1303282" y="1639613"/>
                </a:cubicBezTo>
                <a:cubicBezTo>
                  <a:pt x="1317296" y="1618592"/>
                  <a:pt x="1324303" y="1590565"/>
                  <a:pt x="1345324" y="1576551"/>
                </a:cubicBezTo>
                <a:lnTo>
                  <a:pt x="1408386" y="1534510"/>
                </a:lnTo>
                <a:cubicBezTo>
                  <a:pt x="1420754" y="1526265"/>
                  <a:pt x="1427822" y="1511619"/>
                  <a:pt x="1439917" y="1502979"/>
                </a:cubicBezTo>
                <a:cubicBezTo>
                  <a:pt x="1452666" y="1493872"/>
                  <a:pt x="1468523" y="1490019"/>
                  <a:pt x="1481958" y="1481958"/>
                </a:cubicBezTo>
                <a:cubicBezTo>
                  <a:pt x="1503621" y="1468960"/>
                  <a:pt x="1523999" y="1453931"/>
                  <a:pt x="1545020" y="1439917"/>
                </a:cubicBezTo>
                <a:cubicBezTo>
                  <a:pt x="1555530" y="1432910"/>
                  <a:pt x="1565253" y="1424545"/>
                  <a:pt x="1576551" y="1418896"/>
                </a:cubicBezTo>
                <a:cubicBezTo>
                  <a:pt x="1590565" y="1411889"/>
                  <a:pt x="1604989" y="1405648"/>
                  <a:pt x="1618593" y="1397875"/>
                </a:cubicBezTo>
                <a:cubicBezTo>
                  <a:pt x="1648317" y="1380890"/>
                  <a:pt x="1725882" y="1319343"/>
                  <a:pt x="1734207" y="1313793"/>
                </a:cubicBezTo>
                <a:cubicBezTo>
                  <a:pt x="1744717" y="1306786"/>
                  <a:pt x="1755459" y="1300114"/>
                  <a:pt x="1765738" y="1292772"/>
                </a:cubicBezTo>
                <a:cubicBezTo>
                  <a:pt x="1779992" y="1282590"/>
                  <a:pt x="1792925" y="1270525"/>
                  <a:pt x="1807779" y="1261241"/>
                </a:cubicBezTo>
                <a:cubicBezTo>
                  <a:pt x="1821065" y="1252937"/>
                  <a:pt x="1837071" y="1249327"/>
                  <a:pt x="1849820" y="1240220"/>
                </a:cubicBezTo>
                <a:cubicBezTo>
                  <a:pt x="1861915" y="1231580"/>
                  <a:pt x="1869256" y="1217328"/>
                  <a:pt x="1881351" y="1208689"/>
                </a:cubicBezTo>
                <a:cubicBezTo>
                  <a:pt x="1894101" y="1199582"/>
                  <a:pt x="1909789" y="1195442"/>
                  <a:pt x="1923393" y="1187669"/>
                </a:cubicBezTo>
                <a:cubicBezTo>
                  <a:pt x="1934361" y="1181402"/>
                  <a:pt x="1943835" y="1172697"/>
                  <a:pt x="1954924" y="1166648"/>
                </a:cubicBezTo>
                <a:cubicBezTo>
                  <a:pt x="1982434" y="1151643"/>
                  <a:pt x="2010979" y="1138620"/>
                  <a:pt x="2039007" y="1124606"/>
                </a:cubicBezTo>
                <a:cubicBezTo>
                  <a:pt x="2060028" y="1114096"/>
                  <a:pt x="2085451" y="1109693"/>
                  <a:pt x="2102069" y="1093075"/>
                </a:cubicBezTo>
                <a:cubicBezTo>
                  <a:pt x="2121011" y="1074133"/>
                  <a:pt x="2139522" y="1051499"/>
                  <a:pt x="2165131" y="1040524"/>
                </a:cubicBezTo>
                <a:cubicBezTo>
                  <a:pt x="2178408" y="1034834"/>
                  <a:pt x="2193158" y="1033517"/>
                  <a:pt x="2207172" y="1030013"/>
                </a:cubicBezTo>
                <a:cubicBezTo>
                  <a:pt x="2280228" y="981310"/>
                  <a:pt x="2188400" y="1039400"/>
                  <a:pt x="2291255" y="987972"/>
                </a:cubicBezTo>
                <a:cubicBezTo>
                  <a:pt x="2302553" y="982323"/>
                  <a:pt x="2311175" y="971927"/>
                  <a:pt x="2322786" y="966951"/>
                </a:cubicBezTo>
                <a:cubicBezTo>
                  <a:pt x="2336063" y="961261"/>
                  <a:pt x="2350991" y="960592"/>
                  <a:pt x="2364827" y="956441"/>
                </a:cubicBezTo>
                <a:cubicBezTo>
                  <a:pt x="2386050" y="950074"/>
                  <a:pt x="2406393" y="940794"/>
                  <a:pt x="2427889" y="935420"/>
                </a:cubicBezTo>
                <a:cubicBezTo>
                  <a:pt x="2441903" y="931917"/>
                  <a:pt x="2456041" y="928878"/>
                  <a:pt x="2469931" y="924910"/>
                </a:cubicBezTo>
                <a:cubicBezTo>
                  <a:pt x="2519230" y="910825"/>
                  <a:pt x="2487446" y="917404"/>
                  <a:pt x="2543503" y="893379"/>
                </a:cubicBezTo>
                <a:cubicBezTo>
                  <a:pt x="2553686" y="889015"/>
                  <a:pt x="2564381" y="885913"/>
                  <a:pt x="2575034" y="882869"/>
                </a:cubicBezTo>
                <a:cubicBezTo>
                  <a:pt x="2632006" y="866591"/>
                  <a:pt x="2611302" y="875615"/>
                  <a:pt x="2680138" y="861848"/>
                </a:cubicBezTo>
                <a:cubicBezTo>
                  <a:pt x="2694302" y="859015"/>
                  <a:pt x="2708165" y="854841"/>
                  <a:pt x="2722179" y="851338"/>
                </a:cubicBezTo>
                <a:cubicBezTo>
                  <a:pt x="2785241" y="854841"/>
                  <a:pt x="2848693" y="854014"/>
                  <a:pt x="2911365" y="861848"/>
                </a:cubicBezTo>
                <a:cubicBezTo>
                  <a:pt x="2933352" y="864596"/>
                  <a:pt x="2953406" y="875862"/>
                  <a:pt x="2974427" y="882869"/>
                </a:cubicBezTo>
                <a:cubicBezTo>
                  <a:pt x="2984937" y="886372"/>
                  <a:pt x="2994947" y="892156"/>
                  <a:pt x="3005958" y="893379"/>
                </a:cubicBezTo>
                <a:lnTo>
                  <a:pt x="3100551" y="903889"/>
                </a:lnTo>
                <a:cubicBezTo>
                  <a:pt x="3156606" y="900386"/>
                  <a:pt x="3212861" y="899258"/>
                  <a:pt x="3268717" y="893379"/>
                </a:cubicBezTo>
                <a:cubicBezTo>
                  <a:pt x="3302182" y="889857"/>
                  <a:pt x="3302489" y="876493"/>
                  <a:pt x="3331779" y="861848"/>
                </a:cubicBezTo>
                <a:cubicBezTo>
                  <a:pt x="3341688" y="856893"/>
                  <a:pt x="3352800" y="854841"/>
                  <a:pt x="3363310" y="851338"/>
                </a:cubicBezTo>
                <a:cubicBezTo>
                  <a:pt x="3373820" y="844331"/>
                  <a:pt x="3385452" y="838767"/>
                  <a:pt x="3394841" y="830317"/>
                </a:cubicBezTo>
                <a:cubicBezTo>
                  <a:pt x="3420620" y="807116"/>
                  <a:pt x="3443889" y="781268"/>
                  <a:pt x="3468413" y="756744"/>
                </a:cubicBezTo>
                <a:lnTo>
                  <a:pt x="3499944" y="725213"/>
                </a:lnTo>
                <a:cubicBezTo>
                  <a:pt x="3510455" y="714703"/>
                  <a:pt x="3523231" y="706050"/>
                  <a:pt x="3531476" y="693682"/>
                </a:cubicBezTo>
                <a:lnTo>
                  <a:pt x="3573517" y="630620"/>
                </a:lnTo>
                <a:lnTo>
                  <a:pt x="3594538" y="567558"/>
                </a:lnTo>
                <a:lnTo>
                  <a:pt x="3605048" y="536027"/>
                </a:lnTo>
                <a:cubicBezTo>
                  <a:pt x="3598041" y="525517"/>
                  <a:pt x="3589676" y="515794"/>
                  <a:pt x="3584027" y="504496"/>
                </a:cubicBezTo>
                <a:cubicBezTo>
                  <a:pt x="3579072" y="494587"/>
                  <a:pt x="3579217" y="482465"/>
                  <a:pt x="3573517" y="472965"/>
                </a:cubicBezTo>
                <a:cubicBezTo>
                  <a:pt x="3568419" y="464468"/>
                  <a:pt x="3559503" y="458951"/>
                  <a:pt x="3520965" y="430924"/>
                </a:cubicBezTo>
                <a:close/>
              </a:path>
            </a:pathLst>
          </a:custGeom>
          <a:solidFill>
            <a:schemeClr val="accent1">
              <a:lumMod val="5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153;p33"/>
          <p:cNvSpPr txBox="1">
            <a:spLocks/>
          </p:cNvSpPr>
          <p:nvPr/>
        </p:nvSpPr>
        <p:spPr>
          <a:xfrm>
            <a:off x="4366073" y="2767963"/>
            <a:ext cx="4596055" cy="89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113" indent="0">
              <a:buNone/>
            </a:pPr>
            <a:r>
              <a:rPr lang="en-US" sz="2200" i="1" dirty="0" smtClean="0"/>
              <a:t>                 = 0.999x0.05</a:t>
            </a:r>
            <a:br>
              <a:rPr lang="en-US" sz="2200" i="1" dirty="0" smtClean="0"/>
            </a:br>
            <a:r>
              <a:rPr lang="en-US" sz="2200" i="1" dirty="0" smtClean="0"/>
              <a:t>                       +0.001x0.99</a:t>
            </a:r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  <p:sp>
        <p:nvSpPr>
          <p:cNvPr id="26" name="Google Shape;153;p33"/>
          <p:cNvSpPr txBox="1">
            <a:spLocks/>
          </p:cNvSpPr>
          <p:nvPr/>
        </p:nvSpPr>
        <p:spPr>
          <a:xfrm>
            <a:off x="5669586" y="3495480"/>
            <a:ext cx="2265726" cy="6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113" indent="0">
              <a:buNone/>
            </a:pPr>
            <a:r>
              <a:rPr lang="en-US" sz="2200" i="1" smtClean="0"/>
              <a:t>= </a:t>
            </a:r>
            <a:r>
              <a:rPr lang="en-US" sz="2200" i="1" dirty="0" smtClean="0"/>
              <a:t>0.05095</a:t>
            </a:r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  <p:sp>
        <p:nvSpPr>
          <p:cNvPr id="27" name="Google Shape;153;p33"/>
          <p:cNvSpPr txBox="1">
            <a:spLocks/>
          </p:cNvSpPr>
          <p:nvPr/>
        </p:nvSpPr>
        <p:spPr>
          <a:xfrm>
            <a:off x="4154560" y="3879393"/>
            <a:ext cx="4596055" cy="8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4013" indent="-342900"/>
            <a:r>
              <a:rPr lang="en-US" sz="2200" i="1" dirty="0" smtClean="0"/>
              <a:t>This is the marginal probability of </a:t>
            </a:r>
            <a:r>
              <a:rPr lang="en-US" sz="2200" i="1" smtClean="0"/>
              <a:t>testing positive.</a:t>
            </a:r>
            <a:endParaRPr lang="en-US" sz="2200" i="1" dirty="0" smtClean="0"/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093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334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More Questions</a:t>
            </a:r>
            <a:r>
              <a:rPr lang="mr-IN" dirty="0"/>
              <a:t>…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83627" y="25885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92165" y="167442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92164" y="335691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7"/>
            <a:endCxn id="5" idx="2"/>
          </p:cNvCxnSpPr>
          <p:nvPr/>
        </p:nvCxnSpPr>
        <p:spPr>
          <a:xfrm flipV="1">
            <a:off x="961584" y="1981151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5"/>
            <a:endCxn id="6" idx="2"/>
          </p:cNvCxnSpPr>
          <p:nvPr/>
        </p:nvCxnSpPr>
        <p:spPr>
          <a:xfrm>
            <a:off x="961584" y="3112208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326" y="185832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267" y="338190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39083" y="12857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39083" y="207377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5" idx="7"/>
          </p:cNvCxnSpPr>
          <p:nvPr/>
        </p:nvCxnSpPr>
        <p:spPr>
          <a:xfrm flipV="1">
            <a:off x="2270122" y="1592519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5" idx="5"/>
            <a:endCxn id="21" idx="2"/>
          </p:cNvCxnSpPr>
          <p:nvPr/>
        </p:nvCxnSpPr>
        <p:spPr>
          <a:xfrm>
            <a:off x="2270122" y="2198041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2085557" y="134679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2085557" y="22159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3065934" y="3014818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3052508" y="376015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43" name="Straight Arrow Connector 342"/>
          <p:cNvCxnSpPr>
            <a:stCxn id="6" idx="7"/>
            <a:endCxn id="341" idx="2"/>
          </p:cNvCxnSpPr>
          <p:nvPr/>
        </p:nvCxnSpPr>
        <p:spPr>
          <a:xfrm flipV="1">
            <a:off x="2270121" y="3321547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6" idx="5"/>
            <a:endCxn id="342" idx="2"/>
          </p:cNvCxnSpPr>
          <p:nvPr/>
        </p:nvCxnSpPr>
        <p:spPr>
          <a:xfrm>
            <a:off x="2270121" y="3880535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2098982" y="304565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098982" y="3904168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7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090744" y="1157365"/>
            <a:ext cx="4596055" cy="1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i="1" dirty="0" smtClean="0"/>
              <a:t>Q6: What is the probability that a randomly selected person has the disease if they test positive?</a:t>
            </a:r>
          </a:p>
          <a:p>
            <a:pPr marL="354013" indent="-342900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3473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Some Intuition</a:t>
            </a:r>
            <a:r>
              <a:rPr lang="mr-IN" dirty="0" smtClean="0"/>
              <a:t>…</a:t>
            </a:r>
            <a:endParaRPr dirty="0"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457200" y="924254"/>
            <a:ext cx="8229600" cy="483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Out of 1000 </a:t>
            </a:r>
            <a:r>
              <a:rPr lang="en-US" dirty="0" smtClean="0"/>
              <a:t>people, on average</a:t>
            </a:r>
            <a:r>
              <a:rPr lang="en" dirty="0" smtClean="0"/>
              <a:t>:</a:t>
            </a:r>
            <a:endParaRPr dirty="0"/>
          </a:p>
        </p:txBody>
      </p:sp>
      <p:graphicFrame>
        <p:nvGraphicFramePr>
          <p:cNvPr id="222" name="Google Shape;222;p43"/>
          <p:cNvGraphicFramePr/>
          <p:nvPr>
            <p:extLst>
              <p:ext uri="{D42A27DB-BD31-4B8C-83A1-F6EECF244321}">
                <p14:modId xmlns:p14="http://schemas.microsoft.com/office/powerpoint/2010/main" val="620499303"/>
              </p:ext>
            </p:extLst>
          </p:nvPr>
        </p:nvGraphicFramePr>
        <p:xfrm>
          <a:off x="4837894" y="1734156"/>
          <a:ext cx="3962400" cy="13715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98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Pos.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Neg.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D</a:t>
                      </a:r>
                      <a:r>
                        <a:rPr lang="en" sz="1800" dirty="0" err="1" smtClean="0"/>
                        <a:t>isease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Healthy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51793" y="29354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60331" y="202126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60330" y="370375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1129750" y="232798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1129750" y="345904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6492" y="220516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3433" y="372874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7249" y="16326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7249" y="242061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7"/>
          </p:cNvCxnSpPr>
          <p:nvPr/>
        </p:nvCxnSpPr>
        <p:spPr>
          <a:xfrm flipV="1">
            <a:off x="2438288" y="1939357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</p:cNvCxnSpPr>
          <p:nvPr/>
        </p:nvCxnSpPr>
        <p:spPr>
          <a:xfrm>
            <a:off x="2438288" y="2544879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53723" y="169363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53723" y="256279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34100" y="336165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20674" y="4106995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7"/>
          </p:cNvCxnSpPr>
          <p:nvPr/>
        </p:nvCxnSpPr>
        <p:spPr>
          <a:xfrm flipV="1">
            <a:off x="2438287" y="3668385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2438287" y="4227373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67148" y="339249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7148" y="425100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Some Intuition</a:t>
            </a:r>
            <a:r>
              <a:rPr lang="mr-IN" dirty="0" smtClean="0"/>
              <a:t>…</a:t>
            </a:r>
            <a:endParaRPr dirty="0"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457200" y="924254"/>
            <a:ext cx="8229600" cy="483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Out of 1000 </a:t>
            </a:r>
            <a:r>
              <a:rPr lang="en-US" dirty="0" smtClean="0"/>
              <a:t>people, on average</a:t>
            </a:r>
            <a:r>
              <a:rPr lang="en" dirty="0" smtClean="0"/>
              <a:t>:</a:t>
            </a:r>
            <a:endParaRPr dirty="0"/>
          </a:p>
        </p:txBody>
      </p:sp>
      <p:graphicFrame>
        <p:nvGraphicFramePr>
          <p:cNvPr id="222" name="Google Shape;222;p43"/>
          <p:cNvGraphicFramePr/>
          <p:nvPr>
            <p:extLst>
              <p:ext uri="{D42A27DB-BD31-4B8C-83A1-F6EECF244321}">
                <p14:modId xmlns:p14="http://schemas.microsoft.com/office/powerpoint/2010/main" val="264212580"/>
              </p:ext>
            </p:extLst>
          </p:nvPr>
        </p:nvGraphicFramePr>
        <p:xfrm>
          <a:off x="4837894" y="1734156"/>
          <a:ext cx="3962400" cy="13715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98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Pos.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Neg.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D</a:t>
                      </a:r>
                      <a:r>
                        <a:rPr lang="en" sz="1800" dirty="0" err="1" smtClean="0"/>
                        <a:t>isease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~1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Healthy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51793" y="29354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60331" y="202126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60330" y="370375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1129750" y="232798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1129750" y="345904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6492" y="220516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3433" y="372874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7249" y="16326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7249" y="242061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7"/>
          </p:cNvCxnSpPr>
          <p:nvPr/>
        </p:nvCxnSpPr>
        <p:spPr>
          <a:xfrm flipV="1">
            <a:off x="2438288" y="1939357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</p:cNvCxnSpPr>
          <p:nvPr/>
        </p:nvCxnSpPr>
        <p:spPr>
          <a:xfrm>
            <a:off x="2438288" y="2544879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53723" y="169363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53723" y="256279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34100" y="336165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20674" y="4106995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7"/>
          </p:cNvCxnSpPr>
          <p:nvPr/>
        </p:nvCxnSpPr>
        <p:spPr>
          <a:xfrm flipV="1">
            <a:off x="2438287" y="3668385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2438287" y="4227373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67148" y="339249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7148" y="425100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6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Some Intuition</a:t>
            </a:r>
            <a:r>
              <a:rPr lang="mr-IN" dirty="0" smtClean="0"/>
              <a:t>…</a:t>
            </a:r>
            <a:endParaRPr dirty="0"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457200" y="924254"/>
            <a:ext cx="8229600" cy="483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Out of 1000 </a:t>
            </a:r>
            <a:r>
              <a:rPr lang="en-US" dirty="0" smtClean="0"/>
              <a:t>people, on average</a:t>
            </a:r>
            <a:r>
              <a:rPr lang="en" dirty="0" smtClean="0"/>
              <a:t>:</a:t>
            </a:r>
            <a:endParaRPr dirty="0"/>
          </a:p>
        </p:txBody>
      </p:sp>
      <p:graphicFrame>
        <p:nvGraphicFramePr>
          <p:cNvPr id="222" name="Google Shape;222;p43"/>
          <p:cNvGraphicFramePr/>
          <p:nvPr>
            <p:extLst>
              <p:ext uri="{D42A27DB-BD31-4B8C-83A1-F6EECF244321}">
                <p14:modId xmlns:p14="http://schemas.microsoft.com/office/powerpoint/2010/main" val="913348978"/>
              </p:ext>
            </p:extLst>
          </p:nvPr>
        </p:nvGraphicFramePr>
        <p:xfrm>
          <a:off x="4837894" y="1734156"/>
          <a:ext cx="3962400" cy="13715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98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Pos.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Neg.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D</a:t>
                      </a:r>
                      <a:r>
                        <a:rPr lang="en" sz="1800" dirty="0" err="1" smtClean="0"/>
                        <a:t>isease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~1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</a:t>
                      </a:r>
                      <a:r>
                        <a:rPr lang="en" sz="1800" dirty="0" smtClean="0"/>
                        <a:t>0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Healthy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51793" y="29354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60331" y="202126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60330" y="370375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1129750" y="232798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1129750" y="345904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6492" y="220516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3433" y="372874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7249" y="16326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7249" y="242061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7"/>
          </p:cNvCxnSpPr>
          <p:nvPr/>
        </p:nvCxnSpPr>
        <p:spPr>
          <a:xfrm flipV="1">
            <a:off x="2438288" y="1939357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</p:cNvCxnSpPr>
          <p:nvPr/>
        </p:nvCxnSpPr>
        <p:spPr>
          <a:xfrm>
            <a:off x="2438288" y="2544879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53723" y="169363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53723" y="256279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34100" y="336165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20674" y="4106995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7"/>
          </p:cNvCxnSpPr>
          <p:nvPr/>
        </p:nvCxnSpPr>
        <p:spPr>
          <a:xfrm flipV="1">
            <a:off x="2438287" y="3668385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2438287" y="4227373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67148" y="339249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7148" y="425100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6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Some Intuition</a:t>
            </a:r>
            <a:r>
              <a:rPr lang="mr-IN" dirty="0" smtClean="0"/>
              <a:t>…</a:t>
            </a:r>
            <a:endParaRPr dirty="0"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457200" y="924254"/>
            <a:ext cx="8229600" cy="483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Out of 1000 </a:t>
            </a:r>
            <a:r>
              <a:rPr lang="en-US" dirty="0" smtClean="0"/>
              <a:t>people, on average</a:t>
            </a:r>
            <a:r>
              <a:rPr lang="en" dirty="0" smtClean="0"/>
              <a:t>:</a:t>
            </a:r>
            <a:endParaRPr dirty="0"/>
          </a:p>
        </p:txBody>
      </p:sp>
      <p:graphicFrame>
        <p:nvGraphicFramePr>
          <p:cNvPr id="222" name="Google Shape;222;p43"/>
          <p:cNvGraphicFramePr/>
          <p:nvPr>
            <p:extLst>
              <p:ext uri="{D42A27DB-BD31-4B8C-83A1-F6EECF244321}">
                <p14:modId xmlns:p14="http://schemas.microsoft.com/office/powerpoint/2010/main" val="1255706806"/>
              </p:ext>
            </p:extLst>
          </p:nvPr>
        </p:nvGraphicFramePr>
        <p:xfrm>
          <a:off x="4837894" y="1734156"/>
          <a:ext cx="3962400" cy="13715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98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Pos.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Neg.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D</a:t>
                      </a:r>
                      <a:r>
                        <a:rPr lang="en" sz="1800" dirty="0" err="1" smtClean="0"/>
                        <a:t>isease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~1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</a:t>
                      </a:r>
                      <a:r>
                        <a:rPr lang="en" sz="1800" dirty="0" smtClean="0"/>
                        <a:t>0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Healthy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~50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51793" y="29354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60331" y="202126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60330" y="370375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1129750" y="232798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1129750" y="345904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6492" y="220516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3433" y="372874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7249" y="16326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7249" y="242061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7"/>
          </p:cNvCxnSpPr>
          <p:nvPr/>
        </p:nvCxnSpPr>
        <p:spPr>
          <a:xfrm flipV="1">
            <a:off x="2438288" y="1939357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</p:cNvCxnSpPr>
          <p:nvPr/>
        </p:nvCxnSpPr>
        <p:spPr>
          <a:xfrm>
            <a:off x="2438288" y="2544879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53723" y="169363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53723" y="256279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34100" y="336165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20674" y="4106995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7"/>
          </p:cNvCxnSpPr>
          <p:nvPr/>
        </p:nvCxnSpPr>
        <p:spPr>
          <a:xfrm flipV="1">
            <a:off x="2438287" y="3668385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2438287" y="4227373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67148" y="339249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7148" y="425100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6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Some Intuition</a:t>
            </a:r>
            <a:r>
              <a:rPr lang="mr-IN" dirty="0" smtClean="0"/>
              <a:t>…</a:t>
            </a:r>
            <a:endParaRPr dirty="0"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457200" y="924254"/>
            <a:ext cx="8229600" cy="483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Out of 1000 </a:t>
            </a:r>
            <a:r>
              <a:rPr lang="en-US" dirty="0" smtClean="0"/>
              <a:t>people, on average</a:t>
            </a:r>
            <a:r>
              <a:rPr lang="en" dirty="0" smtClean="0"/>
              <a:t>:</a:t>
            </a:r>
            <a:endParaRPr dirty="0"/>
          </a:p>
        </p:txBody>
      </p:sp>
      <p:graphicFrame>
        <p:nvGraphicFramePr>
          <p:cNvPr id="222" name="Google Shape;222;p43"/>
          <p:cNvGraphicFramePr/>
          <p:nvPr>
            <p:extLst/>
          </p:nvPr>
        </p:nvGraphicFramePr>
        <p:xfrm>
          <a:off x="4837894" y="1734156"/>
          <a:ext cx="3962400" cy="13715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98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Pos.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T</a:t>
                      </a:r>
                      <a:r>
                        <a:rPr lang="en" sz="1800" dirty="0" err="1" smtClean="0"/>
                        <a:t>est</a:t>
                      </a:r>
                      <a:r>
                        <a:rPr lang="en-US" sz="1800" dirty="0" smtClean="0"/>
                        <a:t> Neg.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D</a:t>
                      </a:r>
                      <a:r>
                        <a:rPr lang="en" sz="1800" dirty="0" err="1" smtClean="0"/>
                        <a:t>isease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~1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</a:t>
                      </a:r>
                      <a:r>
                        <a:rPr lang="en" sz="1800" dirty="0" smtClean="0"/>
                        <a:t>0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Healthy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~50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~950</a:t>
                      </a:r>
                      <a:endParaRPr sz="18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51793" y="29354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860331" y="202126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860330" y="370375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1129750" y="232798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1129750" y="345904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26492" y="220516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3433" y="372874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07249" y="163262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07249" y="242061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7"/>
          </p:cNvCxnSpPr>
          <p:nvPr/>
        </p:nvCxnSpPr>
        <p:spPr>
          <a:xfrm flipV="1">
            <a:off x="2438288" y="1939357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</p:cNvCxnSpPr>
          <p:nvPr/>
        </p:nvCxnSpPr>
        <p:spPr>
          <a:xfrm>
            <a:off x="2438288" y="2544879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53723" y="169363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53723" y="256279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234100" y="336165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20674" y="4106995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7"/>
          </p:cNvCxnSpPr>
          <p:nvPr/>
        </p:nvCxnSpPr>
        <p:spPr>
          <a:xfrm flipV="1">
            <a:off x="2438287" y="3668385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2438287" y="4227373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67148" y="339249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67148" y="425100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oogle Shape;221;p43"/>
          <p:cNvSpPr txBox="1">
            <a:spLocks/>
          </p:cNvSpPr>
          <p:nvPr/>
        </p:nvSpPr>
        <p:spPr>
          <a:xfrm>
            <a:off x="4628196" y="3251012"/>
            <a:ext cx="4344264" cy="152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S</a:t>
            </a:r>
            <a:r>
              <a:rPr lang="en" dirty="0" smtClean="0"/>
              <a:t>o only ~1/50</a:t>
            </a:r>
            <a:r>
              <a:rPr lang="en-US" dirty="0"/>
              <a:t> </a:t>
            </a:r>
            <a:r>
              <a:rPr lang="en-US" dirty="0" smtClean="0"/>
              <a:t>or 2%</a:t>
            </a:r>
            <a:r>
              <a:rPr lang="en" dirty="0" smtClean="0"/>
              <a:t> of patients with positive test results have the disease.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832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Math</a:t>
            </a:r>
            <a:r>
              <a:rPr lang="mr-IN" dirty="0" smtClean="0"/>
              <a:t>…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173422" y="264113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81960" y="172697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81959" y="340946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751379" y="203369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751379" y="316475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8121" y="191087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062" y="34344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28878" y="133833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28878" y="212632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7"/>
          </p:cNvCxnSpPr>
          <p:nvPr/>
        </p:nvCxnSpPr>
        <p:spPr>
          <a:xfrm flipV="1">
            <a:off x="2059917" y="1645067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</p:cNvCxnSpPr>
          <p:nvPr/>
        </p:nvCxnSpPr>
        <p:spPr>
          <a:xfrm>
            <a:off x="2059917" y="2250589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75352" y="139934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5352" y="226850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55729" y="306736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42303" y="3812705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7"/>
          </p:cNvCxnSpPr>
          <p:nvPr/>
        </p:nvCxnSpPr>
        <p:spPr>
          <a:xfrm flipV="1">
            <a:off x="2059916" y="3374095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2059916" y="3933083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88777" y="309820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88777" y="395671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Google Shape;221;p43"/>
          <p:cNvSpPr txBox="1">
            <a:spLocks/>
          </p:cNvSpPr>
          <p:nvPr/>
        </p:nvSpPr>
        <p:spPr>
          <a:xfrm>
            <a:off x="3611265" y="826561"/>
            <a:ext cx="5546161" cy="152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 smtClean="0"/>
              <a:t>P(D|TP) = P(D,TP)/P(TP)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P(D,TP) = P(TP|D)P(D)</a:t>
            </a:r>
            <a:br>
              <a:rPr lang="en-US" dirty="0" smtClean="0"/>
            </a:br>
            <a:r>
              <a:rPr lang="en-US" dirty="0" smtClean="0"/>
              <a:t>              = 0.99x0.001 = 0.00099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P(TP) = P(D, TP) + P(H, TP)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P(H,TP) = P(TP|H)P(H) </a:t>
            </a:r>
            <a:br>
              <a:rPr lang="en-US" dirty="0" smtClean="0"/>
            </a:br>
            <a:r>
              <a:rPr lang="en-US" dirty="0" smtClean="0"/>
              <a:t>              = 0.05x0.999</a:t>
            </a:r>
            <a:br>
              <a:rPr lang="en-US" dirty="0" smtClean="0"/>
            </a:br>
            <a:r>
              <a:rPr lang="en-US" dirty="0" smtClean="0"/>
              <a:t>              = 0.04995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P(D|TP) = 0.00099/0.0594 </a:t>
            </a:r>
            <a:r>
              <a:rPr lang="en-US" dirty="0"/>
              <a:t>=</a:t>
            </a:r>
            <a:r>
              <a:rPr lang="en-US" dirty="0" smtClean="0"/>
              <a:t> 0.0194 </a:t>
            </a:r>
            <a:br>
              <a:rPr lang="en-US" dirty="0" smtClean="0"/>
            </a:br>
            <a:r>
              <a:rPr lang="en-US" dirty="0" smtClean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89460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Bayes’ Rule</a:t>
            </a: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221693" y="3016465"/>
            <a:ext cx="3988404" cy="2102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221;p43"/>
          <p:cNvSpPr txBox="1">
            <a:spLocks/>
          </p:cNvSpPr>
          <p:nvPr/>
        </p:nvSpPr>
        <p:spPr>
          <a:xfrm>
            <a:off x="1320011" y="2601255"/>
            <a:ext cx="1822855" cy="83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spcBef>
                <a:spcPts val="1200"/>
              </a:spcBef>
              <a:buNone/>
            </a:pPr>
            <a:r>
              <a:rPr lang="en-US" dirty="0" smtClean="0"/>
              <a:t>P(D|TP)   = </a:t>
            </a:r>
          </a:p>
        </p:txBody>
      </p:sp>
      <p:sp>
        <p:nvSpPr>
          <p:cNvPr id="32" name="Google Shape;221;p43"/>
          <p:cNvSpPr txBox="1">
            <a:spLocks/>
          </p:cNvSpPr>
          <p:nvPr/>
        </p:nvSpPr>
        <p:spPr>
          <a:xfrm>
            <a:off x="4750466" y="2345309"/>
            <a:ext cx="1366347" cy="67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spcBef>
                <a:spcPts val="1200"/>
              </a:spcBef>
              <a:buNone/>
            </a:pPr>
            <a:r>
              <a:rPr lang="en-US" dirty="0" smtClean="0"/>
              <a:t>P(TP,D) </a:t>
            </a:r>
          </a:p>
        </p:txBody>
      </p:sp>
      <p:sp>
        <p:nvSpPr>
          <p:cNvPr id="33" name="Google Shape;221;p43"/>
          <p:cNvSpPr txBox="1">
            <a:spLocks/>
          </p:cNvSpPr>
          <p:nvPr/>
        </p:nvSpPr>
        <p:spPr>
          <a:xfrm>
            <a:off x="3374093" y="2843461"/>
            <a:ext cx="4119094" cy="81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spcBef>
                <a:spcPts val="1200"/>
              </a:spcBef>
              <a:buNone/>
            </a:pPr>
            <a:r>
              <a:rPr lang="en-US" dirty="0" smtClean="0"/>
              <a:t>                  P(TP) </a:t>
            </a:r>
          </a:p>
        </p:txBody>
      </p:sp>
    </p:spTree>
    <p:extLst>
      <p:ext uri="{BB962C8B-B14F-4D97-AF65-F5344CB8AC3E}">
        <p14:creationId xmlns:p14="http://schemas.microsoft.com/office/powerpoint/2010/main" val="73958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Bayes’ Rule</a:t>
            </a:r>
            <a:endParaRPr dirty="0"/>
          </a:p>
        </p:txBody>
      </p:sp>
      <p:sp>
        <p:nvSpPr>
          <p:cNvPr id="24" name="Google Shape;221;p43"/>
          <p:cNvSpPr txBox="1">
            <a:spLocks/>
          </p:cNvSpPr>
          <p:nvPr/>
        </p:nvSpPr>
        <p:spPr>
          <a:xfrm>
            <a:off x="4361791" y="2340050"/>
            <a:ext cx="2060029" cy="67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spcBef>
                <a:spcPts val="1200"/>
              </a:spcBef>
              <a:buNone/>
            </a:pPr>
            <a:r>
              <a:rPr lang="en-US" smtClean="0"/>
              <a:t>P(TP|D)P(D</a:t>
            </a:r>
            <a:r>
              <a:rPr lang="en-US" dirty="0"/>
              <a:t>)             </a:t>
            </a:r>
            <a:endParaRPr lang="en-US" dirty="0" smtClean="0"/>
          </a:p>
        </p:txBody>
      </p:sp>
      <p:sp>
        <p:nvSpPr>
          <p:cNvPr id="25" name="Google Shape;221;p43"/>
          <p:cNvSpPr txBox="1">
            <a:spLocks/>
          </p:cNvSpPr>
          <p:nvPr/>
        </p:nvSpPr>
        <p:spPr>
          <a:xfrm>
            <a:off x="3221693" y="2838201"/>
            <a:ext cx="4119094" cy="81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spcBef>
                <a:spcPts val="1200"/>
              </a:spcBef>
              <a:buNone/>
            </a:pPr>
            <a:r>
              <a:rPr lang="en-US" dirty="0" smtClean="0"/>
              <a:t>P(TP|D)P(D</a:t>
            </a:r>
            <a:r>
              <a:rPr lang="en-US" dirty="0"/>
              <a:t>) + P(TP|H)P(H) 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221693" y="3016465"/>
            <a:ext cx="3988404" cy="2102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/>
          <p:cNvSpPr/>
          <p:nvPr/>
        </p:nvSpPr>
        <p:spPr>
          <a:xfrm>
            <a:off x="5843752" y="1726282"/>
            <a:ext cx="1271751" cy="533440"/>
          </a:xfrm>
          <a:prstGeom prst="wedgeRectCallout">
            <a:avLst>
              <a:gd name="adj1" fmla="val -35709"/>
              <a:gd name="adj2" fmla="val 10781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Prior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3857297" y="1756227"/>
            <a:ext cx="1602827" cy="533440"/>
          </a:xfrm>
          <a:prstGeom prst="wedgeRectCallout">
            <a:avLst>
              <a:gd name="adj1" fmla="val 35140"/>
              <a:gd name="adj2" fmla="val 10978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Likelihood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1320011" y="1766446"/>
            <a:ext cx="1602827" cy="533440"/>
          </a:xfrm>
          <a:prstGeom prst="wedgeRectCallout">
            <a:avLst>
              <a:gd name="adj1" fmla="val 3664"/>
              <a:gd name="adj2" fmla="val 143282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Posterior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Google Shape;221;p43"/>
          <p:cNvSpPr txBox="1">
            <a:spLocks/>
          </p:cNvSpPr>
          <p:nvPr/>
        </p:nvSpPr>
        <p:spPr>
          <a:xfrm>
            <a:off x="1320011" y="2601255"/>
            <a:ext cx="1822855" cy="83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spcBef>
                <a:spcPts val="1200"/>
              </a:spcBef>
              <a:buNone/>
            </a:pPr>
            <a:r>
              <a:rPr lang="en-US" dirty="0" smtClean="0"/>
              <a:t>P(D|TP)   = </a:t>
            </a:r>
          </a:p>
        </p:txBody>
      </p:sp>
      <p:sp>
        <p:nvSpPr>
          <p:cNvPr id="10" name="Google Shape;221;p43"/>
          <p:cNvSpPr txBox="1">
            <a:spLocks/>
          </p:cNvSpPr>
          <p:nvPr/>
        </p:nvSpPr>
        <p:spPr>
          <a:xfrm>
            <a:off x="4750466" y="2345309"/>
            <a:ext cx="1366347" cy="67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spcBef>
                <a:spcPts val="1200"/>
              </a:spcBef>
              <a:buNone/>
            </a:pPr>
            <a:r>
              <a:rPr lang="en-US" dirty="0" smtClean="0"/>
              <a:t>P(TP,D) </a:t>
            </a:r>
          </a:p>
        </p:txBody>
      </p:sp>
      <p:sp>
        <p:nvSpPr>
          <p:cNvPr id="11" name="Google Shape;221;p43"/>
          <p:cNvSpPr txBox="1">
            <a:spLocks/>
          </p:cNvSpPr>
          <p:nvPr/>
        </p:nvSpPr>
        <p:spPr>
          <a:xfrm>
            <a:off x="3374093" y="2843461"/>
            <a:ext cx="4119094" cy="81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spcBef>
                <a:spcPts val="1200"/>
              </a:spcBef>
              <a:buNone/>
            </a:pPr>
            <a:r>
              <a:rPr lang="en-US" dirty="0" smtClean="0"/>
              <a:t>                  P(TP) </a:t>
            </a:r>
          </a:p>
        </p:txBody>
      </p:sp>
    </p:spTree>
    <p:extLst>
      <p:ext uri="{BB962C8B-B14F-4D97-AF65-F5344CB8AC3E}">
        <p14:creationId xmlns:p14="http://schemas.microsoft.com/office/powerpoint/2010/main" val="150443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" grpId="0" animBg="1"/>
      <p:bldP spid="27" grpId="0" animBg="1"/>
      <p:bldP spid="28" grpId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7877503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Medical Diagnosis Problem</a:t>
            </a:r>
            <a:endParaRPr dirty="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dirty="0" smtClean="0"/>
              <a:t>"</a:t>
            </a:r>
            <a:r>
              <a:rPr lang="en" sz="2200" dirty="0"/>
              <a:t>We asked 20 house officers, 20 fourth-year medical students and 20 attending physicians, selected in 67 consecutive hallway encounters at four Harvard Medical School teaching hospitals, the following question: 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sz="2200" dirty="0"/>
          </a:p>
          <a:p>
            <a:pPr marL="9525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i="1" dirty="0">
                <a:solidFill>
                  <a:srgbClr val="C00000"/>
                </a:solidFill>
              </a:rPr>
              <a:t>"If a test to detect a disease whose prevalence is 1/1000 has a false positive rate of 5%, what is the chance that a person found to have a positive result actually has the disease, assuming that you know nothing about the person's symptoms or signs?"</a:t>
            </a:r>
            <a:endParaRPr sz="2200" i="1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350" y="4759051"/>
            <a:ext cx="7336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480"/>
              </a:spcBef>
            </a:pPr>
            <a:r>
              <a:rPr lang="en" i="1" dirty="0" err="1" smtClean="0"/>
              <a:t>Casscells</a:t>
            </a:r>
            <a:r>
              <a:rPr lang="en-US" i="1" dirty="0" smtClean="0"/>
              <a:t> et al. </a:t>
            </a:r>
            <a:r>
              <a:rPr lang="en" i="1" dirty="0" smtClean="0"/>
              <a:t>Interpretation </a:t>
            </a:r>
            <a:r>
              <a:rPr lang="en" i="1" dirty="0"/>
              <a:t>by Physicians of Clinical Laboratory </a:t>
            </a:r>
            <a:r>
              <a:rPr lang="en" i="1" dirty="0" smtClean="0"/>
              <a:t>Results</a:t>
            </a:r>
            <a:r>
              <a:rPr lang="en-US" dirty="0" smtClean="0"/>
              <a:t>. NEJM, </a:t>
            </a:r>
            <a:r>
              <a:rPr lang="en" dirty="0" smtClean="0"/>
              <a:t>1978</a:t>
            </a:r>
            <a:r>
              <a:rPr lang="en-US" dirty="0" smtClean="0"/>
              <a:t>.</a:t>
            </a:r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045669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Medical Diagnosis Problem</a:t>
            </a:r>
            <a:endParaRPr dirty="0"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dirty="0" smtClean="0"/>
              <a:t>"</a:t>
            </a:r>
            <a:r>
              <a:rPr lang="en" sz="2200" dirty="0"/>
              <a:t>Eleven of 60 participants, or 18%, gave the correct answer. These participants included four of 20 fourth-year students, three of 20 residents in internal medicine and four of 20 attending physicians. The most common answer, given by 27, was that </a:t>
            </a:r>
            <a:r>
              <a:rPr lang="en" sz="2200" dirty="0">
                <a:solidFill>
                  <a:schemeClr val="tx1"/>
                </a:solidFill>
              </a:rPr>
              <a:t>[the chance that a person found to have a positive result actually has the disease] </a:t>
            </a:r>
            <a:r>
              <a:rPr lang="en" sz="2200" b="1" i="1" dirty="0">
                <a:solidFill>
                  <a:schemeClr val="accent2">
                    <a:lumMod val="50000"/>
                  </a:schemeClr>
                </a:solidFill>
              </a:rPr>
              <a:t>was 95%.</a:t>
            </a:r>
            <a:endParaRPr sz="22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350" y="4759051"/>
            <a:ext cx="7336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480"/>
              </a:spcBef>
            </a:pPr>
            <a:r>
              <a:rPr lang="en" i="1" dirty="0" err="1" smtClean="0"/>
              <a:t>Casscells</a:t>
            </a:r>
            <a:r>
              <a:rPr lang="en-US" i="1" dirty="0" smtClean="0"/>
              <a:t> et al. </a:t>
            </a:r>
            <a:r>
              <a:rPr lang="en" i="1" dirty="0" smtClean="0"/>
              <a:t>Interpretation </a:t>
            </a:r>
            <a:r>
              <a:rPr lang="en" i="1" dirty="0"/>
              <a:t>by Physicians of Clinical Laboratory </a:t>
            </a:r>
            <a:r>
              <a:rPr lang="en" i="1" dirty="0" smtClean="0"/>
              <a:t>Results</a:t>
            </a:r>
            <a:r>
              <a:rPr lang="en-US" dirty="0" smtClean="0"/>
              <a:t>. NEJM, </a:t>
            </a:r>
            <a:r>
              <a:rPr lang="en" dirty="0" smtClean="0"/>
              <a:t>1978</a:t>
            </a:r>
            <a:r>
              <a:rPr lang="en-US" dirty="0" smtClean="0"/>
              <a:t>.</a:t>
            </a:r>
            <a:endParaRPr lang="e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Treatment Costs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173422" y="264113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81960" y="172697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81959" y="340946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751379" y="203369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751379" y="316475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8121" y="191087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062" y="34344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0.9806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6"/>
          </p:cNvCxnSpPr>
          <p:nvPr/>
        </p:nvCxnSpPr>
        <p:spPr>
          <a:xfrm flipV="1">
            <a:off x="2159079" y="2029810"/>
            <a:ext cx="341474" cy="3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</p:cNvCxnSpPr>
          <p:nvPr/>
        </p:nvCxnSpPr>
        <p:spPr>
          <a:xfrm flipV="1">
            <a:off x="3037327" y="1672594"/>
            <a:ext cx="560182" cy="343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08241" y="149177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08241" y="2161358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3" idx="3"/>
          </p:cNvCxnSpPr>
          <p:nvPr/>
        </p:nvCxnSpPr>
        <p:spPr>
          <a:xfrm>
            <a:off x="3037327" y="2016211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31" idx="1"/>
          </p:cNvCxnSpPr>
          <p:nvPr/>
        </p:nvCxnSpPr>
        <p:spPr>
          <a:xfrm>
            <a:off x="2159078" y="3716193"/>
            <a:ext cx="341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4677" y="14959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$1000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1300" y="1760445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00553" y="3460427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0" idx="3"/>
            <a:endCxn id="39" idx="1"/>
          </p:cNvCxnSpPr>
          <p:nvPr/>
        </p:nvCxnSpPr>
        <p:spPr>
          <a:xfrm flipV="1">
            <a:off x="3041779" y="3457484"/>
            <a:ext cx="560182" cy="289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3"/>
          </p:cNvCxnSpPr>
          <p:nvPr/>
        </p:nvCxnSpPr>
        <p:spPr>
          <a:xfrm>
            <a:off x="3041779" y="3746702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2823897" y="32393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823897" y="390897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3394677" y="214358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$5000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3387795" y="323363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smtClean="0">
                <a:solidFill>
                  <a:schemeClr val="tx1"/>
                </a:solidFill>
              </a:rPr>
              <a:t>$1000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3345755" y="3881224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4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547490" y="923495"/>
            <a:ext cx="4596055" cy="1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dirty="0" smtClean="0"/>
              <a:t>Suppose a patient tests positive.</a:t>
            </a:r>
          </a:p>
          <a:p>
            <a:pPr marL="354013" indent="-342900"/>
            <a:r>
              <a:rPr lang="en-US" sz="2200" dirty="0" smtClean="0"/>
              <a:t>There is an effective medication to treat the patient, but it costs $1000.</a:t>
            </a:r>
          </a:p>
          <a:p>
            <a:pPr marL="354013" indent="-342900"/>
            <a:r>
              <a:rPr lang="en-US" sz="2200" dirty="0" smtClean="0"/>
              <a:t>If the patient has the disease and is not treated now, on average it will cost $5000 to treat them after the disease progresses.</a:t>
            </a:r>
          </a:p>
          <a:p>
            <a:pPr marL="354013" indent="-342900"/>
            <a:r>
              <a:rPr lang="en-US" sz="2200" i="1" dirty="0" smtClean="0"/>
              <a:t>Q6: Should we treat now?</a:t>
            </a:r>
          </a:p>
          <a:p>
            <a:pPr marL="354013" indent="-342900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2491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6" grpId="0"/>
      <p:bldP spid="17" grpId="0"/>
      <p:bldP spid="22" grpId="0"/>
      <p:bldP spid="3" grpId="0" animBg="1"/>
      <p:bldP spid="31" grpId="0" animBg="1"/>
      <p:bldP spid="359" grpId="0"/>
      <p:bldP spid="360" grpId="0"/>
      <p:bldP spid="361" grpId="0"/>
      <p:bldP spid="362" grpId="0"/>
      <p:bldP spid="3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Treatment Costs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173422" y="264113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81960" y="172697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81959" y="340946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751379" y="203369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751379" y="316475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8121" y="191087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062" y="34344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0.9806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6"/>
          </p:cNvCxnSpPr>
          <p:nvPr/>
        </p:nvCxnSpPr>
        <p:spPr>
          <a:xfrm flipV="1">
            <a:off x="2159079" y="2029810"/>
            <a:ext cx="341474" cy="3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</p:cNvCxnSpPr>
          <p:nvPr/>
        </p:nvCxnSpPr>
        <p:spPr>
          <a:xfrm flipV="1">
            <a:off x="3037327" y="1672594"/>
            <a:ext cx="560182" cy="343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08241" y="149177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08241" y="2161358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3" idx="3"/>
          </p:cNvCxnSpPr>
          <p:nvPr/>
        </p:nvCxnSpPr>
        <p:spPr>
          <a:xfrm>
            <a:off x="3037327" y="2016211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31" idx="1"/>
          </p:cNvCxnSpPr>
          <p:nvPr/>
        </p:nvCxnSpPr>
        <p:spPr>
          <a:xfrm>
            <a:off x="2159078" y="3716193"/>
            <a:ext cx="341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4677" y="14959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$1000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1300" y="1760445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00553" y="3460427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0" idx="3"/>
            <a:endCxn id="39" idx="1"/>
          </p:cNvCxnSpPr>
          <p:nvPr/>
        </p:nvCxnSpPr>
        <p:spPr>
          <a:xfrm flipV="1">
            <a:off x="3041779" y="3457484"/>
            <a:ext cx="560182" cy="289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3"/>
          </p:cNvCxnSpPr>
          <p:nvPr/>
        </p:nvCxnSpPr>
        <p:spPr>
          <a:xfrm>
            <a:off x="3041779" y="3746702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2823897" y="32393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823897" y="390897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3394677" y="214358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$5000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3387795" y="323363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smtClean="0">
                <a:solidFill>
                  <a:schemeClr val="tx1"/>
                </a:solidFill>
              </a:rPr>
              <a:t>$1000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3356265" y="3881224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4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610551" y="1385950"/>
            <a:ext cx="4533450" cy="1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dirty="0" smtClean="0"/>
              <a:t>What is the </a:t>
            </a:r>
            <a:r>
              <a:rPr lang="en-US" sz="2200" i="1" dirty="0" smtClean="0"/>
              <a:t>expected cost </a:t>
            </a:r>
            <a:r>
              <a:rPr lang="en-US" sz="2200" dirty="0" smtClean="0"/>
              <a:t>of treatment?</a:t>
            </a:r>
          </a:p>
          <a:p>
            <a:pPr marL="354013" indent="-342900"/>
            <a:r>
              <a:rPr lang="en-US" sz="2200" dirty="0" smtClean="0"/>
              <a:t>E[C|M=Y] = P(D)x1000 </a:t>
            </a:r>
            <a:br>
              <a:rPr lang="en-US" sz="2200" dirty="0" smtClean="0"/>
            </a:br>
            <a:r>
              <a:rPr lang="en-US" sz="2200" dirty="0" smtClean="0"/>
              <a:t>                   + P(H)x1000 </a:t>
            </a:r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  <p:sp>
        <p:nvSpPr>
          <p:cNvPr id="27" name="Google Shape;153;p33"/>
          <p:cNvSpPr txBox="1">
            <a:spLocks/>
          </p:cNvSpPr>
          <p:nvPr/>
        </p:nvSpPr>
        <p:spPr>
          <a:xfrm>
            <a:off x="6247655" y="2979111"/>
            <a:ext cx="2265726" cy="6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113" indent="0">
              <a:buNone/>
            </a:pPr>
            <a:r>
              <a:rPr lang="en-US" sz="2200" i="1" dirty="0" smtClean="0"/>
              <a:t>= $1000</a:t>
            </a:r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7584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Treatment Costs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173422" y="264113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81960" y="172697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81959" y="340946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751379" y="203369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751379" y="316475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8121" y="191087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062" y="34344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0.9806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6"/>
          </p:cNvCxnSpPr>
          <p:nvPr/>
        </p:nvCxnSpPr>
        <p:spPr>
          <a:xfrm flipV="1">
            <a:off x="2159079" y="2029810"/>
            <a:ext cx="341474" cy="3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</p:cNvCxnSpPr>
          <p:nvPr/>
        </p:nvCxnSpPr>
        <p:spPr>
          <a:xfrm flipV="1">
            <a:off x="3037327" y="1672594"/>
            <a:ext cx="560182" cy="343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08241" y="149177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08241" y="2161358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3" idx="3"/>
          </p:cNvCxnSpPr>
          <p:nvPr/>
        </p:nvCxnSpPr>
        <p:spPr>
          <a:xfrm>
            <a:off x="3037327" y="2016211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31" idx="1"/>
          </p:cNvCxnSpPr>
          <p:nvPr/>
        </p:nvCxnSpPr>
        <p:spPr>
          <a:xfrm>
            <a:off x="2159078" y="3716193"/>
            <a:ext cx="341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4677" y="14959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$1000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1300" y="1760445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00553" y="3460427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0" idx="3"/>
            <a:endCxn id="39" idx="1"/>
          </p:cNvCxnSpPr>
          <p:nvPr/>
        </p:nvCxnSpPr>
        <p:spPr>
          <a:xfrm flipV="1">
            <a:off x="3041779" y="3457484"/>
            <a:ext cx="560182" cy="289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3"/>
          </p:cNvCxnSpPr>
          <p:nvPr/>
        </p:nvCxnSpPr>
        <p:spPr>
          <a:xfrm>
            <a:off x="3041779" y="3746702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2823897" y="32393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823897" y="390897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3394677" y="214358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$5000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3387795" y="323363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smtClean="0">
                <a:solidFill>
                  <a:schemeClr val="tx1"/>
                </a:solidFill>
              </a:rPr>
              <a:t>$1000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3356265" y="3881224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4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610551" y="1385950"/>
            <a:ext cx="4533450" cy="1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dirty="0" smtClean="0"/>
              <a:t>What is the </a:t>
            </a:r>
            <a:r>
              <a:rPr lang="en-US" sz="2200" i="1" dirty="0" smtClean="0"/>
              <a:t>expected cost </a:t>
            </a:r>
            <a:r>
              <a:rPr lang="en-US" sz="2200" dirty="0" smtClean="0"/>
              <a:t>of not treating the patient?</a:t>
            </a:r>
          </a:p>
          <a:p>
            <a:pPr marL="354013" indent="-342900"/>
            <a:r>
              <a:rPr lang="en-US" sz="2200" dirty="0" smtClean="0"/>
              <a:t>E[C|M=N] = P(D)x5000 </a:t>
            </a:r>
            <a:br>
              <a:rPr lang="en-US" sz="2200" dirty="0" smtClean="0"/>
            </a:br>
            <a:r>
              <a:rPr lang="en-US" sz="2200" dirty="0" smtClean="0"/>
              <a:t>                   + P(H)x0 </a:t>
            </a:r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  <p:sp>
        <p:nvSpPr>
          <p:cNvPr id="27" name="Google Shape;153;p33"/>
          <p:cNvSpPr txBox="1">
            <a:spLocks/>
          </p:cNvSpPr>
          <p:nvPr/>
        </p:nvSpPr>
        <p:spPr>
          <a:xfrm>
            <a:off x="6247655" y="2979111"/>
            <a:ext cx="2265726" cy="6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113" indent="0">
              <a:buNone/>
            </a:pPr>
            <a:r>
              <a:rPr lang="en-US" sz="2200" i="1" dirty="0" smtClean="0"/>
              <a:t>= $97</a:t>
            </a:r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31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Treatment Costs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173422" y="264113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81960" y="172697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81959" y="340946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751379" y="203369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751379" y="316475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8121" y="191087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062" y="34344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0.9806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6"/>
          </p:cNvCxnSpPr>
          <p:nvPr/>
        </p:nvCxnSpPr>
        <p:spPr>
          <a:xfrm flipV="1">
            <a:off x="2159079" y="2029810"/>
            <a:ext cx="341474" cy="3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</p:cNvCxnSpPr>
          <p:nvPr/>
        </p:nvCxnSpPr>
        <p:spPr>
          <a:xfrm flipV="1">
            <a:off x="3037327" y="1672594"/>
            <a:ext cx="560182" cy="343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08241" y="149177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08241" y="2161358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3" idx="3"/>
          </p:cNvCxnSpPr>
          <p:nvPr/>
        </p:nvCxnSpPr>
        <p:spPr>
          <a:xfrm>
            <a:off x="3037327" y="2016211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31" idx="1"/>
          </p:cNvCxnSpPr>
          <p:nvPr/>
        </p:nvCxnSpPr>
        <p:spPr>
          <a:xfrm>
            <a:off x="2159078" y="3716193"/>
            <a:ext cx="341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4677" y="14959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$1000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1300" y="1760445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00553" y="3460427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0" idx="3"/>
            <a:endCxn id="39" idx="1"/>
          </p:cNvCxnSpPr>
          <p:nvPr/>
        </p:nvCxnSpPr>
        <p:spPr>
          <a:xfrm flipV="1">
            <a:off x="3041779" y="3457484"/>
            <a:ext cx="560182" cy="289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3"/>
          </p:cNvCxnSpPr>
          <p:nvPr/>
        </p:nvCxnSpPr>
        <p:spPr>
          <a:xfrm>
            <a:off x="3041779" y="3746702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2823897" y="32393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823897" y="390897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3394677" y="214358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$5000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3387795" y="323363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smtClean="0">
                <a:solidFill>
                  <a:schemeClr val="tx1"/>
                </a:solidFill>
              </a:rPr>
              <a:t>$1000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3356265" y="3881224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4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610551" y="1385950"/>
            <a:ext cx="4533450" cy="1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i="1" dirty="0"/>
              <a:t>Q6: Should we treat now</a:t>
            </a:r>
            <a:r>
              <a:rPr lang="en-US" sz="2200" i="1" dirty="0" smtClean="0"/>
              <a:t>?</a:t>
            </a:r>
          </a:p>
          <a:p>
            <a:pPr marL="354013" indent="-342900"/>
            <a:r>
              <a:rPr lang="en-US" sz="2200" i="1" dirty="0" smtClean="0"/>
              <a:t>A6: According to expected treatment cost, it costs less on average to not treat a patient with a positive test now. We should wait and treat the patient later if it turns out the really do have the disease.</a:t>
            </a:r>
            <a:endParaRPr lang="en-US" sz="2200" i="1" dirty="0"/>
          </a:p>
          <a:p>
            <a:pPr marL="354013" indent="-342900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0895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06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Effect of Medication Costs</a:t>
            </a:r>
            <a:endParaRPr dirty="0"/>
          </a:p>
        </p:txBody>
      </p:sp>
      <p:sp>
        <p:nvSpPr>
          <p:cNvPr id="5" name="Oval 4"/>
          <p:cNvSpPr/>
          <p:nvPr/>
        </p:nvSpPr>
        <p:spPr>
          <a:xfrm>
            <a:off x="173422" y="264113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81960" y="1726970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81959" y="340946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7"/>
            <a:endCxn id="8" idx="2"/>
          </p:cNvCxnSpPr>
          <p:nvPr/>
        </p:nvCxnSpPr>
        <p:spPr>
          <a:xfrm flipV="1">
            <a:off x="751379" y="2033699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9" idx="2"/>
          </p:cNvCxnSpPr>
          <p:nvPr/>
        </p:nvCxnSpPr>
        <p:spPr>
          <a:xfrm>
            <a:off x="751379" y="3164756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8121" y="191087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0.0194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5062" y="34344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0.9806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6"/>
          </p:cNvCxnSpPr>
          <p:nvPr/>
        </p:nvCxnSpPr>
        <p:spPr>
          <a:xfrm flipV="1">
            <a:off x="2159079" y="2029810"/>
            <a:ext cx="341474" cy="38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</p:cNvCxnSpPr>
          <p:nvPr/>
        </p:nvCxnSpPr>
        <p:spPr>
          <a:xfrm flipV="1">
            <a:off x="3037327" y="1672594"/>
            <a:ext cx="560182" cy="343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08241" y="149177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08241" y="2161358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3" idx="3"/>
          </p:cNvCxnSpPr>
          <p:nvPr/>
        </p:nvCxnSpPr>
        <p:spPr>
          <a:xfrm>
            <a:off x="3037327" y="2016211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31" idx="1"/>
          </p:cNvCxnSpPr>
          <p:nvPr/>
        </p:nvCxnSpPr>
        <p:spPr>
          <a:xfrm>
            <a:off x="2159078" y="3716193"/>
            <a:ext cx="341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94677" y="14959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$50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1300" y="1760445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00553" y="3460427"/>
            <a:ext cx="536027" cy="511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40" idx="3"/>
            <a:endCxn id="39" idx="1"/>
          </p:cNvCxnSpPr>
          <p:nvPr/>
        </p:nvCxnSpPr>
        <p:spPr>
          <a:xfrm flipV="1">
            <a:off x="3041779" y="3457484"/>
            <a:ext cx="560182" cy="289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3"/>
          </p:cNvCxnSpPr>
          <p:nvPr/>
        </p:nvCxnSpPr>
        <p:spPr>
          <a:xfrm>
            <a:off x="3041779" y="3746702"/>
            <a:ext cx="557104" cy="377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2823897" y="3239389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823897" y="390897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3394677" y="2143581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$5000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3387795" y="3233632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$50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3356265" y="3881224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$0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4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694632" y="1144213"/>
            <a:ext cx="4533450" cy="16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i="1" dirty="0" smtClean="0"/>
              <a:t>Q7: How about now?</a:t>
            </a:r>
            <a:endParaRPr lang="en-US" sz="2200" dirty="0" smtClean="0"/>
          </a:p>
          <a:p>
            <a:pPr marL="354013" indent="-342900"/>
            <a:r>
              <a:rPr lang="en-US" sz="2200" dirty="0" smtClean="0"/>
              <a:t>E[C|M=Y] = P(D)x50 </a:t>
            </a:r>
            <a:br>
              <a:rPr lang="en-US" sz="2200" dirty="0" smtClean="0"/>
            </a:br>
            <a:r>
              <a:rPr lang="en-US" sz="2200" dirty="0" smtClean="0"/>
              <a:t>                   + P(H)x50 </a:t>
            </a:r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  <p:sp>
        <p:nvSpPr>
          <p:cNvPr id="27" name="Google Shape;153;p33"/>
          <p:cNvSpPr txBox="1">
            <a:spLocks/>
          </p:cNvSpPr>
          <p:nvPr/>
        </p:nvSpPr>
        <p:spPr>
          <a:xfrm>
            <a:off x="6279184" y="2212474"/>
            <a:ext cx="2265726" cy="6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113" indent="0">
              <a:buNone/>
            </a:pPr>
            <a:r>
              <a:rPr lang="en-US" sz="2200" i="1" dirty="0" smtClean="0"/>
              <a:t>= $50</a:t>
            </a:r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  <p:sp>
        <p:nvSpPr>
          <p:cNvPr id="28" name="Google Shape;153;p33"/>
          <p:cNvSpPr txBox="1">
            <a:spLocks/>
          </p:cNvSpPr>
          <p:nvPr/>
        </p:nvSpPr>
        <p:spPr>
          <a:xfrm>
            <a:off x="4721784" y="2637506"/>
            <a:ext cx="4533450" cy="81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4013" indent="-342900"/>
            <a:r>
              <a:rPr lang="en-US" sz="2200" dirty="0" smtClean="0"/>
              <a:t>E[C|M=N] = P(D)x5000 </a:t>
            </a:r>
            <a:br>
              <a:rPr lang="en-US" sz="2200" dirty="0" smtClean="0"/>
            </a:br>
            <a:r>
              <a:rPr lang="en-US" sz="2200" dirty="0" smtClean="0"/>
              <a:t>                   + P(H)x0 </a:t>
            </a:r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  <p:sp>
        <p:nvSpPr>
          <p:cNvPr id="29" name="Google Shape;153;p33"/>
          <p:cNvSpPr txBox="1">
            <a:spLocks/>
          </p:cNvSpPr>
          <p:nvPr/>
        </p:nvSpPr>
        <p:spPr>
          <a:xfrm>
            <a:off x="6371796" y="3355883"/>
            <a:ext cx="2265726" cy="6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113" indent="0">
              <a:buNone/>
            </a:pPr>
            <a:r>
              <a:rPr lang="en-US" sz="2200" i="1" dirty="0" smtClean="0"/>
              <a:t>= $97</a:t>
            </a:r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i="1" dirty="0" smtClean="0"/>
          </a:p>
          <a:p>
            <a:pPr marL="354013" indent="-342900"/>
            <a:endParaRPr lang="en-US" sz="2200" dirty="0" smtClean="0"/>
          </a:p>
        </p:txBody>
      </p:sp>
      <p:sp>
        <p:nvSpPr>
          <p:cNvPr id="30" name="Google Shape;153;p33"/>
          <p:cNvSpPr txBox="1">
            <a:spLocks/>
          </p:cNvSpPr>
          <p:nvPr/>
        </p:nvSpPr>
        <p:spPr>
          <a:xfrm>
            <a:off x="4763949" y="3748960"/>
            <a:ext cx="4127803" cy="89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4013" indent="-342900"/>
            <a:r>
              <a:rPr lang="en-US" sz="2200" dirty="0" smtClean="0"/>
              <a:t>The expected costs </a:t>
            </a:r>
            <a:r>
              <a:rPr lang="en-US" sz="2200" smtClean="0"/>
              <a:t>support immediate treatment.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9729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334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Medical Diagnosis Problem</a:t>
            </a:r>
            <a:endParaRPr dirty="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dirty="0" smtClean="0"/>
              <a:t>Suppose there is a rare disease with a prevalence of 1/1000.</a:t>
            </a:r>
          </a:p>
          <a:p>
            <a:pPr marL="354013" indent="-342900"/>
            <a:r>
              <a:rPr lang="en-US" sz="2200" dirty="0" smtClean="0"/>
              <a:t>Suppose that there is an imperfect test that indicates that you have the disease 99% of the time when you really do, and 5% of the time when you really don’t. </a:t>
            </a:r>
            <a:br>
              <a:rPr lang="en-US" sz="2200" dirty="0" smtClean="0"/>
            </a:br>
            <a:endParaRPr lang="en-US" sz="2200" dirty="0" smtClean="0"/>
          </a:p>
          <a:p>
            <a:pPr marL="354013" indent="-342900"/>
            <a:r>
              <a:rPr lang="en-US" sz="2200" i="1" dirty="0" smtClean="0"/>
              <a:t>Q1: What is the probability that a randomly selected person in the population has the disease?</a:t>
            </a:r>
          </a:p>
          <a:p>
            <a:pPr marL="354013" indent="-342900"/>
            <a:r>
              <a:rPr lang="en-US" sz="2200" i="1" dirty="0" smtClean="0"/>
              <a:t>A1: P(D) = 0.001. This is called the prior probability of disease.</a:t>
            </a:r>
          </a:p>
          <a:p>
            <a:pPr marL="354013" indent="-342900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0037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334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Medical Diagnosis Problem</a:t>
            </a:r>
            <a:endParaRPr dirty="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dirty="0" smtClean="0"/>
              <a:t>Suppose there is a rare disease with a prevalence of 1/1000.</a:t>
            </a:r>
          </a:p>
          <a:p>
            <a:pPr marL="354013" indent="-342900"/>
            <a:r>
              <a:rPr lang="en-US" sz="2200" dirty="0" smtClean="0"/>
              <a:t>Suppose that there is an imperfect test that indicates that you have the disease 99% of the time when you really do, and 5% of the time when you really don’t. </a:t>
            </a:r>
            <a:br>
              <a:rPr lang="en-US" sz="2200" dirty="0" smtClean="0"/>
            </a:br>
            <a:endParaRPr lang="en-US" sz="2200" dirty="0" smtClean="0"/>
          </a:p>
          <a:p>
            <a:pPr marL="354013" indent="-342900"/>
            <a:r>
              <a:rPr lang="en-US" sz="2200" i="1" dirty="0" smtClean="0"/>
              <a:t>Q2: What is the probability that a randomly selected person tests positive if they do have the disease? </a:t>
            </a:r>
          </a:p>
          <a:p>
            <a:pPr marL="354013" indent="-342900"/>
            <a:r>
              <a:rPr lang="en-US" sz="2200" i="1" dirty="0" smtClean="0"/>
              <a:t>A2: P(TP|D) = 0.99. This is the likelihood of testing positive given that you have the disease.</a:t>
            </a:r>
          </a:p>
          <a:p>
            <a:pPr marL="354013" indent="-342900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044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334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Medical Diagnosis Problem</a:t>
            </a:r>
            <a:endParaRPr dirty="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dirty="0" smtClean="0"/>
              <a:t>Suppose there is a rare disease with a prevalence of 1/1000.</a:t>
            </a:r>
          </a:p>
          <a:p>
            <a:pPr marL="354013" indent="-342900"/>
            <a:r>
              <a:rPr lang="en-US" sz="2200" dirty="0" smtClean="0"/>
              <a:t>Suppose that there is an imperfect test that indicates that you have the disease 99% of the time when you really do, and 5% of the time when you really don’t. </a:t>
            </a:r>
            <a:br>
              <a:rPr lang="en-US" sz="2200" dirty="0" smtClean="0"/>
            </a:br>
            <a:endParaRPr lang="en-US" sz="2200" dirty="0" smtClean="0"/>
          </a:p>
          <a:p>
            <a:pPr marL="354013" indent="-342900"/>
            <a:r>
              <a:rPr lang="en-US" sz="2200" i="1" dirty="0" smtClean="0"/>
              <a:t>Q3: What is the probability that a randomly selected person tests positive if they do not have the disease (are healthy)? </a:t>
            </a:r>
          </a:p>
          <a:p>
            <a:pPr marL="354013" indent="-342900"/>
            <a:r>
              <a:rPr lang="en-US" sz="2200" i="1" dirty="0" smtClean="0"/>
              <a:t>A3: P(TP|H)=0.05. </a:t>
            </a:r>
            <a:r>
              <a:rPr lang="en-US" sz="2200" i="1" dirty="0"/>
              <a:t>This is </a:t>
            </a:r>
            <a:r>
              <a:rPr lang="en-US" sz="2200" i="1" dirty="0" smtClean="0"/>
              <a:t>the </a:t>
            </a:r>
            <a:r>
              <a:rPr lang="en-US" sz="2200" dirty="0"/>
              <a:t>false positive rate </a:t>
            </a:r>
            <a:r>
              <a:rPr lang="en-US" sz="2200" i="1" dirty="0"/>
              <a:t>of the </a:t>
            </a:r>
            <a:r>
              <a:rPr lang="en-US" sz="2200" i="1" dirty="0" smtClean="0"/>
              <a:t>test. It </a:t>
            </a:r>
            <a:r>
              <a:rPr lang="en-US" sz="2200" i="1" dirty="0"/>
              <a:t>is the likelihood of testing positive given that you </a:t>
            </a:r>
            <a:r>
              <a:rPr lang="en-US" sz="2200" i="1" dirty="0" smtClean="0"/>
              <a:t>do not have the disease.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5781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334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Medical Diagnosis Problem</a:t>
            </a:r>
            <a:endParaRPr dirty="0"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200" dirty="0" smtClean="0"/>
              <a:t>Suppose there is a rare disease with a prevalence of 1/1000.</a:t>
            </a:r>
          </a:p>
          <a:p>
            <a:pPr marL="354013" indent="-342900"/>
            <a:r>
              <a:rPr lang="en-US" sz="2200" dirty="0" smtClean="0"/>
              <a:t>Suppose that there is an imperfect test that indicates that you have the disease 99% of the time when you really do, and 5% of the time when you really don’t. </a:t>
            </a:r>
            <a:br>
              <a:rPr lang="en-US" sz="2200" dirty="0" smtClean="0"/>
            </a:br>
            <a:endParaRPr lang="en-US" sz="2200" dirty="0" smtClean="0"/>
          </a:p>
          <a:p>
            <a:pPr marL="354013" indent="-342900"/>
            <a:r>
              <a:rPr lang="en-US" sz="2200" i="1" dirty="0" smtClean="0"/>
              <a:t>Q4: What is the probability that a randomly selected person is healthy and tests positive?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82071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334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Conditional Probability Tree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83627" y="25885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92165" y="167442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92164" y="335691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7"/>
            <a:endCxn id="5" idx="2"/>
          </p:cNvCxnSpPr>
          <p:nvPr/>
        </p:nvCxnSpPr>
        <p:spPr>
          <a:xfrm flipV="1">
            <a:off x="961584" y="1981151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5"/>
            <a:endCxn id="6" idx="2"/>
          </p:cNvCxnSpPr>
          <p:nvPr/>
        </p:nvCxnSpPr>
        <p:spPr>
          <a:xfrm>
            <a:off x="961584" y="3112208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326" y="185832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1703" y="3413527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39083" y="12857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39083" y="207377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5" idx="7"/>
          </p:cNvCxnSpPr>
          <p:nvPr/>
        </p:nvCxnSpPr>
        <p:spPr>
          <a:xfrm flipV="1">
            <a:off x="2270122" y="1592519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5" idx="5"/>
            <a:endCxn id="21" idx="2"/>
          </p:cNvCxnSpPr>
          <p:nvPr/>
        </p:nvCxnSpPr>
        <p:spPr>
          <a:xfrm>
            <a:off x="2270122" y="2198041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2072131" y="1273180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P(TP|D)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2072131" y="226840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P(TN|D)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3065934" y="3014818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3052508" y="376015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43" name="Straight Arrow Connector 342"/>
          <p:cNvCxnSpPr>
            <a:stCxn id="6" idx="7"/>
            <a:endCxn id="341" idx="2"/>
          </p:cNvCxnSpPr>
          <p:nvPr/>
        </p:nvCxnSpPr>
        <p:spPr>
          <a:xfrm flipV="1">
            <a:off x="2270121" y="3321547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6" idx="5"/>
            <a:endCxn id="342" idx="2"/>
          </p:cNvCxnSpPr>
          <p:nvPr/>
        </p:nvCxnSpPr>
        <p:spPr>
          <a:xfrm>
            <a:off x="2270121" y="3880535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2098982" y="297208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P(TP|H)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098982" y="398837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P(TN|H)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485163" y="1083768"/>
            <a:ext cx="458263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000" dirty="0" smtClean="0"/>
              <a:t>Suppose there is a rare disease with a prevalence of 1/1000.</a:t>
            </a:r>
          </a:p>
          <a:p>
            <a:pPr marL="354013" indent="-342900"/>
            <a:r>
              <a:rPr lang="en-US" sz="2000" dirty="0" smtClean="0"/>
              <a:t>Suppose that there is an imperfect test that indicates that you have the disease 99% of the time when you really do, and 5% of the time when you really don’t. </a:t>
            </a:r>
          </a:p>
        </p:txBody>
      </p:sp>
    </p:spTree>
    <p:extLst>
      <p:ext uri="{BB962C8B-B14F-4D97-AF65-F5344CB8AC3E}">
        <p14:creationId xmlns:p14="http://schemas.microsoft.com/office/powerpoint/2010/main" val="318112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4" grpId="0"/>
      <p:bldP spid="17" grpId="0"/>
      <p:bldP spid="20" grpId="0" animBg="1"/>
      <p:bldP spid="21" grpId="0" animBg="1"/>
      <p:bldP spid="339" grpId="0"/>
      <p:bldP spid="340" grpId="0"/>
      <p:bldP spid="341" grpId="0" animBg="1"/>
      <p:bldP spid="342" grpId="0" animBg="1"/>
      <p:bldP spid="345" grpId="0"/>
      <p:bldP spid="3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7334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Conditional Probability Tree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383627" y="25885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92165" y="1674422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92164" y="3356916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H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7"/>
            <a:endCxn id="5" idx="2"/>
          </p:cNvCxnSpPr>
          <p:nvPr/>
        </p:nvCxnSpPr>
        <p:spPr>
          <a:xfrm flipV="1">
            <a:off x="961584" y="1981151"/>
            <a:ext cx="730581" cy="697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5"/>
            <a:endCxn id="6" idx="2"/>
          </p:cNvCxnSpPr>
          <p:nvPr/>
        </p:nvCxnSpPr>
        <p:spPr>
          <a:xfrm>
            <a:off x="961584" y="3112208"/>
            <a:ext cx="730580" cy="55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8326" y="185832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267" y="338190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39083" y="1285789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39083" y="2073774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5" idx="7"/>
          </p:cNvCxnSpPr>
          <p:nvPr/>
        </p:nvCxnSpPr>
        <p:spPr>
          <a:xfrm flipV="1">
            <a:off x="2270122" y="1592519"/>
            <a:ext cx="768961" cy="171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stCxn id="5" idx="5"/>
            <a:endCxn id="21" idx="2"/>
          </p:cNvCxnSpPr>
          <p:nvPr/>
        </p:nvCxnSpPr>
        <p:spPr>
          <a:xfrm>
            <a:off x="2270122" y="2198041"/>
            <a:ext cx="768961" cy="182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2085557" y="134679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2085557" y="2215953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3065934" y="3014818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2" name="Oval 341"/>
          <p:cNvSpPr/>
          <p:nvPr/>
        </p:nvSpPr>
        <p:spPr>
          <a:xfrm>
            <a:off x="3052508" y="3760157"/>
            <a:ext cx="677119" cy="613458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43" name="Straight Arrow Connector 342"/>
          <p:cNvCxnSpPr>
            <a:stCxn id="6" idx="7"/>
            <a:endCxn id="341" idx="2"/>
          </p:cNvCxnSpPr>
          <p:nvPr/>
        </p:nvCxnSpPr>
        <p:spPr>
          <a:xfrm flipV="1">
            <a:off x="2270121" y="3321547"/>
            <a:ext cx="795813" cy="125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6" idx="5"/>
            <a:endCxn id="342" idx="2"/>
          </p:cNvCxnSpPr>
          <p:nvPr/>
        </p:nvCxnSpPr>
        <p:spPr>
          <a:xfrm>
            <a:off x="2270121" y="3880535"/>
            <a:ext cx="782387" cy="186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2098982" y="304565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098982" y="3904168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0.95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Google Shape;153;p33"/>
          <p:cNvSpPr txBox="1">
            <a:spLocks noGrp="1"/>
          </p:cNvSpPr>
          <p:nvPr>
            <p:ph type="body" idx="1"/>
          </p:nvPr>
        </p:nvSpPr>
        <p:spPr>
          <a:xfrm>
            <a:off x="4485163" y="1083768"/>
            <a:ext cx="458263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013" indent="-342900"/>
            <a:r>
              <a:rPr lang="en-US" sz="2000" dirty="0" smtClean="0"/>
              <a:t>Suppose there is a rare disease with a prevalence of 1/1000.</a:t>
            </a:r>
          </a:p>
          <a:p>
            <a:pPr marL="354013" indent="-342900"/>
            <a:r>
              <a:rPr lang="en-US" sz="2000" dirty="0" smtClean="0"/>
              <a:t>Suppose that there is an imperfect test that indicates that you have the disease 99% of the time when you really do, and 5% of the time when you really don’t.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8326" y="185832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1703" y="3413527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72131" y="1273180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P(TP|D)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72131" y="226840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P(TN|D)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98982" y="2972085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P(TP|H)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98982" y="3988376"/>
            <a:ext cx="966952" cy="42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P(TN|H)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39" grpId="0"/>
      <p:bldP spid="340" grpId="0"/>
      <p:bldP spid="345" grpId="0"/>
      <p:bldP spid="346" grpId="0"/>
      <p:bldP spid="29" grpId="1"/>
      <p:bldP spid="30" grpId="1"/>
      <p:bldP spid="31" grpId="1"/>
      <p:bldP spid="32" grpId="1"/>
      <p:bldP spid="33" grpId="1"/>
      <p:bldP spid="34" grpId="1"/>
    </p:bld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1317</Words>
  <Application>Microsoft Macintosh PowerPoint</Application>
  <PresentationFormat>On-screen Show (16:9)</PresentationFormat>
  <Paragraphs>344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1_Custom</vt:lpstr>
      <vt:lpstr>Lecture 23</vt:lpstr>
      <vt:lpstr>Announcements</vt:lpstr>
      <vt:lpstr>Decisions</vt:lpstr>
      <vt:lpstr>The Medical Diagnosis Problem</vt:lpstr>
      <vt:lpstr>The Medical Diagnosis Problem</vt:lpstr>
      <vt:lpstr>The Medical Diagnosis Problem</vt:lpstr>
      <vt:lpstr>The Medical Diagnosis Problem</vt:lpstr>
      <vt:lpstr>Conditional Probability Tree</vt:lpstr>
      <vt:lpstr>Conditional Probability Tree</vt:lpstr>
      <vt:lpstr>Back to Questions…</vt:lpstr>
      <vt:lpstr>More Questions…</vt:lpstr>
      <vt:lpstr>More Questions…</vt:lpstr>
      <vt:lpstr>Some Intuition…</vt:lpstr>
      <vt:lpstr>Some Intuition…</vt:lpstr>
      <vt:lpstr>Some Intuition…</vt:lpstr>
      <vt:lpstr>Some Intuition…</vt:lpstr>
      <vt:lpstr>Some Intuition…</vt:lpstr>
      <vt:lpstr>The Math…</vt:lpstr>
      <vt:lpstr>Bayes’ Rule</vt:lpstr>
      <vt:lpstr>Bayes’ Rule</vt:lpstr>
      <vt:lpstr>The Medical Diagnosis Problem</vt:lpstr>
      <vt:lpstr>The Medical Diagnosis Problem</vt:lpstr>
      <vt:lpstr>Treatment Costs</vt:lpstr>
      <vt:lpstr>Treatment Costs</vt:lpstr>
      <vt:lpstr>Treatment Costs</vt:lpstr>
      <vt:lpstr>Treatment Costs</vt:lpstr>
      <vt:lpstr>Effect of Medication Costs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36</dc:title>
  <cp:lastModifiedBy>Carrie Hosman</cp:lastModifiedBy>
  <cp:revision>44</cp:revision>
  <dcterms:modified xsi:type="dcterms:W3CDTF">2020-03-11T17:18:27Z</dcterms:modified>
</cp:coreProperties>
</file>