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42" d="100"/>
          <a:sy n="42" d="100"/>
        </p:scale>
        <p:origin x="-249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9501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ef1f009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ef1f009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908059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908059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9908059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9908059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ef1f009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ef1f009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ef1f009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ef1f009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ef1f009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ef1f009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ef1f009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ef1f009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d90aa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d90aa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d90aabe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d90aabe3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90aabe3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d90aabe3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2c805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2c805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d90aabe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d90aabe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d90aabe3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d90aabe3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d90aabe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d90aabe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d90aabe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d90aabe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d90aabe3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d90aabe3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d90aab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d90aab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906e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f906e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f1f009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ef1f009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ff26397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ff26397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ff2639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ff2639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ef1f009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ef1f009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ef1f009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ef1f009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ef1f009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ef1f009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en-US" b="1" baseline="0" dirty="0" smtClean="0">
                <a:solidFill>
                  <a:schemeClr val="accent2">
                    <a:lumMod val="50000"/>
                  </a:schemeClr>
                </a:solidFill>
              </a:rPr>
              <a:t>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87390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5878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949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294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616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psych.uic.edu/download/Broste_thesis_198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irc.ahajournals.org/content/early/2017/06/15/CIR.0000000000000510" TargetMode="External"/><Relationship Id="rId4" Type="http://schemas.openxmlformats.org/officeDocument/2006/relationships/hyperlink" Target="http://wholehealthsource.blogspot.com/2009/07/finnish-mental-hospital-tri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24</a:t>
            </a:r>
            <a:endParaRPr dirty="0"/>
          </a:p>
        </p:txBody>
      </p:sp>
      <p:sp>
        <p:nvSpPr>
          <p:cNvPr id="125" name="Google Shape;125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 smtClean="0"/>
              <a:t>Stud</a:t>
            </a:r>
            <a:r>
              <a:rPr lang="en-US" dirty="0" err="1" smtClean="0"/>
              <a:t>ies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16A136-1EB8-1142-93DB-4E74743A18B2}"/>
              </a:ext>
            </a:extLst>
          </p:cNvPr>
          <p:cNvSpPr txBox="1"/>
          <p:nvPr/>
        </p:nvSpPr>
        <p:spPr>
          <a:xfrm>
            <a:off x="5355771" y="21662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3464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an Experiment</a:t>
            </a: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</a:t>
            </a: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Replacing saturated fat (e.g. dairy) with polyunsaturated fat (e.g. plant-based oil) reduces risk of heart disease.</a:t>
            </a:r>
            <a:endParaRPr/>
          </a:p>
          <a:p>
            <a:pPr marL="0" lvl="0" indent="0" algn="ctr" rtl="0">
              <a:spcBef>
                <a:spcPts val="6000"/>
              </a:spcBef>
              <a:spcAft>
                <a:spcPts val="0"/>
              </a:spcAft>
              <a:buNone/>
            </a:pPr>
            <a:r>
              <a:rPr lang="en"/>
              <a:t>What evidence would support this hypothesis?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>
            <a:spLocks noGrp="1"/>
          </p:cNvSpPr>
          <p:nvPr>
            <p:ph type="title"/>
          </p:nvPr>
        </p:nvSpPr>
        <p:spPr>
          <a:xfrm>
            <a:off x="757100" y="2233800"/>
            <a:ext cx="76299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Minnesota Coronary Experiment</a:t>
            </a:r>
            <a:br>
              <a:rPr lang="en"/>
            </a:br>
            <a:r>
              <a:rPr lang="en"/>
              <a:t>(1968-1973)</a:t>
            </a:r>
            <a:endParaRPr/>
          </a:p>
        </p:txBody>
      </p:sp>
      <p:sp>
        <p:nvSpPr>
          <p:cNvPr id="192" name="Google Shape;192;p39"/>
          <p:cNvSpPr txBox="1"/>
          <p:nvPr/>
        </p:nvSpPr>
        <p:spPr>
          <a:xfrm>
            <a:off x="2833925" y="3604050"/>
            <a:ext cx="34761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(Excerpt 11:10)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Broste Thesis Figure 6</a:t>
            </a:r>
            <a:endParaRPr/>
          </a:p>
        </p:txBody>
      </p:sp>
      <p:sp>
        <p:nvSpPr>
          <p:cNvPr id="198" name="Google Shape;198;p40"/>
          <p:cNvSpPr txBox="1"/>
          <p:nvPr/>
        </p:nvSpPr>
        <p:spPr>
          <a:xfrm>
            <a:off x="3949950" y="3733900"/>
            <a:ext cx="12441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538" y="958078"/>
            <a:ext cx="6618926" cy="2913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/>
        </p:nvSpPr>
        <p:spPr>
          <a:xfrm>
            <a:off x="2984275" y="4198950"/>
            <a:ext cx="31755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(Excerpt 3:35)</a:t>
            </a:r>
            <a:endParaRPr sz="2400">
              <a:solidFill>
                <a:srgbClr val="3B7EA1"/>
              </a:solidFill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1165050" y="4765350"/>
            <a:ext cx="68139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http://www.psych.uic.edu/download/Broste_thesis_1981.pdf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Broste Thesis Figures</a:t>
            </a:r>
            <a:endParaRPr/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225" y="981250"/>
            <a:ext cx="3544741" cy="416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50" y="981250"/>
            <a:ext cx="3628323" cy="41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Clinical Trials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Experiments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Wadsworth Hospital and Veterans Administration Center in Los Angeles evaluated a diet [using] corn, soybean, safflower, and cottonseed oils, all high in polyunsaturated linoleic acid, to replace saturated fat in the control diet (</a:t>
            </a:r>
            <a:r>
              <a:rPr lang="en" sz="2200" i="1"/>
              <a:t>846 men; mean age of 65 years; 30% had CVD; 8 year duration</a:t>
            </a:r>
            <a:r>
              <a:rPr lang="en" sz="2200"/>
              <a:t>).</a:t>
            </a:r>
            <a:endParaRPr sz="2200"/>
          </a:p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Oslo Diet-Heart Study evaluated changing to a low saturated, high polyunsaturated fat diet (</a:t>
            </a:r>
            <a:r>
              <a:rPr lang="en" sz="2200" i="1"/>
              <a:t>412 men with prior MI</a:t>
            </a:r>
            <a:r>
              <a:rPr lang="en" sz="2200"/>
              <a:t>).</a:t>
            </a:r>
            <a:endParaRPr sz="2200"/>
          </a:p>
          <a:p>
            <a:pPr marL="457200" lvl="0" indent="-368300">
              <a:spcBef>
                <a:spcPts val="600"/>
              </a:spcBef>
              <a:spcAft>
                <a:spcPts val="600"/>
              </a:spcAft>
              <a:buSzPts val="2200"/>
              <a:buChar char="●"/>
            </a:pPr>
            <a:r>
              <a:rPr lang="en" sz="2200"/>
              <a:t>British Medical Research Council compared a diet containing soybean oil, 86 g/d, with a diet with saturated fat from animal products (</a:t>
            </a:r>
            <a:r>
              <a:rPr lang="en" sz="2200" i="1"/>
              <a:t>393 men with prior MI</a:t>
            </a:r>
            <a:r>
              <a:rPr lang="en" sz="2200"/>
              <a:t>).</a:t>
            </a:r>
            <a:endParaRPr sz="2200"/>
          </a:p>
        </p:txBody>
      </p:sp>
      <p:sp>
        <p:nvSpPr>
          <p:cNvPr id="220" name="Google Shape;220;p43"/>
          <p:cNvSpPr txBox="1"/>
          <p:nvPr/>
        </p:nvSpPr>
        <p:spPr>
          <a:xfrm>
            <a:off x="1293300" y="4715400"/>
            <a:ext cx="65574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http://circ.ahajournals.org/content/early/2017/06/15/CIR.0000000000000510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487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Finnish Mental Hospital Study</a:t>
            </a:r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92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"The Finnish Mental Hospital Study compared a diet high in polyunsaturated fat, mainly from soybean oil, with a diet high in saturated fat in 1222 patients at 2 psychiatric hospitals. In 1 hospital, the high polyunsaturated fat diet was given first, followed by the saturated fat diet; in the other hospital, the diets were given in the reverse order (</a:t>
            </a:r>
            <a:r>
              <a:rPr lang="en" sz="2200" i="1"/>
              <a:t>1222 patients; 6 years</a:t>
            </a:r>
            <a:r>
              <a:rPr lang="en" sz="2200"/>
              <a:t>)."</a:t>
            </a:r>
            <a:endParaRPr sz="220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Non-blind &amp; conditions evaluated at different times.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"The amount of sugar in the diet varied by almost 50%."</a:t>
            </a:r>
            <a:endParaRPr sz="2200"/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"The use of psychiatric drugs with known cardiovascular side effects differed substantially between groups."</a:t>
            </a:r>
            <a:endParaRPr sz="2200"/>
          </a:p>
        </p:txBody>
      </p:sp>
      <p:sp>
        <p:nvSpPr>
          <p:cNvPr id="227" name="Google Shape;227;p44"/>
          <p:cNvSpPr txBox="1"/>
          <p:nvPr/>
        </p:nvSpPr>
        <p:spPr>
          <a:xfrm>
            <a:off x="1293300" y="4715400"/>
            <a:ext cx="65574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http://circ.ahajournals.org/content/early/2017/06/15/CIR.0000000000000510</a:t>
            </a:r>
            <a:r>
              <a:rPr lang="en" sz="1000"/>
              <a:t/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4"/>
              </a:rPr>
              <a:t>http://wholehealthsource.blogspot.com/2009/07/finnish-mental-hospital-trial.html</a:t>
            </a:r>
            <a:endParaRPr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7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Tutoring in Computer Science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17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4622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Small-Group Tutoring at Scale</a:t>
            </a:r>
            <a:endParaRPr/>
          </a:p>
        </p:txBody>
      </p:sp>
      <p:graphicFrame>
        <p:nvGraphicFramePr>
          <p:cNvPr id="141" name="Google Shape;141;p31"/>
          <p:cNvGraphicFramePr/>
          <p:nvPr/>
        </p:nvGraphicFramePr>
        <p:xfrm>
          <a:off x="491455" y="1506874"/>
          <a:ext cx="8144150" cy="27973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8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8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52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98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9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Course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CS 61A</a:t>
                      </a:r>
                      <a:endParaRPr sz="16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Data 8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CS 61B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CS 70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EE 16A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40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Topic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Program structures</a:t>
                      </a:r>
                      <a:endParaRPr sz="15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Foundations of data science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Data structures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Discrete math &amp; probability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Linear algebra &amp; circuits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5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Mentors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84</a:t>
                      </a:r>
                      <a:endParaRPr sz="16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25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5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Sections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140</a:t>
                      </a:r>
                      <a:endParaRPr sz="16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60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52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27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5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Students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587</a:t>
                      </a:r>
                      <a:endParaRPr sz="16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261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160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156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45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31"/>
          <p:cNvSpPr txBox="1"/>
          <p:nvPr/>
        </p:nvSpPr>
        <p:spPr>
          <a:xfrm>
            <a:off x="398475" y="1037900"/>
            <a:ext cx="7815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Fall 2017 small-group mentoring/tutoring (CS Mentors &amp; course tutors)</a:t>
            </a:r>
            <a:endParaRPr sz="1600" b="1"/>
          </a:p>
        </p:txBody>
      </p:sp>
    </p:spTree>
    <p:extLst>
      <p:ext uri="{BB962C8B-B14F-4D97-AF65-F5344CB8AC3E}">
        <p14:creationId xmlns:p14="http://schemas.microsoft.com/office/powerpoint/2010/main" val="24772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1508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Mentoring Schedule in CS 61A</a:t>
            </a:r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43000" cy="23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14, 2017 — CS 61A Midterm 1</a:t>
            </a:r>
            <a:endParaRPr/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September 15, 2017 — Sign-ups for adjunct sections open</a:t>
            </a:r>
            <a:endParaRPr/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September 17, 2017 — CS 61A Midterm 1 scores returned</a:t>
            </a:r>
            <a:endParaRPr/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September 18, 2017 — Weekly adjunct sections start</a:t>
            </a:r>
            <a:endParaRPr/>
          </a:p>
          <a:p>
            <a:pPr marL="0" lv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October 19, 2017 — CS 61A Midterm 2</a:t>
            </a:r>
            <a:endParaRPr/>
          </a:p>
        </p:txBody>
      </p:sp>
      <p:sp>
        <p:nvSpPr>
          <p:cNvPr id="149" name="Google Shape;149;p32"/>
          <p:cNvSpPr txBox="1"/>
          <p:nvPr/>
        </p:nvSpPr>
        <p:spPr>
          <a:xfrm>
            <a:off x="3949950" y="3733900"/>
            <a:ext cx="12441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6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54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8233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Science</a:t>
            </a:r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/>
              <a:t>Unprecedented access to data means that we can make new discoveries and more informed decisions.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Computation is a powerful ally in data processing, visualization, prediction, and statistical inference.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●"/>
            </a:pPr>
            <a:r>
              <a:rPr lang="en"/>
              <a:t>People can agree on evidence and measurement.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Analyze Data</a:t>
            </a:r>
            <a:endParaRPr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4339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Begin with a question from some domain, reasonable assumptions about the data, &amp; a choice of methods.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Visualize, then quantify!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i="1"/>
              <a:t>Perhaps the most important part</a:t>
            </a:r>
            <a:r>
              <a:rPr lang="en"/>
              <a:t>: Interpretation of the results in the language of the domain, without statistical jargon.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61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 i="1"/>
              <a:t>Not</a:t>
            </a:r>
            <a:r>
              <a:rPr lang="en"/>
              <a:t> to Analyze Data</a:t>
            </a:r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4339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Begin with a question from some domain, reasonable assumptions about the data, &amp; a choice of methods.</a:t>
            </a:r>
            <a:endParaRPr>
              <a:solidFill>
                <a:srgbClr val="B7B7B7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Visualize, then </a:t>
            </a:r>
            <a:r>
              <a:rPr lang="en">
                <a:solidFill>
                  <a:srgbClr val="000000"/>
                </a:solidFill>
              </a:rPr>
              <a:t>quantify</a:t>
            </a:r>
            <a:r>
              <a:rPr lang="en">
                <a:solidFill>
                  <a:srgbClr val="B7B7B7"/>
                </a:solidFill>
              </a:rPr>
              <a:t>!</a:t>
            </a:r>
            <a:endParaRPr>
              <a:solidFill>
                <a:srgbClr val="B7B7B7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B7B7B7"/>
                </a:solidFill>
              </a:rPr>
              <a:t>Perhaps the most important part</a:t>
            </a:r>
            <a:r>
              <a:rPr lang="en">
                <a:solidFill>
                  <a:srgbClr val="B7B7B7"/>
                </a:solidFill>
              </a:rPr>
              <a:t>: Interpretation of the results in the language of the domain, without statistical jargon.</a:t>
            </a:r>
            <a:endParaRPr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19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Analyze Data in </a:t>
            </a:r>
            <a:r>
              <a:rPr lang="en" dirty="0" smtClean="0"/>
              <a:t>20</a:t>
            </a:r>
            <a:r>
              <a:rPr lang="en-US" smtClean="0"/>
              <a:t>20</a:t>
            </a:r>
            <a:endParaRPr dirty="0"/>
          </a:p>
        </p:txBody>
      </p:sp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4339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Begin with a question from some domain, reasonable assumptions about the data, &amp; a choice of methods.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Visualize, then quantify! </a:t>
            </a:r>
            <a:r>
              <a:rPr lang="en" dirty="0">
                <a:solidFill>
                  <a:srgbClr val="3B7EA1"/>
                </a:solidFill>
              </a:rPr>
              <a:t>(Both using computation.)</a:t>
            </a:r>
            <a:endParaRPr dirty="0">
              <a:solidFill>
                <a:srgbClr val="3B7EA1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i="1" dirty="0"/>
              <a:t>Perhaps the most important part</a:t>
            </a:r>
            <a:r>
              <a:rPr lang="en" dirty="0"/>
              <a:t>: Interpretation of the results in the language of the domain, without statistical jargon.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85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Case study: Health</a:t>
            </a:r>
            <a:endParaRPr dirty="0"/>
          </a:p>
        </p:txBody>
      </p:sp>
      <p:sp>
        <p:nvSpPr>
          <p:cNvPr id="136" name="Google Shape;136;p30"/>
          <p:cNvSpPr txBox="1"/>
          <p:nvPr/>
        </p:nvSpPr>
        <p:spPr>
          <a:xfrm>
            <a:off x="2948825" y="3604050"/>
            <a:ext cx="32463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(Excerpt 2:45)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Malcolm Gladwell</a:t>
            </a:r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Author (Blink, The Tipping Point) &amp; journalist (New Yorker)</a:t>
            </a:r>
            <a:endParaRPr sz="2200"/>
          </a:p>
          <a:p>
            <a:pPr marL="457200" lvl="0" indent="-368300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"Revisionist History will go back and reinterpret something from the past: an event, a person, an idea. Something overlooked. Something misunderstood."</a:t>
            </a:r>
            <a:endParaRPr sz="2200"/>
          </a:p>
          <a:p>
            <a:pPr marL="457200" lvl="0" indent="-368300" rtl="0">
              <a:spcBef>
                <a:spcPts val="1200"/>
              </a:spcBef>
              <a:spcAft>
                <a:spcPts val="1200"/>
              </a:spcAft>
              <a:buSzPts val="2200"/>
              <a:buChar char="●"/>
            </a:pPr>
            <a:r>
              <a:rPr lang="en" sz="2200"/>
              <a:t>You should listen to the whole episode: </a:t>
            </a:r>
            <a:br>
              <a:rPr lang="en" sz="2200"/>
            </a:br>
            <a:r>
              <a:rPr lang="en" sz="2200"/>
              <a:t>Season 2, Episode 10</a:t>
            </a:r>
            <a:endParaRPr sz="2200"/>
          </a:p>
        </p:txBody>
      </p:sp>
      <p:sp>
        <p:nvSpPr>
          <p:cNvPr id="143" name="Google Shape;143;p31"/>
          <p:cNvSpPr txBox="1"/>
          <p:nvPr/>
        </p:nvSpPr>
        <p:spPr>
          <a:xfrm>
            <a:off x="900000" y="4595638"/>
            <a:ext cx="73440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http://revisionisthistory.com/episodes/20-the-basement-tapes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Diet-Heart Hypothesis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3464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</a:t>
            </a:r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Atherosclerosis</a:t>
            </a:r>
            <a:r>
              <a:rPr lang="en"/>
              <a:t> narrows arteries due to plaque buildup.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#1 cause of death and disability in the developed world.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Cardiovascular disease (CVD) is the leading global cause of death: 17.3 million deaths per year. 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causes are not known, but there are associations with high blood pressure, diabetes, smoking, obesity, family history, age, inactivity, and an unhealthy diet.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5" name="Google Shape;155;p33"/>
          <p:cNvSpPr txBox="1"/>
          <p:nvPr/>
        </p:nvSpPr>
        <p:spPr>
          <a:xfrm>
            <a:off x="1107600" y="4754650"/>
            <a:ext cx="69288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https://www.nhlbi.nih.gov/health/health-topics/topics/atherosclerosis/atrisk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4259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 &amp; Cardiovascular Disease</a:t>
            </a:r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1.7M deaths worldwide are attributed to low fruit and vegetable consumption by the WHO (2011).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 intake of salt is linked to high blood pressure.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 intake of processed foods is linked to obesity.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Eliminating trans fats is widely recommended.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Added sugar is linked to high blood pressure &amp; obesity.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1200"/>
              </a:spcAft>
              <a:buSzPts val="2400"/>
              <a:buChar char="●"/>
            </a:pPr>
            <a:r>
              <a:rPr lang="en"/>
              <a:t>High intake of alcohol is associated with CVD risk.</a:t>
            </a:r>
            <a:endParaRPr/>
          </a:p>
        </p:txBody>
      </p:sp>
      <p:sp>
        <p:nvSpPr>
          <p:cNvPr id="162" name="Google Shape;162;p34"/>
          <p:cNvSpPr txBox="1"/>
          <p:nvPr/>
        </p:nvSpPr>
        <p:spPr>
          <a:xfrm>
            <a:off x="1227000" y="4734012"/>
            <a:ext cx="6690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http://www.who.int/cardiovascular_diseases/publications/atlas_cvd/en/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Diet-Heart Hypothesis</a:t>
            </a:r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Hypothesis:</a:t>
            </a:r>
            <a:endParaRPr sz="2200"/>
          </a:p>
          <a:p>
            <a:pPr marL="457200" lvl="0" indent="-368300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Replacing saturated fat (e.g. dairy) with polyunsaturated fat (e.g. plant-based oil) reduces risk of heart disease.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Justification:</a:t>
            </a:r>
            <a:endParaRPr sz="2200"/>
          </a:p>
          <a:p>
            <a:pPr marL="457200" lvl="0" indent="-368300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replacement reduces serum cholesterol.</a:t>
            </a:r>
            <a:endParaRPr sz="2200"/>
          </a:p>
          <a:p>
            <a:pPr marL="457200" lvl="0" indent="-368300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Serum cholesterol is associated with heart disease.</a:t>
            </a:r>
            <a:endParaRPr sz="2200"/>
          </a:p>
          <a:p>
            <a:pPr marL="457200" lvl="0" indent="-368300">
              <a:spcBef>
                <a:spcPts val="1200"/>
              </a:spcBef>
              <a:spcAft>
                <a:spcPts val="1200"/>
              </a:spcAft>
              <a:buSzPts val="2200"/>
              <a:buChar char="●"/>
            </a:pPr>
            <a:r>
              <a:rPr lang="en" sz="2200"/>
              <a:t>"Clinical trials that used polyunsaturated fat to replace saturated fat reduced the incidence of CVD." (AHA, 2017)</a:t>
            </a:r>
            <a:endParaRPr sz="2200"/>
          </a:p>
        </p:txBody>
      </p:sp>
      <p:sp>
        <p:nvSpPr>
          <p:cNvPr id="169" name="Google Shape;169;p35"/>
          <p:cNvSpPr txBox="1"/>
          <p:nvPr/>
        </p:nvSpPr>
        <p:spPr>
          <a:xfrm>
            <a:off x="1293300" y="4715400"/>
            <a:ext cx="65574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http://circ.ahajournals.org/content/early/2017/06/15/CIR.0000000000000510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888</Words>
  <Application>Microsoft Macintosh PowerPoint</Application>
  <PresentationFormat>On-screen Show (16:9)</PresentationFormat>
  <Paragraphs>122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1_Custom</vt:lpstr>
      <vt:lpstr>Lecture 24</vt:lpstr>
      <vt:lpstr>Announcements</vt:lpstr>
      <vt:lpstr>Case study: Health</vt:lpstr>
      <vt:lpstr>Malcolm Gladwell</vt:lpstr>
      <vt:lpstr>The Diet-Heart Hypothesis</vt:lpstr>
      <vt:lpstr>Cardiovascular Disease</vt:lpstr>
      <vt:lpstr>Diet &amp; Cardiovascular Disease</vt:lpstr>
      <vt:lpstr>The Diet-Heart Hypothesis</vt:lpstr>
      <vt:lpstr>Hypothesis Testing</vt:lpstr>
      <vt:lpstr>Designing an Experiment</vt:lpstr>
      <vt:lpstr>Minnesota Coronary Experiment (1968-1973)</vt:lpstr>
      <vt:lpstr>Broste Thesis Figure 6</vt:lpstr>
      <vt:lpstr>Broste Thesis Figures</vt:lpstr>
      <vt:lpstr>Other Clinical Trials</vt:lpstr>
      <vt:lpstr>Controlled Experiments</vt:lpstr>
      <vt:lpstr>Finnish Mental Hospital Study</vt:lpstr>
      <vt:lpstr>Case study: Education</vt:lpstr>
      <vt:lpstr>Tutoring in Computer Science</vt:lpstr>
      <vt:lpstr>Small-Group Tutoring at Scale</vt:lpstr>
      <vt:lpstr>Mentoring Schedule in CS 61A</vt:lpstr>
      <vt:lpstr>What's Next?</vt:lpstr>
      <vt:lpstr>Data Science</vt:lpstr>
      <vt:lpstr>Why Data Science</vt:lpstr>
      <vt:lpstr>How to Analyze Data</vt:lpstr>
      <vt:lpstr>How Not to Analyze Data</vt:lpstr>
      <vt:lpstr>How to Analyze Data in 2020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38</dc:title>
  <cp:lastModifiedBy>Carrie Hosman</cp:lastModifiedBy>
  <cp:revision>5</cp:revision>
  <dcterms:modified xsi:type="dcterms:W3CDTF">2020-03-11T17:18:55Z</dcterms:modified>
</cp:coreProperties>
</file>