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78" r:id="rId4"/>
    <p:sldId id="284" r:id="rId5"/>
    <p:sldId id="279" r:id="rId6"/>
    <p:sldId id="280" r:id="rId7"/>
    <p:sldId id="281" r:id="rId8"/>
    <p:sldId id="282" r:id="rId9"/>
    <p:sldId id="28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63" r:id="rId21"/>
    <p:sldId id="264" r:id="rId22"/>
    <p:sldId id="265" r:id="rId23"/>
    <p:sldId id="26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0C0FF4-A56C-498F-B115-11C4417A5A76}">
  <a:tblStyle styleId="{660C0FF4-A56C-498F-B115-11C4417A5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19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5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edf45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edf45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75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edf45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1edf45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46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edf45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edf45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18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9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808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1edf456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1edf456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9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5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75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edf45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edf45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04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7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6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4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19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33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1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1edf456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1edf456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2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3c3121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3c3121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73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6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2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0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df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df45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7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" b="1" dirty="0" smtClean="0">
                <a:solidFill>
                  <a:schemeClr val="accent2">
                    <a:lumMod val="50000"/>
                  </a:schemeClr>
                </a:solidFill>
              </a:rPr>
              <a:t> 20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241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72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19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2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643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4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1254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Building Tables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&amp;</a:t>
            </a:r>
            <a:r>
              <a:rPr lang="en-US" dirty="0"/>
              <a:t> </a:t>
            </a:r>
            <a:r>
              <a:rPr lang="en" dirty="0" smtClean="0"/>
              <a:t>Census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39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Joseph Minard, 1781-1870</a:t>
            </a:r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2885100" cy="3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" y="1086347"/>
            <a:ext cx="2612975" cy="3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3361725" y="1030350"/>
            <a:ext cx="5538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French civil engineer who created one of the greatest graphs of all time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Visualized Napoleon's 1812 invasion of Russia, including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number of soldiers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direction of the march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latitude and longitude of each city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temperature on the return journey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Dates in November and December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41750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1812 March</a:t>
            </a:r>
            <a:endParaRPr/>
          </a:p>
        </p:txBody>
      </p:sp>
      <p:pic>
        <p:nvPicPr>
          <p:cNvPr id="189" name="Google Shape;189;p37" descr="Modern redrawing of Napoleon 1812 Russian campaign including a table of degrees in Celsius and Fahrenheit and translated to English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8575" y="747025"/>
            <a:ext cx="9450074" cy="43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1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data</a:t>
            </a:r>
            <a:endParaRPr/>
          </a:p>
        </p:txBody>
      </p:sp>
      <p:pic>
        <p:nvPicPr>
          <p:cNvPr id="195" name="Google Shape;195;p38" descr="minard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50" y="986863"/>
            <a:ext cx="49911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/>
          <p:nvPr/>
        </p:nvSpPr>
        <p:spPr>
          <a:xfrm>
            <a:off x="457200" y="2343500"/>
            <a:ext cx="2904600" cy="985800"/>
          </a:xfrm>
          <a:prstGeom prst="wedgeRoundRectCallout">
            <a:avLst>
              <a:gd name="adj1" fmla="val 55855"/>
              <a:gd name="adj2" fmla="val 146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float</a:t>
            </a:r>
            <a:r>
              <a:rPr lang="en" sz="2400"/>
              <a:t>: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decimal number</a:t>
            </a:r>
            <a:endParaRPr sz="2400"/>
          </a:p>
        </p:txBody>
      </p:sp>
      <p:sp>
        <p:nvSpPr>
          <p:cNvPr id="197" name="Google Shape;197;p38"/>
          <p:cNvSpPr/>
          <p:nvPr/>
        </p:nvSpPr>
        <p:spPr>
          <a:xfrm>
            <a:off x="7078750" y="3692200"/>
            <a:ext cx="1456200" cy="786600"/>
          </a:xfrm>
          <a:prstGeom prst="wedgeRoundRectCallout">
            <a:avLst>
              <a:gd name="adj1" fmla="val 14218"/>
              <a:gd name="adj2" fmla="val -678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int</a:t>
            </a:r>
            <a:r>
              <a:rPr lang="en" sz="2400"/>
              <a:t>: integer</a:t>
            </a:r>
            <a:endParaRPr sz="2400"/>
          </a:p>
        </p:txBody>
      </p:sp>
      <p:sp>
        <p:nvSpPr>
          <p:cNvPr id="198" name="Google Shape;198;p38"/>
          <p:cNvSpPr/>
          <p:nvPr/>
        </p:nvSpPr>
        <p:spPr>
          <a:xfrm>
            <a:off x="5059325" y="3692200"/>
            <a:ext cx="1379700" cy="929100"/>
          </a:xfrm>
          <a:prstGeom prst="wedgeRoundRectCallout">
            <a:avLst>
              <a:gd name="adj1" fmla="val 19885"/>
              <a:gd name="adj2" fmla="val -6315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string</a:t>
            </a:r>
            <a:r>
              <a:rPr lang="en" sz="2400"/>
              <a:t>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552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14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Generic Sequences</a:t>
            </a: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list is a sequence of values (just like an array), but the values can all have different types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Table().with_column('K', [3, 4])]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0" y="3163888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create a table column from a list, it will be converted to an array automatically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8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Rows, Select Columns</a:t>
            </a: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method returns a table with only some columns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/>
              <a:t> method returns a table with only some rows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numbered, starting at 0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single number returns a one-row table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list of numbers returns a table as well</a:t>
            </a:r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where method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  <p:sp>
        <p:nvSpPr>
          <p:cNvPr id="234" name="Google Shape;234;p43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Rows</a:t>
            </a:r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dirty="0"/>
              <a:t> sorts the rows in increasing order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(row_numbers)</a:t>
            </a:r>
            <a:r>
              <a:rPr lang="en" dirty="0"/>
              <a:t> keeps the numbered rows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dirty="0"/>
              <a:t> has an index, starting at 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are.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all rows for which a column's value satisfies a condition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value) </a:t>
            </a:r>
            <a:r>
              <a:rPr lang="en" dirty="0"/>
              <a:t>keeps all rows containing a certain value in a </a:t>
            </a:r>
            <a:r>
              <a:rPr lang="en" dirty="0" smtClean="0"/>
              <a:t>column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b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-US" sz="2000" b="1" dirty="0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/>
              <a:t>makes a new table that has another row</a:t>
            </a:r>
          </a:p>
          <a:p>
            <a:pPr marL="76200" lvl="0" indent="0" rtl="0">
              <a:spcBef>
                <a:spcPts val="400"/>
              </a:spcBef>
              <a:spcAft>
                <a:spcPts val="40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1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Create an array containing the names of all point guards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2400"/>
              <a:t>) who make more than $15M/year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After evaluating these two expressions in order, what's the result of the second one?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nba.with_row(['Samosa', 'Mascot', 100])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nba.where('NAME', are.containing('Samo'))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663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nba.where(1, 'PG').where(2, are.above(15)).column(0)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Decennial Census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ten years, the Census Bureau counts how many people there are in the U.S.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between censuses, the Bureau estimates how many people there are each year.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Article 1, Section 2 of the Constitution: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“Representatives and direct Taxes shall be apportioned among the several States … according to their respective Numbers …”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Census Data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Leads to the discovery of interesting features and trends in the population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Table Description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have column-dependent interpretations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1 is </a:t>
            </a:r>
            <a:r>
              <a:rPr lang="en" i="1"/>
              <a:t>Male</a:t>
            </a:r>
            <a:r>
              <a:rPr lang="en"/>
              <a:t>, 2 is </a:t>
            </a:r>
            <a:r>
              <a:rPr lang="en" i="1"/>
              <a:t>Female</a:t>
            </a:r>
            <a:endParaRPr i="1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POPESTIMATE2010</a:t>
            </a:r>
            <a:r>
              <a:rPr lang="en"/>
              <a:t> column: </a:t>
            </a:r>
            <a:r>
              <a:rPr lang="en" i="1"/>
              <a:t>7/1/2010</a:t>
            </a:r>
            <a:r>
              <a:rPr lang="en"/>
              <a:t> </a:t>
            </a:r>
            <a:r>
              <a:rPr lang="en" i="1"/>
              <a:t>estimate</a:t>
            </a:r>
            <a:endParaRPr i="1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this table, some rows are sums of other rows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0 is </a:t>
            </a:r>
            <a:r>
              <a:rPr lang="en" i="1"/>
              <a:t>Total</a:t>
            </a:r>
            <a:r>
              <a:rPr lang="en"/>
              <a:t> (of </a:t>
            </a:r>
            <a:r>
              <a:rPr lang="en" i="1"/>
              <a:t>Male</a:t>
            </a:r>
            <a:r>
              <a:rPr lang="en"/>
              <a:t> + </a:t>
            </a:r>
            <a:r>
              <a:rPr lang="en" i="1"/>
              <a:t>Female</a:t>
            </a:r>
            <a:r>
              <a:rPr lang="en"/>
              <a:t>)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AGE</a:t>
            </a:r>
            <a:r>
              <a:rPr lang="en"/>
              <a:t> column: 999 is </a:t>
            </a:r>
            <a:r>
              <a:rPr lang="en" i="1"/>
              <a:t>Total</a:t>
            </a:r>
            <a:r>
              <a:rPr lang="en"/>
              <a:t> of all ages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Numeric codes are often used for storage efficiency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Values in a column have the same type, but are not necessarily comparable (</a:t>
            </a:r>
            <a:r>
              <a:rPr lang="en" sz="2000"/>
              <a:t>AGE</a:t>
            </a:r>
            <a:r>
              <a:rPr lang="en"/>
              <a:t> 12 vs </a:t>
            </a:r>
            <a:r>
              <a:rPr lang="en" sz="2000"/>
              <a:t>AGE</a:t>
            </a:r>
            <a:r>
              <a:rPr lang="en"/>
              <a:t> 999)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Review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2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Labels are strings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Columns are arrays, all with the same length</a:t>
            </a:r>
            <a:endParaRPr/>
          </a:p>
        </p:txBody>
      </p:sp>
      <p:graphicFrame>
        <p:nvGraphicFramePr>
          <p:cNvPr id="114" name="Google Shape;114;p24"/>
          <p:cNvGraphicFramePr/>
          <p:nvPr/>
        </p:nvGraphicFramePr>
        <p:xfrm>
          <a:off x="952500" y="2811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{660C0FF4-A56C-498F-B115-11C4417A5A76}</a:tableStyleId>
              </a:tblPr>
              <a:tblGrid>
                <a:gridCol w="241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5" name="Google Shape;115;p24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16" name="Google Shape;116;p24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18" name="Google Shape;118;p24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19" name="Google Shape;119;p24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21" name="Google Shape;121;p24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22" name="Google Shape;122;p24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6173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create a table</a:t>
            </a: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Table.read_table(filename)</a:t>
            </a:r>
            <a:r>
              <a:rPr lang="en"/>
              <a:t> - reads a table from a spreadsheet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"/>
              <a:t> - an empty table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6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→ Tables</a:t>
            </a:r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8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Methods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and extending tables: 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the size: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Referring to columns: labels, relabeling, and indices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/>
              <a:t>; column indices start at 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Accessing data in a column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/>
              <a:t> takes a label or index and returns an array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array methods to work with data in columns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/>
              <a:t>, and so on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new tables containing some of the original columns: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rgbClr val="434343"/>
                </a:solidFill>
              </a:rPr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63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Write one line of code that evaluates to: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06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Minard's Map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2828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772</Words>
  <Application>Microsoft Office PowerPoint</Application>
  <PresentationFormat>On-screen Show (16:9)</PresentationFormat>
  <Paragraphs>117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1_Custom</vt:lpstr>
      <vt:lpstr>Lecture 4</vt:lpstr>
      <vt:lpstr>Announcements</vt:lpstr>
      <vt:lpstr>Tables Review</vt:lpstr>
      <vt:lpstr>Table Structure</vt:lpstr>
      <vt:lpstr>Ways to create a table</vt:lpstr>
      <vt:lpstr>Arrays → Tables</vt:lpstr>
      <vt:lpstr>Table Methods</vt:lpstr>
      <vt:lpstr>Examples</vt:lpstr>
      <vt:lpstr>Minard's Map</vt:lpstr>
      <vt:lpstr>Charles Joseph Minard, 1781-1870</vt:lpstr>
      <vt:lpstr>Visualization of 1812 March</vt:lpstr>
      <vt:lpstr>Different types of data</vt:lpstr>
      <vt:lpstr>Lists</vt:lpstr>
      <vt:lpstr>Lists are Generic Sequences</vt:lpstr>
      <vt:lpstr>Take</vt:lpstr>
      <vt:lpstr>Take Rows, Select Columns</vt:lpstr>
      <vt:lpstr>The where method</vt:lpstr>
      <vt:lpstr>Manipulating Rows</vt:lpstr>
      <vt:lpstr>Discussion Questions</vt:lpstr>
      <vt:lpstr>Census Data</vt:lpstr>
      <vt:lpstr>The Decennial Census</vt:lpstr>
      <vt:lpstr>Analyzing Census Data</vt:lpstr>
      <vt:lpstr>Census Table Description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LENOVO</dc:creator>
  <cp:lastModifiedBy>LENOVO</cp:lastModifiedBy>
  <cp:revision>5</cp:revision>
  <dcterms:modified xsi:type="dcterms:W3CDTF">2020-01-28T18:56:09Z</dcterms:modified>
</cp:coreProperties>
</file>