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57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5" r:id="rId16"/>
    <p:sldId id="276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8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02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75dad6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75dad6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75dad6a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75dad6a9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869dbb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869dbb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60be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60be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60bee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60bee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760beeb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760beeb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760bee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760beeb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869dbbe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869dbbe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5632113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5632113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5dad6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5dad6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75dad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75dad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75dad6a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75dad6a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75dad6a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75dad6a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75dad6a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75dad6a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75dad6a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75dad6a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9225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52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912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7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78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32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smtClean="0"/>
              <a:t>6</a:t>
            </a: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Prediction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Francis Galton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422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1822 - 1911 (knighted in 1909)</a:t>
            </a:r>
            <a:endParaRPr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pioneer in making predictions</a:t>
            </a:r>
            <a:endParaRPr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Particular interest in heredity</a:t>
            </a:r>
            <a:endParaRPr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Charles Darwin's half-cousin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250" y="971550"/>
            <a:ext cx="2711550" cy="36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2360550" y="3638927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one or more input columns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Function to apply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arguments: 	The input column(s)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table_name.apply(one_arg_function, 'column_label')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table_name.apply(two_arg_function, 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'column_label_for_first_arg',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'column_label_for_second_arg')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called with only a function applies it to each row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3764100" y="4639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6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Rows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12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dirty="0"/>
              <a:t> method aggregates all rows with the same value for a column into a single row in the result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First argument: 	</a:t>
            </a:r>
            <a:r>
              <a:rPr lang="en" dirty="0" smtClean="0"/>
              <a:t>Which </a:t>
            </a:r>
            <a:r>
              <a:rPr lang="en" dirty="0"/>
              <a:t>column to group by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Second argument: </a:t>
            </a:r>
            <a:r>
              <a:rPr lang="en" dirty="0" smtClean="0"/>
              <a:t>(</a:t>
            </a:r>
            <a:r>
              <a:rPr lang="en" dirty="0"/>
              <a:t>Optional) How to combine </a:t>
            </a:r>
            <a:r>
              <a:rPr lang="en" dirty="0" smtClean="0"/>
              <a:t>values</a:t>
            </a:r>
            <a:endParaRPr lang="en-US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  </a:t>
            </a:r>
            <a:r>
              <a:rPr lang="en" dirty="0"/>
              <a:t>— number of grouped values (default)</a:t>
            </a:r>
            <a:endParaRPr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 dirty="0"/>
              <a:t>— total of all grouped values</a:t>
            </a:r>
            <a:endParaRPr dirty="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 dirty="0"/>
              <a:t>— list of all grouped values</a:t>
            </a:r>
            <a:endParaRPr dirty="0"/>
          </a:p>
        </p:txBody>
      </p:sp>
      <p:sp>
        <p:nvSpPr>
          <p:cNvPr id="132" name="Google Shape;132;p27"/>
          <p:cNvSpPr txBox="1"/>
          <p:nvPr/>
        </p:nvSpPr>
        <p:spPr>
          <a:xfrm>
            <a:off x="3764100" y="3877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2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365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Cross-classifies according to two categorical variables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Produces a grid of counts or aggregated values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required arguments: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First: variable that forms column labels of grid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Second: variable that forms row labels of grid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optional arguments (include both or neither)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/>
              <a:t>=’column_label_to_aggregate’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"/>
              <a:t>=function_with_which_to_aggregate</a:t>
            </a:r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3764100" y="40300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NBA teams spent the most on their starters in 2016?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team has one </a:t>
            </a:r>
            <a:r>
              <a:rPr lang="en" i="1"/>
              <a:t>starter</a:t>
            </a:r>
            <a:r>
              <a:rPr lang="en"/>
              <a:t> per position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the starter for a team &amp; position is the player with the highest salary on that team in that position</a:t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50" y="2733825"/>
            <a:ext cx="5398701" cy="17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45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Overlaid Graphs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1680450" y="2197050"/>
            <a:ext cx="5783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visually comparing two populations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2" name="Google Shape;242;p40"/>
          <p:cNvSpPr txBox="1"/>
          <p:nvPr/>
        </p:nvSpPr>
        <p:spPr>
          <a:xfrm>
            <a:off x="3891000" y="4022950"/>
            <a:ext cx="1362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6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histogram describes a </a:t>
            </a:r>
            <a:r>
              <a:rPr lang="en" b="1"/>
              <a:t>year</a:t>
            </a:r>
            <a:r>
              <a:rPr lang="en"/>
              <a:t> of daily temperatures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Try to answer these questions: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of days had a high temp in the range 60-69?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had </a:t>
            </a:r>
            <a:br>
              <a:rPr lang="en" sz="2000"/>
            </a:br>
            <a:r>
              <a:rPr lang="en" sz="2000"/>
              <a:t>a low of 45 or more?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How many days had</a:t>
            </a:r>
            <a:br>
              <a:rPr lang="en" sz="2000"/>
            </a:br>
            <a:r>
              <a:rPr lang="en" sz="2000"/>
              <a:t>a difference of more</a:t>
            </a:r>
            <a:br>
              <a:rPr lang="en" sz="2000"/>
            </a:br>
            <a:r>
              <a:rPr lang="en" sz="2000"/>
              <a:t>than 20 degrees</a:t>
            </a:r>
            <a:br>
              <a:rPr lang="en" sz="2000"/>
            </a:br>
            <a:r>
              <a:rPr lang="en" sz="2000"/>
              <a:t>between their high &amp;</a:t>
            </a:r>
            <a:br>
              <a:rPr lang="en" sz="2000"/>
            </a:br>
            <a:r>
              <a:rPr lang="en" sz="2000"/>
              <a:t>low temperatures?</a:t>
            </a:r>
            <a:endParaRPr sz="20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251451"/>
            <a:ext cx="5695950" cy="288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652075" y="2304065"/>
            <a:ext cx="191100" cy="261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Statements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648675" y="2158675"/>
            <a:ext cx="8073300" cy="16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30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3000"/>
          </a:p>
        </p:txBody>
      </p:sp>
      <p:sp>
        <p:nvSpPr>
          <p:cNvPr id="141" name="Google Shape;141;p28"/>
          <p:cNvSpPr txBox="1"/>
          <p:nvPr/>
        </p:nvSpPr>
        <p:spPr>
          <a:xfrm>
            <a:off x="3764100" y="4106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grpSp>
        <p:nvGrpSpPr>
          <p:cNvPr id="142" name="Google Shape;142;p28"/>
          <p:cNvGrpSpPr/>
          <p:nvPr/>
        </p:nvGrpSpPr>
        <p:grpSpPr>
          <a:xfrm>
            <a:off x="1526150" y="1719600"/>
            <a:ext cx="1340100" cy="1086625"/>
            <a:chOff x="1526150" y="1567200"/>
            <a:chExt cx="1340100" cy="1086625"/>
          </a:xfrm>
        </p:grpSpPr>
        <p:sp>
          <p:nvSpPr>
            <p:cNvPr id="143" name="Google Shape;143;p28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Name</a:t>
              </a:r>
              <a:endParaRPr sz="1800"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3032975" y="1719600"/>
            <a:ext cx="3571624" cy="1086625"/>
            <a:chOff x="3032975" y="1567200"/>
            <a:chExt cx="3571624" cy="1086625"/>
          </a:xfrm>
        </p:grpSpPr>
        <p:sp>
          <p:nvSpPr>
            <p:cNvPr id="146" name="Google Shape;146;p28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name="adj1" fmla="val -33943"/>
                <a:gd name="adj2" fmla="val 65155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Argument names (parameters)</a:t>
              </a:r>
              <a:endParaRPr sz="1800"/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502025" y="2861798"/>
            <a:ext cx="7949850" cy="1086600"/>
            <a:chOff x="502025" y="2709398"/>
            <a:chExt cx="7949850" cy="1086600"/>
          </a:xfrm>
        </p:grpSpPr>
        <p:sp>
          <p:nvSpPr>
            <p:cNvPr id="149" name="Google Shape;149;p28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name="adj1" fmla="val 67700"/>
                <a:gd name="adj2" fmla="val -19178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Body</a:t>
              </a:r>
              <a:endParaRPr sz="1800"/>
            </a:p>
          </p:txBody>
        </p:sp>
      </p:grpSp>
      <p:grpSp>
        <p:nvGrpSpPr>
          <p:cNvPr id="151" name="Google Shape;151;p28"/>
          <p:cNvGrpSpPr/>
          <p:nvPr/>
        </p:nvGrpSpPr>
        <p:grpSpPr>
          <a:xfrm>
            <a:off x="2978474" y="2391175"/>
            <a:ext cx="5306700" cy="1038176"/>
            <a:chOff x="2978474" y="2238775"/>
            <a:chExt cx="5306700" cy="1038176"/>
          </a:xfrm>
        </p:grpSpPr>
        <p:sp>
          <p:nvSpPr>
            <p:cNvPr id="152" name="Google Shape;152;p28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name="adj1" fmla="val -21151"/>
                <a:gd name="adj2" fmla="val 84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Return expression</a:t>
              </a:r>
              <a:endParaRPr sz="18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What does this function do? What kind of input does it take? What output will it give? What's a reasonable name?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255950" y="2371600"/>
            <a:ext cx="90603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(s): 	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3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round(s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3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sp>
        <p:nvSpPr>
          <p:cNvPr id="161" name="Google Shape;161;p29"/>
          <p:cNvSpPr txBox="1"/>
          <p:nvPr/>
        </p:nvSpPr>
        <p:spPr>
          <a:xfrm>
            <a:off x="3764100" y="3725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input column(s)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Function to apply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arguments: 	The input column(s)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table_name.apply(function_name, 'column_label')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3764100" y="38014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320</Words>
  <Application>Microsoft Macintosh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1_Custom</vt:lpstr>
      <vt:lpstr>Lecture 6</vt:lpstr>
      <vt:lpstr>Announcements</vt:lpstr>
      <vt:lpstr>Overlaid Graphs</vt:lpstr>
      <vt:lpstr>Discussion Question</vt:lpstr>
      <vt:lpstr>Defining Functions</vt:lpstr>
      <vt:lpstr>Def Statements</vt:lpstr>
      <vt:lpstr>Discussion Question</vt:lpstr>
      <vt:lpstr>Apply</vt:lpstr>
      <vt:lpstr>Apply</vt:lpstr>
      <vt:lpstr>Example: Prediction</vt:lpstr>
      <vt:lpstr>Sir Francis Galton</vt:lpstr>
      <vt:lpstr>Apply</vt:lpstr>
      <vt:lpstr>Grouping Rows</vt:lpstr>
      <vt:lpstr>Group</vt:lpstr>
      <vt:lpstr>Pivot Tables</vt:lpstr>
      <vt:lpstr>Pivot</vt:lpstr>
      <vt:lpstr>Challenge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cp:lastModifiedBy>Carrie Hosman</cp:lastModifiedBy>
  <cp:revision>7</cp:revision>
  <dcterms:modified xsi:type="dcterms:W3CDTF">2020-02-06T01:50:34Z</dcterms:modified>
</cp:coreProperties>
</file>